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80"/>
  </p:notesMasterIdLst>
  <p:handoutMasterIdLst>
    <p:handoutMasterId r:id="rId81"/>
  </p:handoutMasterIdLst>
  <p:sldIdLst>
    <p:sldId id="256" r:id="rId8"/>
    <p:sldId id="257" r:id="rId9"/>
    <p:sldId id="258" r:id="rId10"/>
    <p:sldId id="259" r:id="rId11"/>
    <p:sldId id="260" r:id="rId12"/>
    <p:sldId id="261" r:id="rId13"/>
    <p:sldId id="263" r:id="rId14"/>
    <p:sldId id="264" r:id="rId15"/>
    <p:sldId id="265" r:id="rId16"/>
    <p:sldId id="266" r:id="rId17"/>
    <p:sldId id="267" r:id="rId18"/>
    <p:sldId id="268" r:id="rId19"/>
    <p:sldId id="269" r:id="rId20"/>
    <p:sldId id="270" r:id="rId21"/>
    <p:sldId id="271" r:id="rId22"/>
    <p:sldId id="332" r:id="rId23"/>
    <p:sldId id="273" r:id="rId24"/>
    <p:sldId id="274" r:id="rId25"/>
    <p:sldId id="275" r:id="rId26"/>
    <p:sldId id="333" r:id="rId27"/>
    <p:sldId id="277" r:id="rId28"/>
    <p:sldId id="278" r:id="rId29"/>
    <p:sldId id="279" r:id="rId30"/>
    <p:sldId id="280" r:id="rId31"/>
    <p:sldId id="281" r:id="rId32"/>
    <p:sldId id="282" r:id="rId33"/>
    <p:sldId id="283" r:id="rId34"/>
    <p:sldId id="284" r:id="rId35"/>
    <p:sldId id="285" r:id="rId36"/>
    <p:sldId id="286" r:id="rId37"/>
    <p:sldId id="334" r:id="rId38"/>
    <p:sldId id="288" r:id="rId39"/>
    <p:sldId id="289" r:id="rId40"/>
    <p:sldId id="290" r:id="rId41"/>
    <p:sldId id="291" r:id="rId42"/>
    <p:sldId id="292" r:id="rId43"/>
    <p:sldId id="293" r:id="rId44"/>
    <p:sldId id="294" r:id="rId45"/>
    <p:sldId id="295" r:id="rId46"/>
    <p:sldId id="296" r:id="rId47"/>
    <p:sldId id="297" r:id="rId48"/>
    <p:sldId id="298" r:id="rId49"/>
    <p:sldId id="301" r:id="rId50"/>
    <p:sldId id="302" r:id="rId51"/>
    <p:sldId id="303" r:id="rId52"/>
    <p:sldId id="338"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35" r:id="rId70"/>
    <p:sldId id="322" r:id="rId71"/>
    <p:sldId id="323" r:id="rId72"/>
    <p:sldId id="337" r:id="rId73"/>
    <p:sldId id="324" r:id="rId74"/>
    <p:sldId id="326" r:id="rId75"/>
    <p:sldId id="327" r:id="rId76"/>
    <p:sldId id="328" r:id="rId77"/>
    <p:sldId id="329" r:id="rId78"/>
    <p:sldId id="330" r:id="rId79"/>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559" userDrawn="1">
          <p15:clr>
            <a:srgbClr val="A4A3A4"/>
          </p15:clr>
        </p15:guide>
        <p15:guide id="2" orient="horz" pos="2341"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19" clrIdx="0">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EC7061"/>
    <a:srgbClr val="132046"/>
    <a:srgbClr val="56C4D2"/>
    <a:srgbClr val="94DAE2"/>
    <a:srgbClr val="404040"/>
    <a:srgbClr val="151515"/>
    <a:srgbClr val="575756"/>
    <a:srgbClr val="FFFFFF"/>
    <a:srgbClr val="DD46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67820" autoAdjust="0"/>
  </p:normalViewPr>
  <p:slideViewPr>
    <p:cSldViewPr snapToGrid="0" snapToObjects="1">
      <p:cViewPr varScale="1">
        <p:scale>
          <a:sx n="110" d="100"/>
          <a:sy n="110" d="100"/>
        </p:scale>
        <p:origin x="78" y="108"/>
      </p:cViewPr>
      <p:guideLst>
        <p:guide pos="7559"/>
        <p:guide orient="horz" pos="2341"/>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9" d="100"/>
          <a:sy n="79" d="100"/>
        </p:scale>
        <p:origin x="3954" y="96"/>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viewProps" Target="view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handoutMaster" Target="handoutMasters/handoutMaster1.xml"/><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61" Type="http://schemas.openxmlformats.org/officeDocument/2006/relationships/slide" Target="slides/slide54.xml"/><Relationship Id="rId8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5655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314415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2998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063446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33944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SaaS, software as a service</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09798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IaaS, infrastructure as a service</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853410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935890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22727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r>
              <a:rPr lang="en-US" altLang="zh-CN" dirty="0" smtClean="0"/>
              <a:t>RSSI: Received Signal Strength Indicator</a:t>
            </a:r>
            <a:endParaRPr lang="zh-CN" altLang="en-US" dirty="0"/>
          </a:p>
        </p:txBody>
      </p:sp>
    </p:spTree>
    <p:extLst>
      <p:ext uri="{BB962C8B-B14F-4D97-AF65-F5344CB8AC3E}">
        <p14:creationId xmlns:p14="http://schemas.microsoft.com/office/powerpoint/2010/main" val="10315083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83510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737740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982802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Intuitive insights into campus network health based on multi-faceted wired and wireless network health monitoring, implementing intelligent, simplified campus network O&amp;M.</a:t>
            </a:r>
          </a:p>
          <a:p>
            <a:r>
              <a:rPr lang="en-US" altLang="zh-CN" dirty="0" smtClean="0"/>
              <a:t>Network health topology as a uniform portal for rapidly handling network and device problems in local buildings, simplifying network O&amp;M.</a:t>
            </a:r>
          </a:p>
          <a:p>
            <a:endParaRPr lang="en-US" altLang="zh-CN" dirty="0" smtClean="0"/>
          </a:p>
          <a:p>
            <a:r>
              <a:rPr lang="en-US" altLang="zh-CN" dirty="0" smtClean="0"/>
              <a:t>Note:</a:t>
            </a:r>
          </a:p>
          <a:p>
            <a:pPr lvl="1"/>
            <a:r>
              <a:rPr lang="en-US" altLang="zh-CN" dirty="0" smtClean="0"/>
              <a:t>KQI:</a:t>
            </a:r>
            <a:r>
              <a:rPr lang="en-US" altLang="zh-CN" baseline="0" dirty="0" smtClean="0"/>
              <a:t> </a:t>
            </a:r>
            <a:r>
              <a:rPr lang="en-US" altLang="zh-CN" dirty="0" smtClean="0"/>
              <a:t>key quality indicator</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90293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459851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Wireless Network Health Evaluation Model:</a:t>
            </a:r>
          </a:p>
          <a:p>
            <a:pPr lvl="1"/>
            <a:r>
              <a:rPr lang="en-US" altLang="zh-CN" dirty="0" smtClean="0"/>
              <a:t>Access Experience</a:t>
            </a:r>
          </a:p>
          <a:p>
            <a:pPr lvl="2"/>
            <a:r>
              <a:rPr lang="en-US" altLang="zh-CN" dirty="0" smtClean="0"/>
              <a:t>Access success rate: Association/Authentication/DHCP success rate.</a:t>
            </a:r>
          </a:p>
          <a:p>
            <a:pPr lvl="2"/>
            <a:r>
              <a:rPr lang="en-US" altLang="zh-CN" dirty="0" smtClean="0"/>
              <a:t>Access duration: Association/Authentication/DHCP duration.</a:t>
            </a:r>
          </a:p>
          <a:p>
            <a:pPr lvl="1"/>
            <a:r>
              <a:rPr lang="en-US" altLang="zh-CN" dirty="0" smtClean="0"/>
              <a:t>Roaming Experience</a:t>
            </a:r>
          </a:p>
          <a:p>
            <a:pPr lvl="2"/>
            <a:r>
              <a:rPr lang="en-US" altLang="zh-CN" dirty="0" smtClean="0"/>
              <a:t>Roaming fulfillment rate: Roaming success rate/Roaming duration.</a:t>
            </a:r>
          </a:p>
          <a:p>
            <a:pPr lvl="1"/>
            <a:r>
              <a:rPr lang="en-US" altLang="zh-CN" dirty="0" smtClean="0"/>
              <a:t>Throughput Experience</a:t>
            </a:r>
          </a:p>
          <a:p>
            <a:pPr lvl="2"/>
            <a:r>
              <a:rPr lang="en-US" altLang="zh-CN" dirty="0" smtClean="0"/>
              <a:t>Signal and interference: STA signal strength and interference rate.</a:t>
            </a:r>
          </a:p>
          <a:p>
            <a:pPr lvl="2"/>
            <a:r>
              <a:rPr lang="en-US" altLang="zh-CN" dirty="0" smtClean="0"/>
              <a:t>Capacity fulfillment rate: Channel utilization/Number of users.</a:t>
            </a:r>
          </a:p>
          <a:p>
            <a:pPr lvl="2"/>
            <a:r>
              <a:rPr lang="zh-CN" altLang="zh-CN" dirty="0" smtClean="0"/>
              <a:t>Throughput fulfillment rate</a:t>
            </a:r>
            <a:r>
              <a:rPr lang="en-US" altLang="zh-CN" dirty="0" smtClean="0"/>
              <a:t>: </a:t>
            </a:r>
            <a:r>
              <a:rPr lang="zh-CN" altLang="zh-CN" dirty="0" smtClean="0"/>
              <a:t>Interference rate/Non-5G</a:t>
            </a:r>
            <a:r>
              <a:rPr lang="en-US" altLang="zh-CN" dirty="0" smtClean="0"/>
              <a:t>-prior access</a:t>
            </a:r>
            <a:r>
              <a:rPr lang="zh-CN" altLang="zh-CN" dirty="0" smtClean="0"/>
              <a:t>/Air interface congestion fulfillment rate</a:t>
            </a:r>
            <a:r>
              <a:rPr lang="en-US" altLang="zh-CN" dirty="0" smtClean="0"/>
              <a:t>.</a:t>
            </a:r>
            <a:endParaRPr lang="zh-CN" altLang="zh-CN" dirty="0" smtClean="0"/>
          </a:p>
          <a:p>
            <a:pPr lvl="0"/>
            <a:r>
              <a:rPr lang="en-US" altLang="zh-CN" dirty="0" smtClean="0"/>
              <a:t>Wired Network Health Evaluation Model:</a:t>
            </a:r>
            <a:endParaRPr lang="zh-CN" altLang="en-US" dirty="0" smtClean="0"/>
          </a:p>
          <a:p>
            <a:pPr lvl="1"/>
            <a:r>
              <a:rPr lang="en-US" altLang="zh-CN" dirty="0" smtClean="0"/>
              <a:t>Device Environment: Fault of a device, board, fan, power supply, or file system</a:t>
            </a:r>
          </a:p>
          <a:p>
            <a:pPr lvl="1"/>
            <a:r>
              <a:rPr lang="en-US" altLang="zh-CN" dirty="0" smtClean="0"/>
              <a:t>Device Capacity: ARP/MAC/FIB entry capacity, ACL resources, storage capacity</a:t>
            </a:r>
          </a:p>
          <a:p>
            <a:pPr lvl="1"/>
            <a:r>
              <a:rPr lang="en-US" altLang="zh-CN" dirty="0" smtClean="0"/>
              <a:t>Network status: </a:t>
            </a:r>
            <a:r>
              <a:rPr lang="fr-FR" altLang="zh-CN" dirty="0" smtClean="0"/>
              <a:t>Intermittent port disconnection, port suspension, optical module exception</a:t>
            </a:r>
          </a:p>
          <a:p>
            <a:pPr lvl="1"/>
            <a:r>
              <a:rPr lang="en-US" altLang="zh-CN" dirty="0" smtClean="0"/>
              <a:t>Network performance: </a:t>
            </a:r>
            <a:r>
              <a:rPr lang="fr-FR" altLang="zh-CN" dirty="0" smtClean="0"/>
              <a:t>Port congestion, queue congestion, port error packets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831175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775011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99585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750888" y="742950"/>
            <a:ext cx="5541962" cy="3117850"/>
          </a:xfrm>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065005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53424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The service topology collects statistics on the status, access, congestion, and error packet issues, displays the number of clients and traffic volume based on sites, regions, buildings, and floors. This allows administrators to quickly search for and view the buildings that users pass by, helping administrators quickly identify campus network issues. </a:t>
            </a:r>
          </a:p>
          <a:p>
            <a:pPr lvl="0"/>
            <a:r>
              <a:rPr lang="en-US" altLang="zh-CN" smtClean="0"/>
              <a:t>In the Service Topology of CampusInsight, you can access WLAN Topology to view the radio heat map of the network.</a:t>
            </a:r>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671701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146404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备注占位符 6"/>
          <p:cNvSpPr>
            <a:spLocks noGrp="1"/>
          </p:cNvSpPr>
          <p:nvPr>
            <p:ph type="body" idx="1"/>
          </p:nvPr>
        </p:nvSpPr>
        <p:spPr/>
        <p:txBody>
          <a:bodyPr/>
          <a:lstStyle/>
          <a:p>
            <a:r>
              <a:rPr lang="en-US" altLang="zh-CN" smtClean="0"/>
              <a:t>iMaster NCE-CampusInsight will be referred to as CampusInsight in the subsequent content of this course.</a:t>
            </a:r>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871363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87138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881453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89497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739452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291534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382895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r>
              <a:rPr lang="en-US" altLang="zh-CN" dirty="0" smtClean="0"/>
              <a:t>Note: The process of viewing wired user experience visibility is the same as that of viewing wireless user experience visibility.</a:t>
            </a:r>
            <a:endParaRPr lang="zh-CN" altLang="en-US" dirty="0"/>
          </a:p>
        </p:txBody>
      </p:sp>
    </p:spTree>
    <p:extLst>
      <p:ext uri="{BB962C8B-B14F-4D97-AF65-F5344CB8AC3E}">
        <p14:creationId xmlns:p14="http://schemas.microsoft.com/office/powerpoint/2010/main" val="1323015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678047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7655796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r>
              <a:rPr lang="en-US" altLang="zh-CN" smtClean="0"/>
              <a:t>Note: The procedure for locating wired access problems is the same as that for locating wireless access problems.</a:t>
            </a:r>
            <a:endParaRPr lang="zh-CN" altLang="en-US"/>
          </a:p>
        </p:txBody>
      </p:sp>
    </p:spTree>
    <p:extLst>
      <p:ext uri="{BB962C8B-B14F-4D97-AF65-F5344CB8AC3E}">
        <p14:creationId xmlns:p14="http://schemas.microsoft.com/office/powerpoint/2010/main" val="1545281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44096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058501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214875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Case:</a:t>
            </a:r>
          </a:p>
          <a:p>
            <a:pPr lvl="1"/>
            <a:r>
              <a:rPr lang="en-US" altLang="zh-CN" dirty="0" smtClean="0"/>
              <a:t>The O&amp;M personnel check the audio and video session list in the office area and find that the session quality is poor for a client. After checking the poor-quality session details, the O&amp;M personnel find that a large number of packets are lost on the access switch of the client. The correlative analysis result of access switch port KPIs shows that the port is congested. After the traffic rate limit is adjusted and the port congestion issue is solved, the quality of the audio and video session becomes normal. </a:t>
            </a:r>
          </a:p>
          <a:p>
            <a:r>
              <a:rPr lang="en-US" altLang="zh-CN" dirty="0" smtClean="0"/>
              <a:t>Constraints:</a:t>
            </a:r>
          </a:p>
          <a:p>
            <a:pPr lvl="1"/>
            <a:r>
              <a:rPr lang="en-US" altLang="zh-CN" dirty="0" smtClean="0"/>
              <a:t>This feature is supported only for audio and video applications that use non-encrypted SIP signaling and are carried by the RTP in the IPv4 scenario. Huawei IP phones, such as HUAWEI Video Phone 8950, can function as hard terminals. </a:t>
            </a:r>
          </a:p>
          <a:p>
            <a:pPr lvl="1"/>
            <a:r>
              <a:rPr lang="en-US" altLang="zh-CN" dirty="0" smtClean="0"/>
              <a:t>Switches of specific models support audio and video service analysis, while APs of specific models support only audio service analysis. For details, see HUAWEI Device Support SPEC List in the CampusInsight specification list.</a:t>
            </a:r>
          </a:p>
          <a:p>
            <a:pPr lvl="1"/>
            <a:r>
              <a:rPr lang="en-US" altLang="zh-CN" dirty="0" smtClean="0"/>
              <a:t>Switches of V200R013C00 or a later version and APs of V200R010C00 or a later version are supported.</a:t>
            </a:r>
          </a:p>
          <a:p>
            <a:pPr lvl="1"/>
            <a:r>
              <a:rPr lang="en-US" altLang="zh-CN" dirty="0" smtClean="0"/>
              <a:t>Path analysis is supported only on cloud devices.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316414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1347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861930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017142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410604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532992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The statistics of the "Number of Clients &amp; Authentication Failure Ratio”:</a:t>
            </a:r>
          </a:p>
          <a:p>
            <a:pPr marL="588600" lvl="1" indent="-228600">
              <a:buFont typeface="+mj-lt"/>
              <a:buAutoNum type="arabicPeriod"/>
            </a:pPr>
            <a:r>
              <a:rPr lang="en-US" altLang="zh-CN" dirty="0" smtClean="0"/>
              <a:t>Noise reduction for abnormal terminals: The authentication failure rate increases sharply in some time periods. The analysis result shows that the abnormal terminals initiate a large number of authentication requests, and the failure rate is 100%. This issue is not caused by network faults, and noise data needs to be removed. (The client revisit shows that these clients are new employees and the terminals are not installed with Huawei Wi-Fi certificate. In this manner, frequent re-authentication causes a large number of failure events.)</a:t>
            </a:r>
          </a:p>
          <a:p>
            <a:pPr marL="588600" lvl="1" indent="-228600">
              <a:buFont typeface="+mj-lt"/>
              <a:buAutoNum type="arabicPeriod"/>
            </a:pPr>
            <a:r>
              <a:rPr lang="en-US" altLang="zh-CN" dirty="0" smtClean="0"/>
              <a:t>Intelligent identification of issues with a large number of failed clients and a large failure rate: When the number of wireless access users increases sharply at 8:00 a.m., the authentication failure rate reaches 70%. (The RADIUS server cannot respond to authentication requests in a timely manner due to its limited performance.) This is a typical issue with a large number of failed clients and a large failure rate, indicating that a group fault occurs.</a:t>
            </a:r>
          </a:p>
          <a:p>
            <a:pPr marL="588600" lvl="1" indent="-228600">
              <a:buFont typeface="+mj-lt"/>
              <a:buAutoNum type="arabicPeriod"/>
            </a:pPr>
            <a:r>
              <a:rPr lang="en-US" altLang="zh-CN" dirty="0" smtClean="0"/>
              <a:t>Connection failure but not a fault: Due to the instability of wireless client access (for example, when a client moves or passes through a coverage hole), the user authentication failure persists in each time segment, but does not affect user experience. The fault is rectified after the user automatically accesses the network again.</a:t>
            </a:r>
          </a:p>
          <a:p>
            <a:pPr lvl="0"/>
            <a:endParaRPr lang="zh-CN" altLang="en-US"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865761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41447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2865553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480390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692280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707902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71796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2114729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369794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Use Case Benefits: The Layer 2 loop issue function of CampusInsight proactively detects Layer 2 loops on the network, restores the loop topology based on switch link information, and locates the loop location.</a:t>
            </a:r>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1672777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Root cause analysis</a:t>
            </a:r>
          </a:p>
          <a:p>
            <a:pPr marL="588600" lvl="1" indent="-228600">
              <a:buFont typeface="+mj-lt"/>
              <a:buAutoNum type="arabicPeriod"/>
            </a:pPr>
            <a:r>
              <a:rPr lang="en-US" altLang="zh-CN" dirty="0" smtClean="0"/>
              <a:t>Check whether error packets are caused by inconsistent configurations (such as the negotiated rate) at both ends of a link.</a:t>
            </a:r>
          </a:p>
          <a:p>
            <a:pPr marL="588600" lvl="1" indent="-228600">
              <a:buFont typeface="+mj-lt"/>
              <a:buAutoNum type="arabicPeriod"/>
            </a:pPr>
            <a:r>
              <a:rPr lang="en-US" altLang="zh-CN" dirty="0" smtClean="0"/>
              <a:t>Guide customers to test port cables in order to figure out whether error packets are caused by cable aging or internal crosstalk.</a:t>
            </a:r>
            <a:endParaRPr lang="en-US" altLang="zh-CN"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7755540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6120473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67453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603100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883617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1504860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Use Case Benefits: CampusInsight continuously monitors the Down event of each port and can accurately detect any intermittent port disconnection on the network in a timely manner, providing expert suggestions.</a:t>
            </a:r>
          </a:p>
          <a:p>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636081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850603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0223761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489951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202551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18206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5884760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826575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Customer benefits: The transformation is to improve efficiency by using algorithms. With scenario-based continuous learning and expert experience, intelligent O&amp;M frees O&amp;M personnel from complex alarms and noises, making O&amp;M more automatic and intelligent.</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8735331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Answer: ABCD</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2887828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8953361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38768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525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139368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png"/><Relationship Id="rId7"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9.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9.png"/><Relationship Id="rId5" Type="http://schemas.openxmlformats.org/officeDocument/2006/relationships/image" Target="../media/image10.png"/><Relationship Id="rId4" Type="http://schemas.openxmlformats.org/officeDocument/2006/relationships/image" Target="../media/image11.png"/><Relationship Id="rId9" Type="http://schemas.openxmlformats.org/officeDocument/2006/relationships/image" Target="../media/image19.png"/></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1.png"/><Relationship Id="rId7"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9.png"/><Relationship Id="rId4" Type="http://schemas.openxmlformats.org/officeDocument/2006/relationships/image" Target="../media/image10.png"/><Relationship Id="rId9"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1.png"/><Relationship Id="rId7"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9.png"/><Relationship Id="rId4" Type="http://schemas.openxmlformats.org/officeDocument/2006/relationships/image" Target="../media/image10.png"/><Relationship Id="rId9"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14.xml"/><Relationship Id="rId5" Type="http://schemas.openxmlformats.org/officeDocument/2006/relationships/image" Target="../media/image30.pn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15.xml"/><Relationship Id="rId5" Type="http://schemas.openxmlformats.org/officeDocument/2006/relationships/image" Target="../media/image37.png"/><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openxmlformats.org/officeDocument/2006/relationships/image" Target="../media/image40.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1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15.xml"/><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0.xml"/><Relationship Id="rId1" Type="http://schemas.openxmlformats.org/officeDocument/2006/relationships/slideLayout" Target="../slideLayouts/slideLayout15.xml"/><Relationship Id="rId5" Type="http://schemas.openxmlformats.org/officeDocument/2006/relationships/image" Target="../media/image53.png"/><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6.xml"/><Relationship Id="rId1" Type="http://schemas.openxmlformats.org/officeDocument/2006/relationships/slideLayout" Target="../slideLayouts/slideLayout15.xml"/><Relationship Id="rId5" Type="http://schemas.openxmlformats.org/officeDocument/2006/relationships/image" Target="../media/image57.png"/><Relationship Id="rId4" Type="http://schemas.openxmlformats.org/officeDocument/2006/relationships/image" Target="../media/image56.png"/></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7.xml"/><Relationship Id="rId1" Type="http://schemas.openxmlformats.org/officeDocument/2006/relationships/slideLayout" Target="../slideLayouts/slideLayout15.xml"/><Relationship Id="rId5" Type="http://schemas.openxmlformats.org/officeDocument/2006/relationships/image" Target="../media/image57.png"/><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9.xml"/><Relationship Id="rId1" Type="http://schemas.openxmlformats.org/officeDocument/2006/relationships/slideLayout" Target="../slideLayouts/slideLayout15.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0.xml"/><Relationship Id="rId1" Type="http://schemas.openxmlformats.org/officeDocument/2006/relationships/slideLayout" Target="../slideLayouts/slideLayout15.xml"/><Relationship Id="rId5" Type="http://schemas.openxmlformats.org/officeDocument/2006/relationships/image" Target="../media/image67.png"/><Relationship Id="rId4" Type="http://schemas.openxmlformats.org/officeDocument/2006/relationships/image" Target="../media/image66.png"/></Relationships>
</file>

<file path=ppt/slides/_rels/slide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1.xml"/><Relationship Id="rId1" Type="http://schemas.openxmlformats.org/officeDocument/2006/relationships/slideLayout" Target="../slideLayouts/slideLayout15.xml"/><Relationship Id="rId4" Type="http://schemas.openxmlformats.org/officeDocument/2006/relationships/image" Target="../media/image69.png"/></Relationships>
</file>

<file path=ppt/slides/_rels/slide4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2.xml"/><Relationship Id="rId1" Type="http://schemas.openxmlformats.org/officeDocument/2006/relationships/slideLayout" Target="../slideLayouts/slideLayout15.xml"/><Relationship Id="rId4" Type="http://schemas.openxmlformats.org/officeDocument/2006/relationships/image" Target="../media/image71.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6.xml"/><Relationship Id="rId1" Type="http://schemas.openxmlformats.org/officeDocument/2006/relationships/slideLayout" Target="../slideLayouts/slideLayout15.xml"/><Relationship Id="rId5" Type="http://schemas.openxmlformats.org/officeDocument/2006/relationships/image" Target="../media/image74.png"/><Relationship Id="rId4" Type="http://schemas.openxmlformats.org/officeDocument/2006/relationships/image" Target="../media/image73.png"/></Relationships>
</file>

<file path=ppt/slides/_rels/slide4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7.xml"/><Relationship Id="rId1" Type="http://schemas.openxmlformats.org/officeDocument/2006/relationships/slideLayout" Target="../slideLayouts/slideLayout15.xml"/><Relationship Id="rId5" Type="http://schemas.openxmlformats.org/officeDocument/2006/relationships/image" Target="../media/image77.png"/><Relationship Id="rId4" Type="http://schemas.openxmlformats.org/officeDocument/2006/relationships/image" Target="../media/image76.png"/></Relationships>
</file>

<file path=ppt/slides/_rels/slide4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8.xml"/><Relationship Id="rId1" Type="http://schemas.openxmlformats.org/officeDocument/2006/relationships/slideLayout" Target="../slideLayouts/slideLayout15.xml"/><Relationship Id="rId5" Type="http://schemas.openxmlformats.org/officeDocument/2006/relationships/image" Target="../media/image80.png"/><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0.xml"/><Relationship Id="rId1" Type="http://schemas.openxmlformats.org/officeDocument/2006/relationships/slideLayout" Target="../slideLayouts/slideLayout15.xml"/><Relationship Id="rId5" Type="http://schemas.openxmlformats.org/officeDocument/2006/relationships/image" Target="../media/image84.png"/><Relationship Id="rId4" Type="http://schemas.openxmlformats.org/officeDocument/2006/relationships/image" Target="../media/image83.png"/></Relationships>
</file>

<file path=ppt/slides/_rels/slide5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3.xml"/><Relationship Id="rId1" Type="http://schemas.openxmlformats.org/officeDocument/2006/relationships/slideLayout" Target="../slideLayouts/slideLayout15.xml"/><Relationship Id="rId5" Type="http://schemas.openxmlformats.org/officeDocument/2006/relationships/image" Target="../media/image87.png"/><Relationship Id="rId4" Type="http://schemas.openxmlformats.org/officeDocument/2006/relationships/image" Target="../media/image86.png"/></Relationships>
</file>

<file path=ppt/slides/_rels/slide5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54.xml"/><Relationship Id="rId1" Type="http://schemas.openxmlformats.org/officeDocument/2006/relationships/slideLayout" Target="../slideLayouts/slideLayout15.xml"/><Relationship Id="rId5" Type="http://schemas.openxmlformats.org/officeDocument/2006/relationships/image" Target="../media/image90.png"/><Relationship Id="rId4" Type="http://schemas.openxmlformats.org/officeDocument/2006/relationships/image" Target="../media/image89.png"/></Relationships>
</file>

<file path=ppt/slides/_rels/slide5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5.xml"/><Relationship Id="rId1" Type="http://schemas.openxmlformats.org/officeDocument/2006/relationships/slideLayout" Target="../slideLayouts/slideLayout15.xml"/><Relationship Id="rId4" Type="http://schemas.openxmlformats.org/officeDocument/2006/relationships/image" Target="../media/image92.png"/></Relationships>
</file>

<file path=ppt/slides/_rels/slide5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6.xml"/><Relationship Id="rId1" Type="http://schemas.openxmlformats.org/officeDocument/2006/relationships/slideLayout" Target="../slideLayouts/slideLayout15.xml"/><Relationship Id="rId5" Type="http://schemas.openxmlformats.org/officeDocument/2006/relationships/image" Target="../media/image91.png"/><Relationship Id="rId4" Type="http://schemas.openxmlformats.org/officeDocument/2006/relationships/image" Target="../media/image92.png"/></Relationships>
</file>

<file path=ppt/slides/_rels/slide5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7.xml"/><Relationship Id="rId1" Type="http://schemas.openxmlformats.org/officeDocument/2006/relationships/slideLayout" Target="../slideLayouts/slideLayout15.xml"/><Relationship Id="rId4" Type="http://schemas.openxmlformats.org/officeDocument/2006/relationships/image" Target="../media/image95.png"/></Relationships>
</file>

<file path=ppt/slides/_rels/slide5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8.xml"/><Relationship Id="rId1" Type="http://schemas.openxmlformats.org/officeDocument/2006/relationships/slideLayout" Target="../slideLayouts/slideLayout15.xml"/><Relationship Id="rId4" Type="http://schemas.openxmlformats.org/officeDocument/2006/relationships/image" Target="../media/image97.png"/></Relationships>
</file>

<file path=ppt/slides/_rels/slide5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9.xml"/><Relationship Id="rId1" Type="http://schemas.openxmlformats.org/officeDocument/2006/relationships/slideLayout" Target="../slideLayouts/slideLayout15.xml"/><Relationship Id="rId4" Type="http://schemas.openxmlformats.org/officeDocument/2006/relationships/image" Target="../media/image9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6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1.xml"/><Relationship Id="rId1" Type="http://schemas.openxmlformats.org/officeDocument/2006/relationships/slideLayout" Target="../slideLayouts/slideLayout15.xml"/><Relationship Id="rId4" Type="http://schemas.openxmlformats.org/officeDocument/2006/relationships/image" Target="../media/image93.png"/></Relationships>
</file>

<file path=ppt/slides/_rels/slide6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62.xml"/><Relationship Id="rId1" Type="http://schemas.openxmlformats.org/officeDocument/2006/relationships/slideLayout" Target="../slideLayouts/slideLayout15.xml"/><Relationship Id="rId4" Type="http://schemas.openxmlformats.org/officeDocument/2006/relationships/image" Target="../media/image101.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68.xml"/><Relationship Id="rId1" Type="http://schemas.openxmlformats.org/officeDocument/2006/relationships/slideLayout" Target="../slideLayouts/slideLayout15.xml"/><Relationship Id="rId5" Type="http://schemas.openxmlformats.org/officeDocument/2006/relationships/image" Target="../media/image105.png"/><Relationship Id="rId4" Type="http://schemas.openxmlformats.org/officeDocument/2006/relationships/image" Target="../media/image104.png"/></Relationships>
</file>

<file path=ppt/slides/_rels/slide6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69.xml"/><Relationship Id="rId1" Type="http://schemas.openxmlformats.org/officeDocument/2006/relationships/slideLayout" Target="../slideLayouts/slideLayout15.xml"/><Relationship Id="rId4" Type="http://schemas.openxmlformats.org/officeDocument/2006/relationships/image" Target="../media/image107.png"/></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 name="文本占位符 28"/>
          <p:cNvSpPr>
            <a:spLocks noGrp="1"/>
          </p:cNvSpPr>
          <p:nvPr>
            <p:ph type="body" sz="quarter" idx="17"/>
          </p:nvPr>
        </p:nvSpPr>
        <p:spPr/>
        <p:txBody>
          <a:bodyPr/>
          <a:lstStyle/>
          <a:p>
            <a:endParaRPr lang="zh-CN" altLang="en-US">
              <a:sym typeface="Huawei Sans" panose="020C0503030203020204" pitchFamily="34" charset="0"/>
            </a:endParaRPr>
          </a:p>
        </p:txBody>
      </p:sp>
      <p:sp>
        <p:nvSpPr>
          <p:cNvPr id="30" name="文本占位符 29"/>
          <p:cNvSpPr>
            <a:spLocks noGrp="1"/>
          </p:cNvSpPr>
          <p:nvPr>
            <p:ph type="body" sz="quarter" idx="18"/>
          </p:nvPr>
        </p:nvSpPr>
        <p:spPr/>
        <p:txBody>
          <a:bodyPr/>
          <a:lstStyle/>
          <a:p>
            <a:endParaRPr lang="zh-CN" altLang="en-US">
              <a:sym typeface="Huawei Sans" panose="020C0503030203020204" pitchFamily="34" charset="0"/>
            </a:endParaRPr>
          </a:p>
        </p:txBody>
      </p:sp>
      <p:sp>
        <p:nvSpPr>
          <p:cNvPr id="31" name="文本占位符 30"/>
          <p:cNvSpPr>
            <a:spLocks noGrp="1"/>
          </p:cNvSpPr>
          <p:nvPr>
            <p:ph type="body" sz="quarter" idx="19"/>
          </p:nvPr>
        </p:nvSpPr>
        <p:spPr/>
        <p:txBody>
          <a:bodyPr/>
          <a:lstStyle/>
          <a:p>
            <a:endParaRPr lang="zh-CN" altLang="en-US">
              <a:sym typeface="Huawei Sans" panose="020C0503030203020204" pitchFamily="34" charset="0"/>
            </a:endParaRPr>
          </a:p>
        </p:txBody>
      </p:sp>
      <p:sp>
        <p:nvSpPr>
          <p:cNvPr id="32" name="文本占位符 31"/>
          <p:cNvSpPr>
            <a:spLocks noGrp="1"/>
          </p:cNvSpPr>
          <p:nvPr>
            <p:ph type="body" sz="quarter" idx="20"/>
          </p:nvPr>
        </p:nvSpPr>
        <p:spPr/>
        <p:txBody>
          <a:bodyPr/>
          <a:lstStyle/>
          <a:p>
            <a:endParaRPr lang="zh-CN" altLang="en-US">
              <a:sym typeface="Huawei Sans" panose="020C0503030203020204" pitchFamily="34" charset="0"/>
            </a:endParaRPr>
          </a:p>
        </p:txBody>
      </p:sp>
      <p:sp>
        <p:nvSpPr>
          <p:cNvPr id="4" name="文本占位符 3"/>
          <p:cNvSpPr>
            <a:spLocks noGrp="1"/>
          </p:cNvSpPr>
          <p:nvPr>
            <p:ph type="body" sz="quarter" idx="13"/>
          </p:nvPr>
        </p:nvSpPr>
        <p:spPr/>
        <p:txBody>
          <a:bodyPr/>
          <a:lstStyle/>
          <a:p>
            <a:r>
              <a:rPr lang="en-US" altLang="zh-CN" dirty="0" smtClean="0">
                <a:sym typeface="Huawei Sans" panose="020C0503030203020204" pitchFamily="34" charset="0"/>
              </a:rPr>
              <a:t>Lu </a:t>
            </a:r>
            <a:r>
              <a:rPr lang="en-US" altLang="zh-CN" dirty="0" err="1" smtClean="0">
                <a:sym typeface="Huawei Sans" panose="020C0503030203020204" pitchFamily="34" charset="0"/>
              </a:rPr>
              <a:t>Yueyue</a:t>
            </a:r>
            <a:r>
              <a:rPr lang="en-US" altLang="zh-CN" dirty="0" smtClean="0">
                <a:sym typeface="Huawei Sans" panose="020C0503030203020204" pitchFamily="34" charset="0"/>
              </a:rPr>
              <a:t>/WX445705</a:t>
            </a:r>
            <a:endParaRPr lang="zh-CN" altLang="en-US" dirty="0">
              <a:sym typeface="Huawei Sans" panose="020C0503030203020204" pitchFamily="34" charset="0"/>
            </a:endParaRPr>
          </a:p>
        </p:txBody>
      </p:sp>
      <p:sp>
        <p:nvSpPr>
          <p:cNvPr id="5" name="文本占位符 4"/>
          <p:cNvSpPr>
            <a:spLocks noGrp="1"/>
          </p:cNvSpPr>
          <p:nvPr>
            <p:ph type="body" sz="quarter" idx="14"/>
          </p:nvPr>
        </p:nvSpPr>
        <p:spPr/>
        <p:txBody>
          <a:bodyPr/>
          <a:lstStyle/>
          <a:p>
            <a:r>
              <a:rPr lang="en-US" altLang="zh-CN" dirty="0" smtClean="0">
                <a:sym typeface="Huawei Sans" panose="020C0503030203020204" pitchFamily="34" charset="0"/>
              </a:rPr>
              <a:t>2020.12</a:t>
            </a:r>
            <a:endParaRPr lang="zh-CN" altLang="en-US" dirty="0">
              <a:sym typeface="Huawei Sans" panose="020C0503030203020204" pitchFamily="34" charset="0"/>
            </a:endParaRPr>
          </a:p>
        </p:txBody>
      </p:sp>
      <p:sp>
        <p:nvSpPr>
          <p:cNvPr id="7" name="文本占位符 6"/>
          <p:cNvSpPr>
            <a:spLocks noGrp="1"/>
          </p:cNvSpPr>
          <p:nvPr>
            <p:ph type="body" sz="quarter" idx="15"/>
          </p:nvPr>
        </p:nvSpPr>
        <p:spPr/>
        <p:txBody>
          <a:bodyPr/>
          <a:lstStyle/>
          <a:p>
            <a:r>
              <a:rPr lang="en-US" altLang="zh-CN" dirty="0" smtClean="0">
                <a:sym typeface="Huawei Sans" panose="020C0503030203020204" pitchFamily="34" charset="0"/>
              </a:rPr>
              <a:t>Optimize</a:t>
            </a:r>
            <a:endParaRPr lang="zh-CN" altLang="en-US" dirty="0">
              <a:sym typeface="Huawei Sans" panose="020C0503030203020204" pitchFamily="34" charset="0"/>
            </a:endParaRPr>
          </a:p>
        </p:txBody>
      </p:sp>
      <p:sp>
        <p:nvSpPr>
          <p:cNvPr id="28" name="文本占位符 27"/>
          <p:cNvSpPr>
            <a:spLocks noGrp="1"/>
          </p:cNvSpPr>
          <p:nvPr>
            <p:ph type="body" sz="quarter" idx="16"/>
          </p:nvPr>
        </p:nvSpPr>
        <p:spPr/>
        <p:txBody>
          <a:bodyPr/>
          <a:lstStyle/>
          <a:p>
            <a:endParaRPr lang="zh-CN" altLang="en-US">
              <a:sym typeface="Huawei Sans" panose="020C0503030203020204" pitchFamily="34" charset="0"/>
            </a:endParaRPr>
          </a:p>
        </p:txBody>
      </p:sp>
      <p:sp>
        <p:nvSpPr>
          <p:cNvPr id="33" name="文本占位符 32"/>
          <p:cNvSpPr>
            <a:spLocks noGrp="1"/>
          </p:cNvSpPr>
          <p:nvPr>
            <p:ph type="body" sz="quarter" idx="21"/>
          </p:nvPr>
        </p:nvSpPr>
        <p:spPr/>
        <p:txBody>
          <a:bodyPr/>
          <a:lstStyle/>
          <a:p>
            <a:endParaRPr lang="zh-CN" altLang="en-US">
              <a:sym typeface="Huawei Sans" panose="020C0503030203020204" pitchFamily="34" charset="0"/>
            </a:endParaRPr>
          </a:p>
        </p:txBody>
      </p:sp>
      <p:sp>
        <p:nvSpPr>
          <p:cNvPr id="34" name="文本占位符 33"/>
          <p:cNvSpPr>
            <a:spLocks noGrp="1"/>
          </p:cNvSpPr>
          <p:nvPr>
            <p:ph type="body" sz="quarter" idx="22"/>
          </p:nvPr>
        </p:nvSpPr>
        <p:spPr/>
        <p:txBody>
          <a:bodyPr/>
          <a:lstStyle/>
          <a:p>
            <a:endParaRPr lang="zh-CN" altLang="en-US">
              <a:sym typeface="Huawei Sans" panose="020C0503030203020204" pitchFamily="34" charset="0"/>
            </a:endParaRPr>
          </a:p>
        </p:txBody>
      </p:sp>
      <p:sp>
        <p:nvSpPr>
          <p:cNvPr id="35" name="文本占位符 34"/>
          <p:cNvSpPr>
            <a:spLocks noGrp="1"/>
          </p:cNvSpPr>
          <p:nvPr>
            <p:ph type="body" sz="quarter" idx="23"/>
          </p:nvPr>
        </p:nvSpPr>
        <p:spPr/>
        <p:txBody>
          <a:bodyPr/>
          <a:lstStyle/>
          <a:p>
            <a:endParaRPr lang="zh-CN" altLang="en-US">
              <a:sym typeface="Huawei Sans" panose="020C0503030203020204" pitchFamily="34" charset="0"/>
            </a:endParaRPr>
          </a:p>
        </p:txBody>
      </p:sp>
      <p:sp>
        <p:nvSpPr>
          <p:cNvPr id="36" name="文本占位符 35"/>
          <p:cNvSpPr>
            <a:spLocks noGrp="1"/>
          </p:cNvSpPr>
          <p:nvPr>
            <p:ph type="body" sz="quarter" idx="24"/>
          </p:nvPr>
        </p:nvSpPr>
        <p:spPr/>
        <p:txBody>
          <a:bodyPr/>
          <a:lstStyle/>
          <a:p>
            <a:endParaRPr lang="zh-CN" altLang="en-US">
              <a:sym typeface="Huawei Sans" panose="020C0503030203020204" pitchFamily="34" charset="0"/>
            </a:endParaRPr>
          </a:p>
        </p:txBody>
      </p:sp>
      <p:sp>
        <p:nvSpPr>
          <p:cNvPr id="37" name="文本占位符 36"/>
          <p:cNvSpPr>
            <a:spLocks noGrp="1"/>
          </p:cNvSpPr>
          <p:nvPr>
            <p:ph type="body" sz="quarter" idx="25"/>
          </p:nvPr>
        </p:nvSpPr>
        <p:spPr/>
        <p:txBody>
          <a:bodyPr/>
          <a:lstStyle/>
          <a:p>
            <a:endParaRPr lang="zh-CN" altLang="en-US">
              <a:sym typeface="Huawei Sans" panose="020C0503030203020204" pitchFamily="34" charset="0"/>
            </a:endParaRPr>
          </a:p>
        </p:txBody>
      </p:sp>
      <p:sp>
        <p:nvSpPr>
          <p:cNvPr id="38" name="文本占位符 37"/>
          <p:cNvSpPr>
            <a:spLocks noGrp="1"/>
          </p:cNvSpPr>
          <p:nvPr>
            <p:ph type="body" sz="quarter" idx="26"/>
          </p:nvPr>
        </p:nvSpPr>
        <p:spPr/>
        <p:txBody>
          <a:bodyPr/>
          <a:lstStyle/>
          <a:p>
            <a:endParaRPr lang="zh-CN" altLang="en-US">
              <a:sym typeface="Huawei Sans" panose="020C0503030203020204" pitchFamily="34" charset="0"/>
            </a:endParaRPr>
          </a:p>
        </p:txBody>
      </p:sp>
      <p:sp>
        <p:nvSpPr>
          <p:cNvPr id="39" name="文本占位符 38"/>
          <p:cNvSpPr>
            <a:spLocks noGrp="1"/>
          </p:cNvSpPr>
          <p:nvPr>
            <p:ph type="body" sz="quarter" idx="27"/>
          </p:nvPr>
        </p:nvSpPr>
        <p:spPr/>
        <p:txBody>
          <a:bodyPr/>
          <a:lstStyle/>
          <a:p>
            <a:endParaRPr lang="zh-CN" altLang="en-US">
              <a:sym typeface="Huawei Sans" panose="020C0503030203020204" pitchFamily="34" charset="0"/>
            </a:endParaRPr>
          </a:p>
        </p:txBody>
      </p:sp>
      <p:sp>
        <p:nvSpPr>
          <p:cNvPr id="40" name="文本占位符 39"/>
          <p:cNvSpPr>
            <a:spLocks noGrp="1"/>
          </p:cNvSpPr>
          <p:nvPr>
            <p:ph type="body" sz="quarter" idx="28"/>
          </p:nvPr>
        </p:nvSpPr>
        <p:spPr/>
        <p:txBody>
          <a:bodyPr/>
          <a:lstStyle/>
          <a:p>
            <a:endParaRPr lang="zh-CN" altLang="en-US">
              <a:sym typeface="Huawei Sans" panose="020C0503030203020204" pitchFamily="34" charset="0"/>
            </a:endParaRPr>
          </a:p>
        </p:txBody>
      </p:sp>
      <p:sp>
        <p:nvSpPr>
          <p:cNvPr id="41" name="文本占位符 40"/>
          <p:cNvSpPr>
            <a:spLocks noGrp="1"/>
          </p:cNvSpPr>
          <p:nvPr>
            <p:ph type="body" sz="quarter" idx="29"/>
          </p:nvPr>
        </p:nvSpPr>
        <p:spPr/>
        <p:txBody>
          <a:bodyPr/>
          <a:lstStyle/>
          <a:p>
            <a:endParaRPr lang="zh-CN" altLang="en-US">
              <a:sym typeface="Huawei Sans" panose="020C0503030203020204" pitchFamily="34" charset="0"/>
            </a:endParaRPr>
          </a:p>
        </p:txBody>
      </p:sp>
      <p:sp>
        <p:nvSpPr>
          <p:cNvPr id="42" name="文本占位符 41"/>
          <p:cNvSpPr>
            <a:spLocks noGrp="1"/>
          </p:cNvSpPr>
          <p:nvPr>
            <p:ph type="body" sz="quarter" idx="30"/>
          </p:nvPr>
        </p:nvSpPr>
        <p:spPr/>
        <p:txBody>
          <a:bodyPr/>
          <a:lstStyle/>
          <a:p>
            <a:endParaRPr lang="zh-CN" altLang="en-US">
              <a:sym typeface="Huawei Sans" panose="020C0503030203020204" pitchFamily="34" charset="0"/>
            </a:endParaRPr>
          </a:p>
        </p:txBody>
      </p:sp>
      <p:sp>
        <p:nvSpPr>
          <p:cNvPr id="43" name="文本占位符 42"/>
          <p:cNvSpPr>
            <a:spLocks noGrp="1"/>
          </p:cNvSpPr>
          <p:nvPr>
            <p:ph type="body" sz="quarter" idx="31"/>
          </p:nvPr>
        </p:nvSpPr>
        <p:spPr/>
        <p:txBody>
          <a:bodyPr/>
          <a:lstStyle/>
          <a:p>
            <a:endParaRPr lang="zh-CN" altLang="en-US">
              <a:sym typeface="Huawei Sans" panose="020C0503030203020204" pitchFamily="34" charset="0"/>
            </a:endParaRPr>
          </a:p>
        </p:txBody>
      </p:sp>
      <p:sp>
        <p:nvSpPr>
          <p:cNvPr id="44" name="文本占位符 43"/>
          <p:cNvSpPr>
            <a:spLocks noGrp="1"/>
          </p:cNvSpPr>
          <p:nvPr>
            <p:ph type="body" sz="quarter" idx="32"/>
          </p:nvPr>
        </p:nvSpPr>
        <p:spPr/>
        <p:txBody>
          <a:bodyPr/>
          <a:lstStyle/>
          <a:p>
            <a:endParaRPr lang="zh-CN" altLang="en-US">
              <a:sym typeface="Huawei Sans" panose="020C0503030203020204" pitchFamily="34" charset="0"/>
            </a:endParaRPr>
          </a:p>
        </p:txBody>
      </p:sp>
      <p:sp>
        <p:nvSpPr>
          <p:cNvPr id="45" name="文本占位符 44"/>
          <p:cNvSpPr>
            <a:spLocks noGrp="1"/>
          </p:cNvSpPr>
          <p:nvPr>
            <p:ph type="body" sz="quarter" idx="33"/>
          </p:nvPr>
        </p:nvSpPr>
        <p:spPr/>
        <p:txBody>
          <a:bodyPr/>
          <a:lstStyle/>
          <a:p>
            <a:endParaRPr lang="zh-CN" altLang="en-US">
              <a:sym typeface="Huawei Sans" panose="020C0503030203020204" pitchFamily="34" charset="0"/>
            </a:endParaRPr>
          </a:p>
        </p:txBody>
      </p:sp>
      <p:sp>
        <p:nvSpPr>
          <p:cNvPr id="46" name="文本占位符 45"/>
          <p:cNvSpPr>
            <a:spLocks noGrp="1"/>
          </p:cNvSpPr>
          <p:nvPr>
            <p:ph type="body" sz="quarter" idx="34"/>
          </p:nvPr>
        </p:nvSpPr>
        <p:spPr/>
        <p:txBody>
          <a:bodyPr/>
          <a:lstStyle/>
          <a:p>
            <a:endParaRPr lang="zh-CN" altLang="en-US">
              <a:sym typeface="Huawei Sans" panose="020C0503030203020204" pitchFamily="34" charset="0"/>
            </a:endParaRPr>
          </a:p>
        </p:txBody>
      </p:sp>
      <p:sp>
        <p:nvSpPr>
          <p:cNvPr id="47" name="文本占位符 46"/>
          <p:cNvSpPr>
            <a:spLocks noGrp="1"/>
          </p:cNvSpPr>
          <p:nvPr>
            <p:ph type="body" sz="quarter" idx="35"/>
          </p:nvPr>
        </p:nvSpPr>
        <p:spPr/>
        <p:txBody>
          <a:bodyPr/>
          <a:lstStyle/>
          <a:p>
            <a:endParaRPr lang="zh-CN" altLang="en-US">
              <a:sym typeface="Huawei Sans" panose="020C0503030203020204" pitchFamily="34" charset="0"/>
            </a:endParaRPr>
          </a:p>
        </p:txBody>
      </p:sp>
      <p:sp>
        <p:nvSpPr>
          <p:cNvPr id="48" name="文本占位符 47"/>
          <p:cNvSpPr>
            <a:spLocks noGrp="1"/>
          </p:cNvSpPr>
          <p:nvPr>
            <p:ph type="body" sz="quarter" idx="36"/>
          </p:nvPr>
        </p:nvSpPr>
        <p:spPr/>
        <p:txBody>
          <a:bodyPr/>
          <a:lstStyle/>
          <a:p>
            <a:endParaRPr lang="zh-CN" altLang="en-US">
              <a:sym typeface="Huawei Sans" panose="020C0503030203020204" pitchFamily="34" charset="0"/>
            </a:endParaRPr>
          </a:p>
        </p:txBody>
      </p:sp>
      <p:sp>
        <p:nvSpPr>
          <p:cNvPr id="49" name="文本占位符 48"/>
          <p:cNvSpPr>
            <a:spLocks noGrp="1"/>
          </p:cNvSpPr>
          <p:nvPr>
            <p:ph type="body" sz="quarter" idx="37"/>
          </p:nvPr>
        </p:nvSpPr>
        <p:spPr/>
        <p:txBody>
          <a:bodyPr/>
          <a:lstStyle/>
          <a:p>
            <a:endParaRPr lang="zh-CN" altLang="en-US">
              <a:sym typeface="Huawei Sans" panose="020C0503030203020204" pitchFamily="34" charset="0"/>
            </a:endParaRPr>
          </a:p>
        </p:txBody>
      </p:sp>
      <p:sp>
        <p:nvSpPr>
          <p:cNvPr id="50" name="文本占位符 49"/>
          <p:cNvSpPr>
            <a:spLocks noGrp="1"/>
          </p:cNvSpPr>
          <p:nvPr>
            <p:ph type="body" sz="quarter" idx="38"/>
          </p:nvPr>
        </p:nvSpPr>
        <p:spPr/>
        <p:txBody>
          <a:bodyPr/>
          <a:lstStyle/>
          <a:p>
            <a:endParaRPr lang="zh-CN" altLang="en-US">
              <a:sym typeface="Huawei Sans" panose="020C0503030203020204" pitchFamily="34" charset="0"/>
            </a:endParaRPr>
          </a:p>
        </p:txBody>
      </p:sp>
      <p:sp>
        <p:nvSpPr>
          <p:cNvPr id="51" name="文本占位符 50"/>
          <p:cNvSpPr>
            <a:spLocks noGrp="1"/>
          </p:cNvSpPr>
          <p:nvPr>
            <p:ph type="body" sz="quarter" idx="39"/>
          </p:nvPr>
        </p:nvSpPr>
        <p:spPr/>
        <p:txBody>
          <a:bodyPr/>
          <a:lstStyle/>
          <a:p>
            <a:endParaRPr lang="zh-CN" altLang="en-US">
              <a:sym typeface="Huawei Sans" panose="020C0503030203020204" pitchFamily="34" charset="0"/>
            </a:endParaRPr>
          </a:p>
        </p:txBody>
      </p:sp>
      <p:sp>
        <p:nvSpPr>
          <p:cNvPr id="52" name="文本占位符 51"/>
          <p:cNvSpPr>
            <a:spLocks noGrp="1"/>
          </p:cNvSpPr>
          <p:nvPr>
            <p:ph type="body" sz="quarter" idx="4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887681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CampusInsight: External Interfaces</a:t>
            </a:r>
            <a:endParaRPr lang="zh-CN" altLang="en-US" dirty="0">
              <a:sym typeface="Huawei Sans" panose="020C0503030203020204" pitchFamily="34" charset="0"/>
            </a:endParaRPr>
          </a:p>
        </p:txBody>
      </p:sp>
      <p:sp>
        <p:nvSpPr>
          <p:cNvPr id="12" name="文本占位符 11"/>
          <p:cNvSpPr>
            <a:spLocks noGrp="1"/>
          </p:cNvSpPr>
          <p:nvPr>
            <p:ph type="body" sz="quarter" idx="10"/>
          </p:nvPr>
        </p:nvSpPr>
        <p:spPr>
          <a:xfrm>
            <a:off x="455612" y="1052514"/>
            <a:ext cx="11293476" cy="1256714"/>
          </a:xfrm>
        </p:spPr>
        <p:txBody>
          <a:bodyPr/>
          <a:lstStyle/>
          <a:p>
            <a:r>
              <a:rPr lang="en-US" altLang="zh-CN" sz="1800" dirty="0" smtClean="0">
                <a:sym typeface="Huawei Sans" panose="020C0503030203020204" pitchFamily="34" charset="0"/>
              </a:rPr>
              <a:t>The CampusInsight southbound interface implements interconnection between CampusInsight and devices, enabling CampusInsight to manage devices. CampusInsight supports the following southbound interface types: SNMP, HTTP2+ProtoBuf, Syslog</a:t>
            </a:r>
            <a:r>
              <a:rPr lang="en-US" altLang="zh-CN" sz="1800" dirty="0">
                <a:sym typeface="Huawei Sans" panose="020C0503030203020204" pitchFamily="34" charset="0"/>
              </a:rPr>
              <a:t>.</a:t>
            </a:r>
            <a:endParaRPr lang="zh-CN" altLang="en-US" sz="1800" dirty="0" smtClean="0">
              <a:sym typeface="Huawei Sans" panose="020C0503030203020204" pitchFamily="34" charset="0"/>
            </a:endParaRPr>
          </a:p>
          <a:p>
            <a:endParaRPr lang="zh-CN" altLang="en-US" sz="1800" dirty="0">
              <a:sym typeface="Huawei Sans" panose="020C0503030203020204" pitchFamily="34" charset="0"/>
            </a:endParaRPr>
          </a:p>
        </p:txBody>
      </p:sp>
      <p:sp>
        <p:nvSpPr>
          <p:cNvPr id="4" name="圆角矩形 3"/>
          <p:cNvSpPr/>
          <p:nvPr/>
        </p:nvSpPr>
        <p:spPr bwMode="gray">
          <a:xfrm>
            <a:off x="845820" y="2758144"/>
            <a:ext cx="3175764" cy="3366431"/>
          </a:xfrm>
          <a:prstGeom prst="roundRect">
            <a:avLst>
              <a:gd name="adj" fmla="val 1968"/>
            </a:avLst>
          </a:prstGeom>
          <a:noFill/>
          <a:ln w="9525" cap="flat" cmpd="sng" algn="ctr">
            <a:solidFill>
              <a:sysClr val="window" lastClr="FFFFFF">
                <a:lumMod val="65000"/>
              </a:sysClr>
            </a:solidFill>
            <a:prstDash val="solid"/>
            <a:round/>
            <a:headEnd type="none" w="med" len="med"/>
            <a:tailEnd type="none" w="med" len="med"/>
          </a:ln>
          <a:effectLst/>
        </p:spPr>
        <p:txBody>
          <a:bodyPr vert="horz" wrap="square" lIns="121948" tIns="60974" rIns="121948" bIns="60974" numCol="1" rtlCol="0" anchor="t" anchorCtr="0" compatLnSpc="1">
            <a:prstTxWarp prst="textNoShape">
              <a:avLst/>
            </a:prstTxWarp>
          </a:bodyPr>
          <a:lstStyle/>
          <a:p>
            <a:pPr marL="177800" indent="-177800" defTabSz="1219272" fontAlgn="auto">
              <a:lnSpc>
                <a:spcPts val="2400"/>
              </a:lnSpc>
              <a:spcBef>
                <a:spcPts val="0"/>
              </a:spcBef>
              <a:spcAft>
                <a:spcPts val="600"/>
              </a:spcAft>
              <a:buFont typeface="Arial" panose="020B0604020202020204" pitchFamily="34" charset="0"/>
              <a:buChar char="•"/>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Supports standard SNMPv2c and SNMPv3.</a:t>
            </a:r>
          </a:p>
          <a:p>
            <a:pPr marL="177800" indent="-177800" defTabSz="1219272" fontAlgn="auto">
              <a:lnSpc>
                <a:spcPts val="2400"/>
              </a:lnSpc>
              <a:spcBef>
                <a:spcPts val="0"/>
              </a:spcBef>
              <a:spcAft>
                <a:spcPts val="600"/>
              </a:spcAft>
              <a:buFont typeface="Arial" panose="020B0604020202020204" pitchFamily="34" charset="0"/>
              <a:buChar char="•"/>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SNMP can be used to connect CampusInsight to network devices.</a:t>
            </a:r>
          </a:p>
          <a:p>
            <a:pPr marL="177800" indent="-177800" defTabSz="1219272" fontAlgn="auto">
              <a:lnSpc>
                <a:spcPts val="2400"/>
              </a:lnSpc>
              <a:spcBef>
                <a:spcPts val="0"/>
              </a:spcBef>
              <a:spcAft>
                <a:spcPts val="600"/>
              </a:spcAft>
              <a:buFont typeface="Arial" panose="020B0604020202020204" pitchFamily="34" charset="0"/>
              <a:buChar char="•"/>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SNMP is an application-layer network management protocol based on TCP/IP. It uses UDP as the transport-layer protocol to manage network devices that support proxy processes.</a:t>
            </a:r>
            <a:endParaRPr lang="zh-CN" altLang="en-US"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圆角矩形 4"/>
          <p:cNvSpPr/>
          <p:nvPr/>
        </p:nvSpPr>
        <p:spPr bwMode="gray">
          <a:xfrm>
            <a:off x="849310" y="2309228"/>
            <a:ext cx="3175764"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SNMP</a:t>
            </a: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4341735" y="2758144"/>
            <a:ext cx="3706889" cy="3366431"/>
          </a:xfrm>
          <a:prstGeom prst="roundRect">
            <a:avLst>
              <a:gd name="adj" fmla="val 1968"/>
            </a:avLst>
          </a:prstGeom>
          <a:noFill/>
          <a:ln w="9525" cap="flat" cmpd="sng" algn="ctr">
            <a:solidFill>
              <a:sysClr val="window" lastClr="FFFFFF">
                <a:lumMod val="65000"/>
              </a:sysClr>
            </a:solidFill>
            <a:prstDash val="solid"/>
            <a:round/>
            <a:headEnd type="none" w="med" len="med"/>
            <a:tailEnd type="none" w="med" len="med"/>
          </a:ln>
          <a:effectLst/>
        </p:spPr>
        <p:txBody>
          <a:bodyPr vert="horz" wrap="square" lIns="121948" tIns="60974" rIns="121948" bIns="60974" numCol="1" rtlCol="0" anchor="t" anchorCtr="0" compatLnSpc="1">
            <a:prstTxWarp prst="textNoShape">
              <a:avLst/>
            </a:prstTxWarp>
          </a:bodyPr>
          <a:lstStyle/>
          <a:p>
            <a:pPr marL="177800" indent="-177800" defTabSz="1219272" fontAlgn="auto">
              <a:lnSpc>
                <a:spcPts val="2400"/>
              </a:lnSpc>
              <a:spcBef>
                <a:spcPts val="0"/>
              </a:spcBef>
              <a:spcAft>
                <a:spcPts val="600"/>
              </a:spcAft>
              <a:buFont typeface="Arial" panose="020B0604020202020204" pitchFamily="34" charset="0"/>
              <a:buChar char="•"/>
              <a:defRPr/>
            </a:pP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CampusInsight </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uses HTTP2+ProtoBuf interfaces to collect device metric packets. </a:t>
            </a:r>
          </a:p>
          <a:p>
            <a:pPr marL="177800" indent="-177800" defTabSz="1219272">
              <a:lnSpc>
                <a:spcPts val="2400"/>
              </a:lnSpc>
              <a:spcAft>
                <a:spcPts val="600"/>
              </a:spcAft>
              <a:buFont typeface="Arial" panose="020B0604020202020204" pitchFamily="34" charset="0"/>
              <a:buChar char="•"/>
              <a:defRPr/>
            </a:pP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The </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security layer of the HTTP2 protocol uses SSL and TLS to authenticate and encrypt communication channels.</a:t>
            </a:r>
            <a:endParaRPr lang="zh-CN" altLang="en-US"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defTabSz="1219272" fontAlgn="auto">
              <a:lnSpc>
                <a:spcPts val="2400"/>
              </a:lnSpc>
              <a:spcBef>
                <a:spcPts val="0"/>
              </a:spcBef>
              <a:spcAft>
                <a:spcPts val="600"/>
              </a:spcAft>
              <a:buFont typeface="Arial" panose="020B0604020202020204" pitchFamily="34" charset="0"/>
              <a:buChar char="•"/>
              <a:defRPr/>
            </a:pPr>
            <a:r>
              <a:rPr lang="en-US" altLang="zh-CN" sz="1200" kern="0" dirty="0" err="1"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ProtoBuf</a:t>
            </a: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is a data serialization protocol developed by Google (similar to XML, JSON, and hessian). </a:t>
            </a:r>
            <a:r>
              <a:rPr lang="en-US" altLang="zh-CN" sz="1200" kern="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ProtoBuf</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can serialize data and is widely used in data storage and communication protocols.</a:t>
            </a:r>
            <a:endPar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圆角矩形 6"/>
          <p:cNvSpPr/>
          <p:nvPr/>
        </p:nvSpPr>
        <p:spPr bwMode="gray">
          <a:xfrm>
            <a:off x="4345225" y="2309228"/>
            <a:ext cx="3706889"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HTTP2+ProtoBuf</a:t>
            </a:r>
          </a:p>
        </p:txBody>
      </p:sp>
      <p:sp>
        <p:nvSpPr>
          <p:cNvPr id="8" name="圆角矩形 7"/>
          <p:cNvSpPr/>
          <p:nvPr/>
        </p:nvSpPr>
        <p:spPr bwMode="gray">
          <a:xfrm>
            <a:off x="8185763" y="2758144"/>
            <a:ext cx="3152797" cy="3366431"/>
          </a:xfrm>
          <a:prstGeom prst="roundRect">
            <a:avLst>
              <a:gd name="adj" fmla="val 1968"/>
            </a:avLst>
          </a:prstGeom>
          <a:noFill/>
          <a:ln w="9525" cap="flat" cmpd="sng" algn="ctr">
            <a:solidFill>
              <a:sysClr val="window" lastClr="FFFFFF">
                <a:lumMod val="65000"/>
              </a:sysClr>
            </a:solidFill>
            <a:prstDash val="solid"/>
            <a:round/>
            <a:headEnd type="none" w="med" len="med"/>
            <a:tailEnd type="none" w="med" len="med"/>
          </a:ln>
          <a:effectLst/>
        </p:spPr>
        <p:txBody>
          <a:bodyPr vert="horz" wrap="square" lIns="121948" tIns="60974" rIns="121948" bIns="60974" numCol="1" rtlCol="0" anchor="t" anchorCtr="0" compatLnSpc="1">
            <a:prstTxWarp prst="textNoShape">
              <a:avLst/>
            </a:prstTxWarp>
          </a:bodyPr>
          <a:lstStyle/>
          <a:p>
            <a:pPr marL="177800" indent="-177800" defTabSz="1219272" fontAlgn="auto">
              <a:lnSpc>
                <a:spcPts val="2400"/>
              </a:lnSpc>
              <a:spcBef>
                <a:spcPts val="0"/>
              </a:spcBef>
              <a:spcAft>
                <a:spcPts val="600"/>
              </a:spcAft>
              <a:buFont typeface="Arial" panose="020B0604020202020204" pitchFamily="34" charset="0"/>
              <a:buChar char="•"/>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The Syslog protocol is a standard for forwarding system logs on an IP network.</a:t>
            </a:r>
          </a:p>
          <a:p>
            <a:pPr marL="177800" indent="-177800" defTabSz="1219272" fontAlgn="auto">
              <a:lnSpc>
                <a:spcPts val="2400"/>
              </a:lnSpc>
              <a:spcBef>
                <a:spcPts val="0"/>
              </a:spcBef>
              <a:spcAft>
                <a:spcPts val="600"/>
              </a:spcAft>
              <a:buFont typeface="Arial" panose="020B0604020202020204" pitchFamily="34" charset="0"/>
              <a:buChar char="•"/>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Industry standard protocol used to record device logs.</a:t>
            </a:r>
          </a:p>
          <a:p>
            <a:pPr marL="177800" indent="-177800" defTabSz="1219272" fontAlgn="auto">
              <a:lnSpc>
                <a:spcPts val="2400"/>
              </a:lnSpc>
              <a:spcBef>
                <a:spcPts val="0"/>
              </a:spcBef>
              <a:spcAft>
                <a:spcPts val="600"/>
              </a:spcAft>
              <a:buFont typeface="Arial" panose="020B0604020202020204" pitchFamily="34" charset="0"/>
              <a:buChar char="•"/>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CampusInsight receives log data reported by devices through the Syslog protocol.</a:t>
            </a:r>
            <a:endParaRPr lang="zh-CN" altLang="en-US"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圆角矩形 8"/>
          <p:cNvSpPr/>
          <p:nvPr/>
        </p:nvSpPr>
        <p:spPr bwMode="gray">
          <a:xfrm>
            <a:off x="8189253" y="2309228"/>
            <a:ext cx="3152797"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Syslog</a:t>
            </a:r>
          </a:p>
        </p:txBody>
      </p:sp>
    </p:spTree>
    <p:extLst>
      <p:ext uri="{BB962C8B-B14F-4D97-AF65-F5344CB8AC3E}">
        <p14:creationId xmlns:p14="http://schemas.microsoft.com/office/powerpoint/2010/main" val="31438268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CampusInsight: Data Processing Flowchart</a:t>
            </a:r>
            <a:endParaRPr lang="zh-CN" altLang="en-US" dirty="0">
              <a:sym typeface="Huawei Sans" panose="020C0503030203020204" pitchFamily="34" charset="0"/>
            </a:endParaRPr>
          </a:p>
        </p:txBody>
      </p:sp>
      <p:sp>
        <p:nvSpPr>
          <p:cNvPr id="3" name="矩形 2"/>
          <p:cNvSpPr/>
          <p:nvPr/>
        </p:nvSpPr>
        <p:spPr bwMode="gray">
          <a:xfrm>
            <a:off x="1010396" y="2152788"/>
            <a:ext cx="1742331" cy="720000"/>
          </a:xfrm>
          <a:prstGeom prst="rect">
            <a:avLst/>
          </a:prstGeom>
          <a:solidFill>
            <a:sysClr val="window" lastClr="FFFFFF">
              <a:lumMod val="85000"/>
            </a:sysClr>
          </a:solidFill>
          <a:ln>
            <a:noFill/>
          </a:ln>
        </p:spPr>
        <p:txBody>
          <a:bodyPr wrap="none" lIns="18000" rIns="18000" rtlCol="0" anchor="t" anchorCtr="1">
            <a:noAutofit/>
          </a:bodyPr>
          <a:lstStyle/>
          <a:p>
            <a:pPr marL="0" marR="0" lvl="0" indent="0" algn="ctr"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矩形 3"/>
          <p:cNvSpPr/>
          <p:nvPr/>
        </p:nvSpPr>
        <p:spPr bwMode="gray">
          <a:xfrm>
            <a:off x="3455580" y="2147053"/>
            <a:ext cx="1620000" cy="2304256"/>
          </a:xfrm>
          <a:prstGeom prst="rect">
            <a:avLst/>
          </a:prstGeom>
          <a:solidFill>
            <a:srgbClr val="D7F2F5"/>
          </a:solidFill>
          <a:ln>
            <a:noFill/>
          </a:ln>
        </p:spPr>
        <p:txBody>
          <a:bodyPr wrap="none" lIns="18000" rIns="18000" rtlCol="0" anchor="t" anchorCtr="1">
            <a:noAutofit/>
          </a:bodyPr>
          <a:lstStyle/>
          <a:p>
            <a:pPr marL="0" marR="0" lvl="0" indent="0"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矩形 4"/>
          <p:cNvSpPr/>
          <p:nvPr/>
        </p:nvSpPr>
        <p:spPr bwMode="gray">
          <a:xfrm>
            <a:off x="5471804" y="2145963"/>
            <a:ext cx="1620000" cy="2305346"/>
          </a:xfrm>
          <a:prstGeom prst="rect">
            <a:avLst/>
          </a:prstGeom>
          <a:solidFill>
            <a:srgbClr val="D7F2F5"/>
          </a:solidFill>
          <a:ln>
            <a:noFill/>
          </a:ln>
        </p:spPr>
        <p:txBody>
          <a:bodyPr wrap="none" lIns="18000" rIns="18000" rtlCol="0" anchor="t" anchorCtr="1">
            <a:noAutofit/>
          </a:bodyPr>
          <a:lstStyle/>
          <a:p>
            <a:pPr marL="0" marR="0" lvl="0" indent="0" defTabSz="914400" eaLnBrk="1" fontAlgn="base" latinLnBrk="0" hangingPunct="1">
              <a:lnSpc>
                <a:spcPct val="100000"/>
              </a:lnSpc>
              <a:spcBef>
                <a:spcPct val="0"/>
              </a:spcBef>
              <a:spcAft>
                <a:spcPct val="0"/>
              </a:spcAft>
              <a:buClr>
                <a:srgbClr val="CC9900"/>
              </a:buClr>
              <a:buSzTx/>
              <a:buFontTx/>
              <a:buNone/>
              <a:tabLst/>
              <a:defRPr/>
            </a:pP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矩形 5"/>
          <p:cNvSpPr/>
          <p:nvPr/>
        </p:nvSpPr>
        <p:spPr bwMode="gray">
          <a:xfrm>
            <a:off x="7488028" y="2145963"/>
            <a:ext cx="1620000" cy="2305346"/>
          </a:xfrm>
          <a:prstGeom prst="rect">
            <a:avLst/>
          </a:prstGeom>
          <a:solidFill>
            <a:srgbClr val="D7F2F5"/>
          </a:solidFill>
          <a:ln>
            <a:noFill/>
          </a:ln>
        </p:spPr>
        <p:txBody>
          <a:bodyPr wrap="none" lIns="18000" rIns="18000" rtlCol="0" anchor="t" anchorCtr="1">
            <a:noAutofit/>
          </a:bodyPr>
          <a:lstStyle/>
          <a:p>
            <a:pPr marL="0" marR="0" lvl="0" indent="0"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矩形 6"/>
          <p:cNvSpPr/>
          <p:nvPr/>
        </p:nvSpPr>
        <p:spPr bwMode="gray">
          <a:xfrm>
            <a:off x="9510484" y="2145963"/>
            <a:ext cx="1620000" cy="2305346"/>
          </a:xfrm>
          <a:prstGeom prst="rect">
            <a:avLst/>
          </a:prstGeom>
          <a:solidFill>
            <a:srgbClr val="D7F2F5"/>
          </a:solidFill>
          <a:ln>
            <a:noFill/>
          </a:ln>
        </p:spPr>
        <p:txBody>
          <a:bodyPr wrap="none" lIns="18000" rIns="18000" rtlCol="0" anchor="t" anchorCtr="1">
            <a:noAutofit/>
          </a:bodyPr>
          <a:lstStyle/>
          <a:p>
            <a:pPr marL="0" marR="0" lvl="0" indent="0"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文本框 7"/>
          <p:cNvSpPr txBox="1"/>
          <p:nvPr/>
        </p:nvSpPr>
        <p:spPr bwMode="gray">
          <a:xfrm>
            <a:off x="1497482" y="2532493"/>
            <a:ext cx="768159" cy="276999"/>
          </a:xfrm>
          <a:prstGeom prst="rect">
            <a:avLst/>
          </a:prstGeom>
          <a:noFill/>
        </p:spPr>
        <p:txBody>
          <a:bodyPr wrap="none" rtlCol="0">
            <a:spAutoFit/>
          </a:bodyPr>
          <a:lstStyle/>
          <a:p>
            <a:pPr algn="ctr" defTabSz="914400" fontAlgn="base">
              <a:spcBef>
                <a:spcPct val="0"/>
              </a:spcBef>
              <a:spcAft>
                <a:spcPct val="0"/>
              </a:spcAft>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User log</a:t>
            </a:r>
          </a:p>
        </p:txBody>
      </p:sp>
      <p:sp>
        <p:nvSpPr>
          <p:cNvPr id="9" name="矩形 8"/>
          <p:cNvSpPr/>
          <p:nvPr/>
        </p:nvSpPr>
        <p:spPr bwMode="gray">
          <a:xfrm>
            <a:off x="1017465" y="2939221"/>
            <a:ext cx="1728192" cy="720000"/>
          </a:xfrm>
          <a:prstGeom prst="rect">
            <a:avLst/>
          </a:prstGeom>
          <a:solidFill>
            <a:sysClr val="window" lastClr="FFFFFF">
              <a:lumMod val="85000"/>
            </a:sysClr>
          </a:solidFill>
          <a:ln>
            <a:noFill/>
          </a:ln>
        </p:spPr>
        <p:txBody>
          <a:bodyPr wrap="none" lIns="18000" rIns="18000" rtlCol="0" anchor="t" anchorCtr="1">
            <a:noAutofit/>
          </a:bodyPr>
          <a:lstStyle/>
          <a:p>
            <a:pPr marL="0" marR="0" lvl="0" indent="0" algn="ctr"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文本框 9"/>
          <p:cNvSpPr txBox="1"/>
          <p:nvPr/>
        </p:nvSpPr>
        <p:spPr bwMode="gray">
          <a:xfrm>
            <a:off x="1008598" y="3219024"/>
            <a:ext cx="1745926" cy="461665"/>
          </a:xfrm>
          <a:prstGeom prst="rect">
            <a:avLst/>
          </a:prstGeom>
          <a:noFill/>
        </p:spPr>
        <p:txBody>
          <a:bodyPr wrap="square" rtlCol="0">
            <a:spAutoFit/>
          </a:bodyPr>
          <a:lstStyle/>
          <a:p>
            <a:pPr algn="ctr" defTabSz="914400" fontAlgn="base">
              <a:spcBef>
                <a:spcPct val="0"/>
              </a:spcBef>
              <a:spcAft>
                <a:spcPct val="0"/>
              </a:spcAft>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Device/User performance counters</a:t>
            </a:r>
          </a:p>
        </p:txBody>
      </p:sp>
      <p:sp>
        <p:nvSpPr>
          <p:cNvPr id="11" name="文本框 10"/>
          <p:cNvSpPr txBox="1"/>
          <p:nvPr/>
        </p:nvSpPr>
        <p:spPr bwMode="gray">
          <a:xfrm>
            <a:off x="3584946" y="4029721"/>
            <a:ext cx="1361270" cy="307777"/>
          </a:xfrm>
          <a:prstGeom prst="rect">
            <a:avLst/>
          </a:prstGeom>
          <a:noFill/>
        </p:spPr>
        <p:txBody>
          <a:bodyPr wrap="none" rtlCol="0">
            <a:spAutoFit/>
          </a:bodyPr>
          <a:lstStyle/>
          <a:p>
            <a:pPr algn="ctr" defTabSz="914400" fontAlgn="base">
              <a:spcBef>
                <a:spcPct val="0"/>
              </a:spcBef>
              <a:spcAft>
                <a:spcPct val="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Data receiving</a:t>
            </a:r>
          </a:p>
        </p:txBody>
      </p:sp>
      <p:sp>
        <p:nvSpPr>
          <p:cNvPr id="12" name="矩形 11"/>
          <p:cNvSpPr/>
          <p:nvPr/>
        </p:nvSpPr>
        <p:spPr bwMode="gray">
          <a:xfrm>
            <a:off x="7647244" y="2605137"/>
            <a:ext cx="1301568" cy="626090"/>
          </a:xfrm>
          <a:prstGeom prst="rect">
            <a:avLst/>
          </a:prstGeom>
          <a:solidFill>
            <a:srgbClr val="94DAE2"/>
          </a:solidFill>
          <a:ln w="9525">
            <a:noFill/>
          </a:ln>
        </p:spPr>
        <p:txBody>
          <a:bodyPr wrap="none" lIns="18000" rIns="18000" rtlCol="0" anchor="ctr" anchorCtr="1">
            <a:noAutofit/>
          </a:bodyPr>
          <a:lstStyle/>
          <a:p>
            <a:pPr marL="0" marR="0" lvl="0" indent="0"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矩形 12"/>
          <p:cNvSpPr/>
          <p:nvPr/>
        </p:nvSpPr>
        <p:spPr bwMode="gray">
          <a:xfrm>
            <a:off x="7647244" y="3290951"/>
            <a:ext cx="1301568" cy="626586"/>
          </a:xfrm>
          <a:prstGeom prst="rect">
            <a:avLst/>
          </a:prstGeom>
          <a:solidFill>
            <a:srgbClr val="94DAE2"/>
          </a:solidFill>
          <a:ln w="9525">
            <a:noFill/>
          </a:ln>
        </p:spPr>
        <p:txBody>
          <a:bodyPr wrap="none" lIns="18000" rIns="18000" rtlCol="0" anchor="ctr" anchorCtr="1">
            <a:noAutofit/>
          </a:bodyPr>
          <a:lstStyle/>
          <a:p>
            <a:pPr marL="0" marR="0" lvl="0" indent="0" defTabSz="914400" eaLnBrk="1" fontAlgn="base" latinLnBrk="0" hangingPunct="1">
              <a:lnSpc>
                <a:spcPct val="100000"/>
              </a:lnSpc>
              <a:spcBef>
                <a:spcPct val="0"/>
              </a:spcBef>
              <a:spcAft>
                <a:spcPct val="0"/>
              </a:spcAft>
              <a:buClr>
                <a:srgbClr val="CC9900"/>
              </a:buClr>
              <a:buSzTx/>
              <a:buFontTx/>
              <a:buNone/>
              <a:tabLst/>
              <a:defRPr/>
            </a:pPr>
            <a:r>
              <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 </a:t>
            </a: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矩形 13"/>
          <p:cNvSpPr/>
          <p:nvPr/>
        </p:nvSpPr>
        <p:spPr bwMode="gray">
          <a:xfrm>
            <a:off x="9618484" y="2630675"/>
            <a:ext cx="1404000" cy="396000"/>
          </a:xfrm>
          <a:prstGeom prst="rect">
            <a:avLst/>
          </a:prstGeom>
          <a:solidFill>
            <a:srgbClr val="94DAE2"/>
          </a:solidFill>
          <a:ln>
            <a:noFill/>
          </a:ln>
        </p:spPr>
        <p:txBody>
          <a:bodyPr wrap="none" lIns="18000" rIns="18000" rtlCol="0" anchor="ctr" anchorCtr="1">
            <a:noAutofit/>
          </a:bodyPr>
          <a:lstStyle/>
          <a:p>
            <a:pPr lvl="0" algn="ctr" defTabSz="914400" fontAlgn="base">
              <a:spcBef>
                <a:spcPct val="0"/>
              </a:spcBef>
              <a:spcAft>
                <a:spcPct val="0"/>
              </a:spcAft>
              <a:buClr>
                <a:srgbClr val="CC9900"/>
              </a:buClr>
              <a:defRPr/>
            </a:pPr>
            <a:r>
              <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Raw data</a:t>
            </a:r>
          </a:p>
        </p:txBody>
      </p:sp>
      <p:sp>
        <p:nvSpPr>
          <p:cNvPr id="15" name="矩形 14"/>
          <p:cNvSpPr/>
          <p:nvPr/>
        </p:nvSpPr>
        <p:spPr bwMode="gray">
          <a:xfrm>
            <a:off x="9618484" y="3287523"/>
            <a:ext cx="1404000" cy="396000"/>
          </a:xfrm>
          <a:prstGeom prst="rect">
            <a:avLst/>
          </a:prstGeom>
          <a:solidFill>
            <a:srgbClr val="94DAE2"/>
          </a:solidFill>
          <a:ln>
            <a:noFill/>
          </a:ln>
        </p:spPr>
        <p:txBody>
          <a:bodyPr wrap="none" lIns="18000" rIns="18000" rtlCol="0" anchor="ctr" anchorCtr="1">
            <a:noAutofit/>
          </a:bodyPr>
          <a:lstStyle/>
          <a:p>
            <a:pPr lvl="0" algn="ctr" defTabSz="914400" fontAlgn="base">
              <a:spcBef>
                <a:spcPct val="0"/>
              </a:spcBef>
              <a:spcAft>
                <a:spcPct val="0"/>
              </a:spcAft>
              <a:buClr>
                <a:srgbClr val="CC9900"/>
              </a:buClr>
              <a:defRPr/>
            </a:pPr>
            <a:r>
              <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Aggregated data</a:t>
            </a:r>
          </a:p>
        </p:txBody>
      </p:sp>
      <p:sp>
        <p:nvSpPr>
          <p:cNvPr id="16" name="矩形 15"/>
          <p:cNvSpPr/>
          <p:nvPr/>
        </p:nvSpPr>
        <p:spPr bwMode="gray">
          <a:xfrm>
            <a:off x="9618484" y="3919249"/>
            <a:ext cx="1404000" cy="396000"/>
          </a:xfrm>
          <a:prstGeom prst="rect">
            <a:avLst/>
          </a:prstGeom>
          <a:solidFill>
            <a:srgbClr val="94DAE2"/>
          </a:solidFill>
          <a:ln>
            <a:noFill/>
          </a:ln>
        </p:spPr>
        <p:txBody>
          <a:bodyPr wrap="none" lIns="18000" rIns="18000" rtlCol="0" anchor="ctr" anchorCtr="1">
            <a:noAutofit/>
          </a:bodyPr>
          <a:lstStyle/>
          <a:p>
            <a:pPr lvl="0" algn="ctr" defTabSz="914400" fontAlgn="base">
              <a:spcBef>
                <a:spcPct val="0"/>
              </a:spcBef>
              <a:spcAft>
                <a:spcPct val="0"/>
              </a:spcAft>
              <a:buClr>
                <a:srgbClr val="CC9900"/>
              </a:buClr>
              <a:defRPr/>
            </a:pPr>
            <a:r>
              <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Analyzed data</a:t>
            </a:r>
          </a:p>
        </p:txBody>
      </p:sp>
      <p:sp>
        <p:nvSpPr>
          <p:cNvPr id="17" name="矩形 16"/>
          <p:cNvSpPr/>
          <p:nvPr/>
        </p:nvSpPr>
        <p:spPr bwMode="gray">
          <a:xfrm>
            <a:off x="5953028" y="2217977"/>
            <a:ext cx="657552" cy="307777"/>
          </a:xfrm>
          <a:prstGeom prst="rect">
            <a:avLst/>
          </a:prstGeom>
        </p:spPr>
        <p:txBody>
          <a:bodyPr wrap="none">
            <a:spAutoFit/>
          </a:bodyPr>
          <a:lstStyle/>
          <a:p>
            <a:pPr algn="ctr" defTabSz="914400" fontAlgn="base">
              <a:spcBef>
                <a:spcPct val="0"/>
              </a:spcBef>
              <a:spcAft>
                <a:spcPct val="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K</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afka</a:t>
            </a:r>
            <a:endPar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矩形 17"/>
          <p:cNvSpPr/>
          <p:nvPr/>
        </p:nvSpPr>
        <p:spPr bwMode="gray">
          <a:xfrm>
            <a:off x="1531145" y="2204971"/>
            <a:ext cx="700833" cy="307777"/>
          </a:xfrm>
          <a:prstGeom prst="rect">
            <a:avLst/>
          </a:prstGeom>
        </p:spPr>
        <p:txBody>
          <a:bodyPr wrap="none">
            <a:spAutoFit/>
          </a:bodyPr>
          <a:lstStyle/>
          <a:p>
            <a:pPr algn="ctr" defTabSz="914400" fontAlgn="base">
              <a:spcBef>
                <a:spcPct val="0"/>
              </a:spcBef>
              <a:spcAft>
                <a:spcPct val="0"/>
              </a:spcAft>
            </a:pP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Syslog</a:t>
            </a:r>
            <a:endPar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矩形 18"/>
          <p:cNvSpPr/>
          <p:nvPr/>
        </p:nvSpPr>
        <p:spPr bwMode="gray">
          <a:xfrm>
            <a:off x="1380463" y="2930441"/>
            <a:ext cx="1002197" cy="307777"/>
          </a:xfrm>
          <a:prstGeom prst="rect">
            <a:avLst/>
          </a:prstGeom>
        </p:spPr>
        <p:txBody>
          <a:bodyPr wrap="none">
            <a:spAutoFit/>
          </a:bodyPr>
          <a:lstStyle/>
          <a:p>
            <a:pPr algn="ctr" defTabSz="914400" fontAlgn="base">
              <a:spcBef>
                <a:spcPct val="0"/>
              </a:spcBef>
              <a:spcAft>
                <a:spcPct val="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elemetry</a:t>
            </a:r>
            <a:endPar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矩形 19"/>
          <p:cNvSpPr/>
          <p:nvPr/>
        </p:nvSpPr>
        <p:spPr bwMode="gray">
          <a:xfrm>
            <a:off x="3466322" y="2217977"/>
            <a:ext cx="1598515" cy="307777"/>
          </a:xfrm>
          <a:prstGeom prst="rect">
            <a:avLst/>
          </a:prstGeom>
        </p:spPr>
        <p:txBody>
          <a:bodyPr wrap="none">
            <a:spAutoFit/>
          </a:bodyPr>
          <a:lstStyle/>
          <a:p>
            <a:pPr algn="ctr" defTabSz="914400" fontAlgn="base">
              <a:spcBef>
                <a:spcPct val="0"/>
              </a:spcBef>
              <a:spcAft>
                <a:spcPct val="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Collection service</a:t>
            </a:r>
          </a:p>
        </p:txBody>
      </p:sp>
      <p:sp>
        <p:nvSpPr>
          <p:cNvPr id="21" name="矩形 20"/>
          <p:cNvSpPr/>
          <p:nvPr/>
        </p:nvSpPr>
        <p:spPr bwMode="gray">
          <a:xfrm>
            <a:off x="1017465" y="3731309"/>
            <a:ext cx="1728192" cy="720000"/>
          </a:xfrm>
          <a:prstGeom prst="rect">
            <a:avLst/>
          </a:prstGeom>
          <a:solidFill>
            <a:sysClr val="window" lastClr="FFFFFF">
              <a:lumMod val="85000"/>
            </a:sysClr>
          </a:solidFill>
          <a:ln>
            <a:noFill/>
          </a:ln>
        </p:spPr>
        <p:txBody>
          <a:bodyPr wrap="none" lIns="18000" rIns="18000" rtlCol="0" anchor="t" anchorCtr="1">
            <a:noAutofit/>
          </a:bodyPr>
          <a:lstStyle/>
          <a:p>
            <a:pPr marL="0" marR="0" lvl="0" indent="0" algn="ctr"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文本框 21"/>
          <p:cNvSpPr txBox="1"/>
          <p:nvPr/>
        </p:nvSpPr>
        <p:spPr bwMode="gray">
          <a:xfrm>
            <a:off x="1067078" y="4091269"/>
            <a:ext cx="1628971" cy="276999"/>
          </a:xfrm>
          <a:prstGeom prst="rect">
            <a:avLst/>
          </a:prstGeom>
          <a:noFill/>
        </p:spPr>
        <p:txBody>
          <a:bodyPr wrap="none" rtlCol="0">
            <a:spAutoFit/>
          </a:bodyPr>
          <a:lstStyle/>
          <a:p>
            <a:pPr algn="ctr" defTabSz="914400" fontAlgn="base">
              <a:spcBef>
                <a:spcPct val="0"/>
              </a:spcBef>
              <a:spcAft>
                <a:spcPct val="0"/>
              </a:spcAft>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Device management</a:t>
            </a:r>
          </a:p>
        </p:txBody>
      </p:sp>
      <p:sp>
        <p:nvSpPr>
          <p:cNvPr id="23" name="矩形 22"/>
          <p:cNvSpPr/>
          <p:nvPr/>
        </p:nvSpPr>
        <p:spPr bwMode="gray">
          <a:xfrm>
            <a:off x="1537557" y="3783492"/>
            <a:ext cx="688009" cy="307777"/>
          </a:xfrm>
          <a:prstGeom prst="rect">
            <a:avLst/>
          </a:prstGeom>
        </p:spPr>
        <p:txBody>
          <a:bodyPr wrap="none">
            <a:spAutoFit/>
          </a:bodyPr>
          <a:lstStyle/>
          <a:p>
            <a:pPr algn="ctr" defTabSz="914400" fontAlgn="base">
              <a:spcBef>
                <a:spcPct val="0"/>
              </a:spcBef>
              <a:spcAft>
                <a:spcPct val="0"/>
              </a:spcAft>
            </a:pP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SNMP</a:t>
            </a:r>
            <a:endPar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文本框 23"/>
          <p:cNvSpPr txBox="1"/>
          <p:nvPr/>
        </p:nvSpPr>
        <p:spPr bwMode="gray">
          <a:xfrm>
            <a:off x="5682812" y="3712645"/>
            <a:ext cx="1197984" cy="738664"/>
          </a:xfrm>
          <a:prstGeom prst="rect">
            <a:avLst/>
          </a:prstGeom>
          <a:noFill/>
        </p:spPr>
        <p:txBody>
          <a:bodyPr wrap="square" rtlCol="0">
            <a:spAutoFit/>
          </a:bodyPr>
          <a:lstStyle/>
          <a:p>
            <a:pPr algn="ctr" defTabSz="914400" fontAlgn="base">
              <a:spcBef>
                <a:spcPct val="0"/>
              </a:spcBef>
              <a:spcAft>
                <a:spcPct val="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Data </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distribution/buffering</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矩形 24"/>
          <p:cNvSpPr/>
          <p:nvPr/>
        </p:nvSpPr>
        <p:spPr bwMode="gray">
          <a:xfrm>
            <a:off x="7786510" y="2552883"/>
            <a:ext cx="1023037" cy="307777"/>
          </a:xfrm>
          <a:prstGeom prst="rect">
            <a:avLst/>
          </a:prstGeom>
        </p:spPr>
        <p:txBody>
          <a:bodyPr wrap="none">
            <a:spAutoFit/>
          </a:bodyPr>
          <a:lstStyle/>
          <a:p>
            <a:pPr algn="ctr" defTabSz="914400" fontAlgn="base">
              <a:spcBef>
                <a:spcPct val="0"/>
              </a:spcBef>
              <a:spcAft>
                <a:spcPct val="0"/>
              </a:spcAft>
              <a:buClr>
                <a:srgbClr val="CC9900"/>
              </a:buClr>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Streaming</a:t>
            </a:r>
          </a:p>
        </p:txBody>
      </p:sp>
      <p:sp>
        <p:nvSpPr>
          <p:cNvPr id="26" name="矩形 25"/>
          <p:cNvSpPr/>
          <p:nvPr/>
        </p:nvSpPr>
        <p:spPr bwMode="gray">
          <a:xfrm>
            <a:off x="7964122" y="3225997"/>
            <a:ext cx="667812" cy="307777"/>
          </a:xfrm>
          <a:prstGeom prst="rect">
            <a:avLst/>
          </a:prstGeom>
        </p:spPr>
        <p:txBody>
          <a:bodyPr wrap="none">
            <a:spAutoFit/>
          </a:bodyPr>
          <a:lstStyle/>
          <a:p>
            <a:pPr algn="ctr" defTabSz="914400" fontAlgn="base">
              <a:spcBef>
                <a:spcPct val="0"/>
              </a:spcBef>
              <a:spcAft>
                <a:spcPct val="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Spark</a:t>
            </a:r>
            <a:endPar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矩形 26"/>
          <p:cNvSpPr/>
          <p:nvPr/>
        </p:nvSpPr>
        <p:spPr bwMode="gray">
          <a:xfrm>
            <a:off x="3282975" y="1808499"/>
            <a:ext cx="7960092" cy="2712214"/>
          </a:xfrm>
          <a:prstGeom prst="rect">
            <a:avLst/>
          </a:prstGeom>
          <a:noFill/>
          <a:ln w="19050">
            <a:solidFill>
              <a:schemeClr val="bg1">
                <a:lumMod val="85000"/>
              </a:schemeClr>
            </a:solidFill>
            <a:prstDash val="solid"/>
          </a:ln>
        </p:spPr>
        <p:txBody>
          <a:bodyPr wrap="none" lIns="18000" rIns="18000" rtlCol="0" anchor="ctr" anchorCtr="1">
            <a:noAutofit/>
          </a:bodyPr>
          <a:lstStyle/>
          <a:p>
            <a:pPr marL="0" marR="0" lvl="0" indent="0" algn="ctr"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矩形 27"/>
          <p:cNvSpPr/>
          <p:nvPr/>
        </p:nvSpPr>
        <p:spPr bwMode="gray">
          <a:xfrm>
            <a:off x="894800" y="1808499"/>
            <a:ext cx="1958715" cy="2712214"/>
          </a:xfrm>
          <a:prstGeom prst="rect">
            <a:avLst/>
          </a:prstGeom>
          <a:noFill/>
          <a:ln w="19050">
            <a:solidFill>
              <a:schemeClr val="bg1">
                <a:lumMod val="85000"/>
              </a:schemeClr>
            </a:solidFill>
            <a:prstDash val="solid"/>
          </a:ln>
        </p:spPr>
        <p:txBody>
          <a:bodyPr wrap="none" lIns="18000" rIns="18000" rtlCol="0" anchor="ctr" anchorCtr="1">
            <a:noAutofit/>
          </a:bodyPr>
          <a:lstStyle/>
          <a:p>
            <a:pPr marL="0" marR="0" lvl="0" indent="0" algn="ctr"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文本框 28"/>
          <p:cNvSpPr txBox="1"/>
          <p:nvPr/>
        </p:nvSpPr>
        <p:spPr bwMode="gray">
          <a:xfrm>
            <a:off x="894800" y="1808499"/>
            <a:ext cx="833883" cy="338554"/>
          </a:xfrm>
          <a:prstGeom prst="rect">
            <a:avLst/>
          </a:prstGeom>
          <a:noFill/>
        </p:spPr>
        <p:txBody>
          <a:bodyPr wrap="none" rtlCol="0">
            <a:spAutoFit/>
          </a:bodyPr>
          <a:lstStyle/>
          <a:p>
            <a:pPr defTabSz="914400" fontAlgn="base">
              <a:spcBef>
                <a:spcPct val="0"/>
              </a:spcBef>
              <a:spcAft>
                <a:spcPct val="0"/>
              </a:spcAft>
            </a:pPr>
            <a:r>
              <a:rPr lang="en-US"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Device</a:t>
            </a:r>
          </a:p>
        </p:txBody>
      </p:sp>
      <p:sp>
        <p:nvSpPr>
          <p:cNvPr id="30" name="文本框 29"/>
          <p:cNvSpPr txBox="1"/>
          <p:nvPr/>
        </p:nvSpPr>
        <p:spPr bwMode="gray">
          <a:xfrm>
            <a:off x="3457873" y="1808499"/>
            <a:ext cx="1048685" cy="338554"/>
          </a:xfrm>
          <a:prstGeom prst="rect">
            <a:avLst/>
          </a:prstGeom>
          <a:noFill/>
        </p:spPr>
        <p:txBody>
          <a:bodyPr wrap="none" rtlCol="0">
            <a:spAutoFit/>
          </a:bodyPr>
          <a:lstStyle/>
          <a:p>
            <a:pPr defTabSz="914400" fontAlgn="base">
              <a:spcBef>
                <a:spcPct val="0"/>
              </a:spcBef>
              <a:spcAft>
                <a:spcPct val="0"/>
              </a:spcAft>
            </a:pPr>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Analyzer</a:t>
            </a:r>
            <a:endParaRPr lang="en-US"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矩形 30"/>
          <p:cNvSpPr/>
          <p:nvPr/>
        </p:nvSpPr>
        <p:spPr bwMode="gray">
          <a:xfrm>
            <a:off x="7647244" y="2805615"/>
            <a:ext cx="1301568" cy="461665"/>
          </a:xfrm>
          <a:prstGeom prst="rect">
            <a:avLst/>
          </a:prstGeom>
        </p:spPr>
        <p:txBody>
          <a:bodyPr wrap="square">
            <a:spAutoFit/>
          </a:bodyPr>
          <a:lstStyle/>
          <a:p>
            <a:pPr algn="ctr" defTabSz="914400" fontAlgn="base">
              <a:spcBef>
                <a:spcPct val="0"/>
              </a:spcBef>
              <a:spcAft>
                <a:spcPct val="0"/>
              </a:spcAft>
              <a:buClr>
                <a:srgbClr val="CC9900"/>
              </a:buClr>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Real-time data processing</a:t>
            </a:r>
          </a:p>
        </p:txBody>
      </p:sp>
      <p:sp>
        <p:nvSpPr>
          <p:cNvPr id="32" name="矩形 31"/>
          <p:cNvSpPr/>
          <p:nvPr/>
        </p:nvSpPr>
        <p:spPr bwMode="gray">
          <a:xfrm>
            <a:off x="7647244" y="3500476"/>
            <a:ext cx="1301568" cy="461665"/>
          </a:xfrm>
          <a:prstGeom prst="rect">
            <a:avLst/>
          </a:prstGeom>
        </p:spPr>
        <p:txBody>
          <a:bodyPr wrap="square">
            <a:spAutoFit/>
          </a:bodyPr>
          <a:lstStyle/>
          <a:p>
            <a:pPr algn="ctr" defTabSz="914400" fontAlgn="base">
              <a:spcBef>
                <a:spcPct val="0"/>
              </a:spcBef>
              <a:spcAft>
                <a:spcPct val="0"/>
              </a:spcAft>
              <a:buClr>
                <a:srgbClr val="CC9900"/>
              </a:buClr>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Offline data processing</a:t>
            </a:r>
          </a:p>
        </p:txBody>
      </p:sp>
      <p:sp>
        <p:nvSpPr>
          <p:cNvPr id="33" name="云形 32"/>
          <p:cNvSpPr/>
          <p:nvPr/>
        </p:nvSpPr>
        <p:spPr bwMode="gray">
          <a:xfrm>
            <a:off x="7825044" y="3974623"/>
            <a:ext cx="945968" cy="446316"/>
          </a:xfrm>
          <a:prstGeom prst="cloud">
            <a:avLst/>
          </a:prstGeom>
          <a:solidFill>
            <a:srgbClr val="94DAE2"/>
          </a:solidFill>
          <a:ln w="9525">
            <a:noFill/>
          </a:ln>
        </p:spPr>
        <p:txBody>
          <a:bodyPr wrap="none" lIns="18000" rIns="18000" rtlCol="0" anchor="ctr" anchorCtr="1">
            <a:noAutofit/>
          </a:bodyPr>
          <a:lstStyle/>
          <a:p>
            <a:pPr marL="0" marR="0" lvl="0" indent="0" algn="ctr" defTabSz="914400" eaLnBrk="1" fontAlgn="base"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AI</a:t>
            </a:r>
            <a:endParaRPr lang="en-US" sz="1400" kern="0" noProof="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ctr" defTabSz="914400" eaLnBrk="1" fontAlgn="base" latinLnBrk="0" hangingPunct="1">
              <a:lnSpc>
                <a:spcPct val="100000"/>
              </a:lnSpc>
              <a:spcBef>
                <a:spcPct val="0"/>
              </a:spcBef>
              <a:spcAft>
                <a:spcPct val="0"/>
              </a:spcAft>
              <a:buClr>
                <a:srgbClr val="CC9900"/>
              </a:buClr>
              <a:buSzTx/>
              <a:buFontTx/>
              <a:buNone/>
              <a:tabLst/>
              <a:defRPr/>
            </a:pPr>
            <a:r>
              <a:rPr lang="en-US" altLang="zh-CN" sz="14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algorithm</a:t>
            </a: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五边形 33"/>
          <p:cNvSpPr/>
          <p:nvPr/>
        </p:nvSpPr>
        <p:spPr bwMode="gray">
          <a:xfrm>
            <a:off x="883766" y="1016133"/>
            <a:ext cx="2448000" cy="540000"/>
          </a:xfrm>
          <a:prstGeom prst="homePlate">
            <a:avLst/>
          </a:prstGeom>
          <a:solidFill>
            <a:schemeClr val="bg1">
              <a:lumMod val="75000"/>
            </a:schemeClr>
          </a:solidFill>
          <a:ln>
            <a:noFill/>
          </a:ln>
        </p:spPr>
        <p:txBody>
          <a:bodyPr wrap="none" lIns="18000" rIns="18000" rtlCol="0" anchor="ctr" anchorCtr="1">
            <a:noAutofit/>
          </a:bodyPr>
          <a:lstStyle/>
          <a:p>
            <a:pPr algn="ctr" defTabSz="914400" fontAlgn="base">
              <a:spcBef>
                <a:spcPct val="0"/>
              </a:spcBef>
              <a:spcAft>
                <a:spcPct val="0"/>
              </a:spcAft>
              <a:buClr>
                <a:srgbClr val="CC9900"/>
              </a:buClr>
            </a:pPr>
            <a:r>
              <a:rPr lang="en-US" altLang="zh-CN" sz="16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Subscription</a:t>
            </a:r>
          </a:p>
        </p:txBody>
      </p:sp>
      <p:sp>
        <p:nvSpPr>
          <p:cNvPr id="35" name="燕尾形 34"/>
          <p:cNvSpPr/>
          <p:nvPr/>
        </p:nvSpPr>
        <p:spPr bwMode="gray">
          <a:xfrm>
            <a:off x="3119311" y="1016133"/>
            <a:ext cx="2376000" cy="540000"/>
          </a:xfrm>
          <a:prstGeom prst="chevron">
            <a:avLst/>
          </a:prstGeom>
          <a:solidFill>
            <a:srgbClr val="30B5C5"/>
          </a:solidFill>
          <a:ln>
            <a:noFill/>
          </a:ln>
        </p:spPr>
        <p:txBody>
          <a:bodyPr wrap="none" lIns="18000" rIns="18000" rtlCol="0" anchor="ctr" anchorCtr="1">
            <a:noAutofit/>
          </a:bodyPr>
          <a:lstStyle/>
          <a:p>
            <a:pPr algn="ctr" defTabSz="914400" fontAlgn="base">
              <a:spcBef>
                <a:spcPct val="0"/>
              </a:spcBef>
              <a:spcAft>
                <a:spcPct val="0"/>
              </a:spcAft>
              <a:buClr>
                <a:srgbClr val="CC9900"/>
              </a:buClr>
            </a:pPr>
            <a:r>
              <a:rPr lang="en-US" altLang="zh-CN" sz="16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Collection</a:t>
            </a:r>
          </a:p>
        </p:txBody>
      </p:sp>
      <p:sp>
        <p:nvSpPr>
          <p:cNvPr id="36" name="燕尾形 35"/>
          <p:cNvSpPr/>
          <p:nvPr/>
        </p:nvSpPr>
        <p:spPr bwMode="gray">
          <a:xfrm>
            <a:off x="5282856" y="1016133"/>
            <a:ext cx="2124000" cy="540000"/>
          </a:xfrm>
          <a:prstGeom prst="chevron">
            <a:avLst/>
          </a:prstGeom>
          <a:solidFill>
            <a:srgbClr val="30B5C5"/>
          </a:solidFill>
          <a:ln>
            <a:noFill/>
          </a:ln>
        </p:spPr>
        <p:txBody>
          <a:bodyPr wrap="none" lIns="18000" rIns="18000" rtlCol="0" anchor="ctr" anchorCtr="1">
            <a:noAutofit/>
          </a:bodyPr>
          <a:lstStyle/>
          <a:p>
            <a:pPr algn="ctr" defTabSz="914400" fontAlgn="base">
              <a:spcBef>
                <a:spcPct val="0"/>
              </a:spcBef>
              <a:spcAft>
                <a:spcPct val="0"/>
              </a:spcAft>
              <a:buClr>
                <a:srgbClr val="CC9900"/>
              </a:buClr>
            </a:pPr>
            <a:r>
              <a:rPr lang="en-US" altLang="zh-CN" sz="16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Distribution/</a:t>
            </a:r>
          </a:p>
          <a:p>
            <a:pPr algn="ctr" defTabSz="914400" fontAlgn="base">
              <a:spcBef>
                <a:spcPct val="0"/>
              </a:spcBef>
              <a:spcAft>
                <a:spcPct val="0"/>
              </a:spcAft>
              <a:buClr>
                <a:srgbClr val="CC9900"/>
              </a:buClr>
            </a:pPr>
            <a:r>
              <a:rPr lang="en-US" altLang="zh-CN" sz="16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Buffering</a:t>
            </a:r>
          </a:p>
        </p:txBody>
      </p:sp>
      <p:sp>
        <p:nvSpPr>
          <p:cNvPr id="37" name="燕尾形 36"/>
          <p:cNvSpPr/>
          <p:nvPr/>
        </p:nvSpPr>
        <p:spPr bwMode="gray">
          <a:xfrm>
            <a:off x="7194401" y="1016133"/>
            <a:ext cx="2232000" cy="540000"/>
          </a:xfrm>
          <a:prstGeom prst="chevron">
            <a:avLst/>
          </a:prstGeom>
          <a:solidFill>
            <a:srgbClr val="30B5C5"/>
          </a:solidFill>
          <a:ln>
            <a:noFill/>
          </a:ln>
        </p:spPr>
        <p:txBody>
          <a:bodyPr wrap="none" lIns="18000" rIns="18000" rtlCol="0" anchor="ctr" anchorCtr="1">
            <a:noAutofit/>
          </a:bodyPr>
          <a:lstStyle/>
          <a:p>
            <a:pPr algn="ctr" defTabSz="914400" fontAlgn="base">
              <a:spcBef>
                <a:spcPct val="0"/>
              </a:spcBef>
              <a:spcAft>
                <a:spcPct val="0"/>
              </a:spcAft>
              <a:buClr>
                <a:srgbClr val="CC9900"/>
              </a:buClr>
            </a:pPr>
            <a:r>
              <a:rPr lang="en-US" altLang="zh-CN" sz="16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a:t>
            </a:r>
          </a:p>
          <a:p>
            <a:pPr algn="ctr" defTabSz="914400" fontAlgn="base">
              <a:spcBef>
                <a:spcPct val="0"/>
              </a:spcBef>
              <a:spcAft>
                <a:spcPct val="0"/>
              </a:spcAft>
              <a:buClr>
                <a:srgbClr val="CC9900"/>
              </a:buClr>
            </a:pPr>
            <a:r>
              <a:rPr lang="en-US" altLang="zh-CN" sz="16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AI computing</a:t>
            </a:r>
          </a:p>
        </p:txBody>
      </p:sp>
      <p:sp>
        <p:nvSpPr>
          <p:cNvPr id="38" name="燕尾形 48"/>
          <p:cNvSpPr/>
          <p:nvPr/>
        </p:nvSpPr>
        <p:spPr bwMode="gray">
          <a:xfrm>
            <a:off x="9213944" y="1016133"/>
            <a:ext cx="2029123" cy="540000"/>
          </a:xfrm>
          <a:custGeom>
            <a:avLst/>
            <a:gdLst>
              <a:gd name="connsiteX0" fmla="*/ 0 w 2664000"/>
              <a:gd name="connsiteY0" fmla="*/ 0 h 540000"/>
              <a:gd name="connsiteX1" fmla="*/ 2394000 w 2664000"/>
              <a:gd name="connsiteY1" fmla="*/ 0 h 540000"/>
              <a:gd name="connsiteX2" fmla="*/ 2664000 w 2664000"/>
              <a:gd name="connsiteY2" fmla="*/ 270000 h 540000"/>
              <a:gd name="connsiteX3" fmla="*/ 2394000 w 2664000"/>
              <a:gd name="connsiteY3" fmla="*/ 540000 h 540000"/>
              <a:gd name="connsiteX4" fmla="*/ 0 w 2664000"/>
              <a:gd name="connsiteY4" fmla="*/ 540000 h 540000"/>
              <a:gd name="connsiteX5" fmla="*/ 270000 w 2664000"/>
              <a:gd name="connsiteY5" fmla="*/ 270000 h 540000"/>
              <a:gd name="connsiteX6" fmla="*/ 0 w 2664000"/>
              <a:gd name="connsiteY6" fmla="*/ 0 h 540000"/>
              <a:gd name="connsiteX0" fmla="*/ 0 w 2394000"/>
              <a:gd name="connsiteY0" fmla="*/ 0 h 540000"/>
              <a:gd name="connsiteX1" fmla="*/ 2394000 w 2394000"/>
              <a:gd name="connsiteY1" fmla="*/ 0 h 540000"/>
              <a:gd name="connsiteX2" fmla="*/ 2394000 w 2394000"/>
              <a:gd name="connsiteY2" fmla="*/ 540000 h 540000"/>
              <a:gd name="connsiteX3" fmla="*/ 0 w 2394000"/>
              <a:gd name="connsiteY3" fmla="*/ 540000 h 540000"/>
              <a:gd name="connsiteX4" fmla="*/ 270000 w 2394000"/>
              <a:gd name="connsiteY4" fmla="*/ 270000 h 540000"/>
              <a:gd name="connsiteX5" fmla="*/ 0 w 2394000"/>
              <a:gd name="connsiteY5" fmla="*/ 0 h 540000"/>
              <a:gd name="connsiteX0" fmla="*/ 0 w 2394000"/>
              <a:gd name="connsiteY0" fmla="*/ 0 h 540000"/>
              <a:gd name="connsiteX1" fmla="*/ 2394000 w 2394000"/>
              <a:gd name="connsiteY1" fmla="*/ 0 h 540000"/>
              <a:gd name="connsiteX2" fmla="*/ 2394000 w 2394000"/>
              <a:gd name="connsiteY2" fmla="*/ 540000 h 540000"/>
              <a:gd name="connsiteX3" fmla="*/ 0 w 2394000"/>
              <a:gd name="connsiteY3" fmla="*/ 540000 h 540000"/>
              <a:gd name="connsiteX4" fmla="*/ 287980 w 2394000"/>
              <a:gd name="connsiteY4" fmla="*/ 270000 h 540000"/>
              <a:gd name="connsiteX5" fmla="*/ 0 w 2394000"/>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4000" h="540000">
                <a:moveTo>
                  <a:pt x="0" y="0"/>
                </a:moveTo>
                <a:lnTo>
                  <a:pt x="2394000" y="0"/>
                </a:lnTo>
                <a:lnTo>
                  <a:pt x="2394000" y="540000"/>
                </a:lnTo>
                <a:lnTo>
                  <a:pt x="0" y="540000"/>
                </a:lnTo>
                <a:lnTo>
                  <a:pt x="287980" y="270000"/>
                </a:lnTo>
                <a:lnTo>
                  <a:pt x="0" y="0"/>
                </a:lnTo>
                <a:close/>
              </a:path>
            </a:pathLst>
          </a:custGeom>
          <a:solidFill>
            <a:srgbClr val="30B5C5"/>
          </a:solidFill>
          <a:ln>
            <a:noFill/>
          </a:ln>
        </p:spPr>
        <p:txBody>
          <a:bodyPr wrap="none" lIns="18000" rIns="18000" rtlCol="0" anchor="ctr" anchorCtr="1">
            <a:noAutofit/>
          </a:bodyPr>
          <a:lstStyle/>
          <a:p>
            <a:pPr algn="ctr" defTabSz="914400" fontAlgn="base">
              <a:spcBef>
                <a:spcPct val="0"/>
              </a:spcBef>
              <a:spcAft>
                <a:spcPct val="0"/>
              </a:spcAft>
              <a:buClr>
                <a:srgbClr val="CC9900"/>
              </a:buClr>
            </a:pPr>
            <a:r>
              <a:rPr lang="en-US" altLang="zh-CN" sz="16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Storage</a:t>
            </a:r>
          </a:p>
        </p:txBody>
      </p:sp>
      <p:sp>
        <p:nvSpPr>
          <p:cNvPr id="39" name="右箭头 38"/>
          <p:cNvSpPr/>
          <p:nvPr/>
        </p:nvSpPr>
        <p:spPr bwMode="gray">
          <a:xfrm>
            <a:off x="2896065" y="3155165"/>
            <a:ext cx="344360" cy="287241"/>
          </a:xfrm>
          <a:prstGeom prst="rightArrow">
            <a:avLst/>
          </a:prstGeom>
          <a:solidFill>
            <a:schemeClr val="bg1">
              <a:lumMod val="65000"/>
            </a:schemeClr>
          </a:solidFill>
          <a:ln>
            <a:noFill/>
          </a:ln>
        </p:spPr>
        <p:txBody>
          <a:bodyPr wrap="none" lIns="18000" rIns="18000" rtlCol="0" anchor="ctr" anchorCtr="1">
            <a:noAutofit/>
          </a:bodyPr>
          <a:lstStyle/>
          <a:p>
            <a:pPr algn="ctr" defTabSz="914400" fontAlgn="base">
              <a:spcBef>
                <a:spcPct val="0"/>
              </a:spcBef>
              <a:spcAft>
                <a:spcPct val="0"/>
              </a:spcAft>
              <a:buClr>
                <a:srgbClr val="CC9900"/>
              </a:buClr>
            </a:pPr>
            <a:endParaRPr lang="en-US"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文本框 39"/>
          <p:cNvSpPr txBox="1"/>
          <p:nvPr/>
        </p:nvSpPr>
        <p:spPr bwMode="gray">
          <a:xfrm>
            <a:off x="883766" y="4806363"/>
            <a:ext cx="10359301" cy="1323439"/>
          </a:xfrm>
          <a:prstGeom prst="rect">
            <a:avLst/>
          </a:prstGeom>
          <a:noFill/>
        </p:spPr>
        <p:txBody>
          <a:bodyPr wrap="square" rtlCol="0">
            <a:spAutoFit/>
          </a:bodyPr>
          <a:lstStyle/>
          <a:p>
            <a:pPr defTabSz="914400" fontAlgn="base">
              <a:lnSpc>
                <a:spcPts val="2400"/>
              </a:lnSpc>
              <a:spcBef>
                <a:spcPct val="0"/>
              </a:spcBef>
              <a:spcAft>
                <a:spcPts val="60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After data subscription, the collection service collects data in seconds. After the data is buffered and distributed by a high-throughput distributed message system, each application service completes data analysis and computing based on AI algorithms and expert experience, and saves processed data to a fast and column-based distributed data storage system. Then pages can access the data to display related functions</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矩形 40"/>
          <p:cNvSpPr/>
          <p:nvPr/>
        </p:nvSpPr>
        <p:spPr bwMode="gray">
          <a:xfrm>
            <a:off x="7969252" y="2217977"/>
            <a:ext cx="657552" cy="307777"/>
          </a:xfrm>
          <a:prstGeom prst="rect">
            <a:avLst/>
          </a:prstGeom>
        </p:spPr>
        <p:txBody>
          <a:bodyPr wrap="none">
            <a:spAutoFit/>
          </a:bodyPr>
          <a:lstStyle/>
          <a:p>
            <a:pPr algn="ctr" defTabSz="914400" fontAlgn="base">
              <a:spcBef>
                <a:spcPct val="0"/>
              </a:spcBef>
              <a:spcAft>
                <a:spcPct val="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Spark</a:t>
            </a:r>
          </a:p>
        </p:txBody>
      </p:sp>
      <p:sp>
        <p:nvSpPr>
          <p:cNvPr id="42" name="矩形 41"/>
          <p:cNvSpPr/>
          <p:nvPr/>
        </p:nvSpPr>
        <p:spPr bwMode="gray">
          <a:xfrm>
            <a:off x="9739235" y="2217977"/>
            <a:ext cx="1162498" cy="307777"/>
          </a:xfrm>
          <a:prstGeom prst="rect">
            <a:avLst/>
          </a:prstGeom>
        </p:spPr>
        <p:txBody>
          <a:bodyPr wrap="none">
            <a:spAutoFit/>
          </a:bodyPr>
          <a:lstStyle/>
          <a:p>
            <a:pPr lvl="0" algn="ctr" defTabSz="914400" fontAlgn="base">
              <a:spcBef>
                <a:spcPct val="0"/>
              </a:spcBef>
              <a:spcAft>
                <a:spcPct val="0"/>
              </a:spcAft>
              <a:buClr>
                <a:srgbClr val="CC9900"/>
              </a:buClr>
              <a:defRPr/>
            </a:pPr>
            <a:r>
              <a:rPr lang="en-US" altLang="zh-CN" sz="1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Druid/HDFS</a:t>
            </a:r>
            <a:endPar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右箭头 42"/>
          <p:cNvSpPr/>
          <p:nvPr/>
        </p:nvSpPr>
        <p:spPr bwMode="gray">
          <a:xfrm>
            <a:off x="5127444" y="3155165"/>
            <a:ext cx="344360" cy="287241"/>
          </a:xfrm>
          <a:prstGeom prst="rightArrow">
            <a:avLst/>
          </a:prstGeom>
          <a:solidFill>
            <a:schemeClr val="bg1">
              <a:lumMod val="65000"/>
            </a:schemeClr>
          </a:solidFill>
          <a:ln>
            <a:noFill/>
          </a:ln>
        </p:spPr>
        <p:txBody>
          <a:bodyPr wrap="none" lIns="18000" rIns="18000" rtlCol="0" anchor="ctr" anchorCtr="1">
            <a:noAutofit/>
          </a:bodyPr>
          <a:lstStyle/>
          <a:p>
            <a:pPr algn="ctr" defTabSz="914400" fontAlgn="base">
              <a:spcBef>
                <a:spcPct val="0"/>
              </a:spcBef>
              <a:spcAft>
                <a:spcPct val="0"/>
              </a:spcAft>
              <a:buClr>
                <a:srgbClr val="CC9900"/>
              </a:buClr>
            </a:pPr>
            <a:endParaRPr lang="en-US"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右箭头 43"/>
          <p:cNvSpPr/>
          <p:nvPr/>
        </p:nvSpPr>
        <p:spPr bwMode="gray">
          <a:xfrm>
            <a:off x="7123233" y="3155165"/>
            <a:ext cx="344360" cy="287241"/>
          </a:xfrm>
          <a:prstGeom prst="rightArrow">
            <a:avLst/>
          </a:prstGeom>
          <a:solidFill>
            <a:schemeClr val="bg1">
              <a:lumMod val="65000"/>
            </a:schemeClr>
          </a:solidFill>
          <a:ln>
            <a:noFill/>
          </a:ln>
        </p:spPr>
        <p:txBody>
          <a:bodyPr wrap="none" lIns="18000" rIns="18000" rtlCol="0" anchor="ctr" anchorCtr="1">
            <a:noAutofit/>
          </a:bodyPr>
          <a:lstStyle/>
          <a:p>
            <a:pPr algn="ctr" defTabSz="914400" fontAlgn="base">
              <a:spcBef>
                <a:spcPct val="0"/>
              </a:spcBef>
              <a:spcAft>
                <a:spcPct val="0"/>
              </a:spcAft>
              <a:buClr>
                <a:srgbClr val="CC9900"/>
              </a:buClr>
            </a:pPr>
            <a:endParaRPr lang="en-US"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右箭头 44"/>
          <p:cNvSpPr/>
          <p:nvPr/>
        </p:nvSpPr>
        <p:spPr bwMode="gray">
          <a:xfrm>
            <a:off x="9155460" y="3155165"/>
            <a:ext cx="344360" cy="287241"/>
          </a:xfrm>
          <a:prstGeom prst="rightArrow">
            <a:avLst/>
          </a:prstGeom>
          <a:solidFill>
            <a:schemeClr val="bg1">
              <a:lumMod val="65000"/>
            </a:schemeClr>
          </a:solidFill>
          <a:ln>
            <a:noFill/>
          </a:ln>
        </p:spPr>
        <p:txBody>
          <a:bodyPr wrap="none" lIns="18000" rIns="18000" rtlCol="0" anchor="ctr" anchorCtr="1">
            <a:noAutofit/>
          </a:bodyPr>
          <a:lstStyle/>
          <a:p>
            <a:pPr algn="ctr" defTabSz="914400" fontAlgn="base">
              <a:spcBef>
                <a:spcPct val="0"/>
              </a:spcBef>
              <a:spcAft>
                <a:spcPct val="0"/>
              </a:spcAft>
              <a:buClr>
                <a:srgbClr val="CC9900"/>
              </a:buClr>
            </a:pPr>
            <a:endParaRPr lang="en-US"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3295929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sym typeface="Huawei Sans" panose="020C0503030203020204" pitchFamily="34" charset="0"/>
              </a:rPr>
              <a:t>CampusInsight</a:t>
            </a:r>
            <a:r>
              <a:rPr lang="zh-CN" altLang="en-US" dirty="0">
                <a:sym typeface="Huawei Sans" panose="020C0503030203020204" pitchFamily="34" charset="0"/>
              </a:rPr>
              <a:t> </a:t>
            </a:r>
            <a:r>
              <a:rPr lang="en-US" altLang="zh-CN" dirty="0" smtClean="0">
                <a:sym typeface="Huawei Sans" panose="020C0503030203020204" pitchFamily="34" charset="0"/>
              </a:rPr>
              <a:t>Deployment </a:t>
            </a:r>
            <a:r>
              <a:rPr lang="en-US" altLang="zh-CN" dirty="0">
                <a:sym typeface="Huawei Sans" panose="020C0503030203020204" pitchFamily="34" charset="0"/>
              </a:rPr>
              <a:t>Scenario: Independent </a:t>
            </a:r>
            <a:r>
              <a:rPr lang="en-US" altLang="zh-CN" dirty="0" smtClean="0">
                <a:sym typeface="Huawei Sans" panose="020C0503030203020204" pitchFamily="34" charset="0"/>
              </a:rPr>
              <a:t>Deployment</a:t>
            </a:r>
            <a:r>
              <a:rPr lang="zh-CN" altLang="en-US" dirty="0">
                <a:sym typeface="Huawei Sans" panose="020C0503030203020204" pitchFamily="34" charset="0"/>
              </a:rPr>
              <a:t> </a:t>
            </a:r>
            <a:r>
              <a:rPr lang="en-US" altLang="zh-CN" dirty="0" smtClean="0">
                <a:sym typeface="Huawei Sans" panose="020C0503030203020204" pitchFamily="34" charset="0"/>
              </a:rPr>
              <a:t>(Local Deployment</a:t>
            </a:r>
            <a:r>
              <a:rPr lang="en-US" altLang="zh-CN" dirty="0">
                <a:sym typeface="Huawei Sans" panose="020C0503030203020204" pitchFamily="34" charset="0"/>
              </a:rPr>
              <a:t>)</a:t>
            </a:r>
            <a:endParaRPr lang="zh-CN" altLang="en-US" dirty="0">
              <a:sym typeface="Huawei Sans" panose="020C0503030203020204" pitchFamily="34" charset="0"/>
            </a:endParaRPr>
          </a:p>
        </p:txBody>
      </p:sp>
      <p:cxnSp>
        <p:nvCxnSpPr>
          <p:cNvPr id="3" name="直接连接符 2"/>
          <p:cNvCxnSpPr/>
          <p:nvPr/>
        </p:nvCxnSpPr>
        <p:spPr bwMode="gray">
          <a:xfrm flipH="1">
            <a:off x="1581168" y="3740244"/>
            <a:ext cx="27156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bwMode="gray">
          <a:xfrm>
            <a:off x="2789222" y="2241222"/>
            <a:ext cx="0" cy="24134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图片 102" descr="AC-蓝.png"/>
          <p:cNvPicPr>
            <a:picLocks noChangeAspect="1"/>
          </p:cNvPicPr>
          <p:nvPr/>
        </p:nvPicPr>
        <p:blipFill>
          <a:blip r:embed="rId3" cstate="print"/>
          <a:stretch>
            <a:fillRect/>
          </a:stretch>
        </p:blipFill>
        <p:spPr bwMode="gray">
          <a:xfrm>
            <a:off x="3983031" y="3557675"/>
            <a:ext cx="446281" cy="365139"/>
          </a:xfrm>
          <a:prstGeom prst="rect">
            <a:avLst/>
          </a:prstGeom>
        </p:spPr>
      </p:pic>
      <p:sp>
        <p:nvSpPr>
          <p:cNvPr id="6" name="文本框 5"/>
          <p:cNvSpPr txBox="1"/>
          <p:nvPr/>
        </p:nvSpPr>
        <p:spPr bwMode="gray">
          <a:xfrm>
            <a:off x="4012368" y="3280676"/>
            <a:ext cx="386644" cy="276999"/>
          </a:xfrm>
          <a:prstGeom prst="rect">
            <a:avLst/>
          </a:prstGeom>
          <a:noFill/>
        </p:spPr>
        <p:txBody>
          <a:bodyPr wrap="none" rtlCol="0">
            <a:spAutoFit/>
          </a:bodyPr>
          <a:lstStyle/>
          <a:p>
            <a:pPr algn="ct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AC</a:t>
            </a:r>
            <a:endParaRPr lang="zh-CN" alt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7" name="Group 165"/>
          <p:cNvGrpSpPr/>
          <p:nvPr/>
        </p:nvGrpSpPr>
        <p:grpSpPr bwMode="gray">
          <a:xfrm rot="10800000">
            <a:off x="1414540" y="4654642"/>
            <a:ext cx="2818362" cy="529463"/>
            <a:chOff x="-1233037" y="914446"/>
            <a:chExt cx="1573823" cy="778776"/>
          </a:xfrm>
        </p:grpSpPr>
        <p:cxnSp>
          <p:nvCxnSpPr>
            <p:cNvPr id="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0" name="图片 105" descr="AP.png"/>
          <p:cNvPicPr>
            <a:picLocks noChangeAspect="1"/>
          </p:cNvPicPr>
          <p:nvPr/>
        </p:nvPicPr>
        <p:blipFill>
          <a:blip r:embed="rId4" cstate="print"/>
          <a:stretch>
            <a:fillRect/>
          </a:stretch>
        </p:blipFill>
        <p:spPr bwMode="gray">
          <a:xfrm>
            <a:off x="1175456" y="5059121"/>
            <a:ext cx="405710" cy="331945"/>
          </a:xfrm>
          <a:prstGeom prst="rect">
            <a:avLst/>
          </a:prstGeom>
        </p:spPr>
      </p:pic>
      <p:pic>
        <p:nvPicPr>
          <p:cNvPr id="11" name="图片 76" descr="接入交换机.png"/>
          <p:cNvPicPr>
            <a:picLocks noChangeAspect="1"/>
          </p:cNvPicPr>
          <p:nvPr/>
        </p:nvPicPr>
        <p:blipFill>
          <a:blip r:embed="rId5" cstate="print"/>
          <a:stretch>
            <a:fillRect/>
          </a:stretch>
        </p:blipFill>
        <p:spPr bwMode="gray">
          <a:xfrm>
            <a:off x="2566082" y="4450768"/>
            <a:ext cx="446281" cy="365139"/>
          </a:xfrm>
          <a:prstGeom prst="rect">
            <a:avLst/>
          </a:prstGeom>
        </p:spPr>
      </p:pic>
      <p:pic>
        <p:nvPicPr>
          <p:cNvPr id="12" name="图片 105" descr="AP.png"/>
          <p:cNvPicPr>
            <a:picLocks noChangeAspect="1"/>
          </p:cNvPicPr>
          <p:nvPr/>
        </p:nvPicPr>
        <p:blipFill>
          <a:blip r:embed="rId4" cstate="print"/>
          <a:stretch>
            <a:fillRect/>
          </a:stretch>
        </p:blipFill>
        <p:spPr bwMode="gray">
          <a:xfrm>
            <a:off x="4003317" y="5059121"/>
            <a:ext cx="405710" cy="331945"/>
          </a:xfrm>
          <a:prstGeom prst="rect">
            <a:avLst/>
          </a:prstGeom>
        </p:spPr>
      </p:pic>
      <p:grpSp>
        <p:nvGrpSpPr>
          <p:cNvPr id="13" name="Group 3"/>
          <p:cNvGrpSpPr/>
          <p:nvPr/>
        </p:nvGrpSpPr>
        <p:grpSpPr bwMode="gray">
          <a:xfrm>
            <a:off x="2655222" y="5194103"/>
            <a:ext cx="261965" cy="61979"/>
            <a:chOff x="559282" y="6488261"/>
            <a:chExt cx="261965" cy="61979"/>
          </a:xfrm>
          <a:solidFill>
            <a:schemeClr val="bg1">
              <a:lumMod val="50000"/>
            </a:schemeClr>
          </a:solidFill>
        </p:grpSpPr>
        <p:sp>
          <p:nvSpPr>
            <p:cNvPr id="1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7" name="文本框 16"/>
          <p:cNvSpPr txBox="1"/>
          <p:nvPr/>
        </p:nvSpPr>
        <p:spPr bwMode="gray">
          <a:xfrm>
            <a:off x="2786041" y="3280676"/>
            <a:ext cx="429926" cy="276999"/>
          </a:xfrm>
          <a:prstGeom prst="rect">
            <a:avLst/>
          </a:prstGeom>
          <a:noFill/>
        </p:spPr>
        <p:txBody>
          <a:bodyPr wrap="none" rtlCol="0">
            <a:spAutoFit/>
          </a:bodyPr>
          <a:lstStyle/>
          <a:p>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SW</a:t>
            </a:r>
            <a:endParaRPr lang="zh-CN" alt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8" name="图片 86" descr="核心交换机.png"/>
          <p:cNvPicPr>
            <a:picLocks noChangeAspect="1"/>
          </p:cNvPicPr>
          <p:nvPr/>
        </p:nvPicPr>
        <p:blipFill>
          <a:blip r:embed="rId6" cstate="print"/>
          <a:stretch>
            <a:fillRect/>
          </a:stretch>
        </p:blipFill>
        <p:spPr bwMode="gray">
          <a:xfrm>
            <a:off x="2566082" y="3555094"/>
            <a:ext cx="446281" cy="365139"/>
          </a:xfrm>
          <a:prstGeom prst="rect">
            <a:avLst/>
          </a:prstGeom>
        </p:spPr>
      </p:pic>
      <p:sp>
        <p:nvSpPr>
          <p:cNvPr id="19" name="文本框 18"/>
          <p:cNvSpPr txBox="1"/>
          <p:nvPr/>
        </p:nvSpPr>
        <p:spPr bwMode="gray">
          <a:xfrm>
            <a:off x="4016471" y="4772125"/>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文本框 19"/>
          <p:cNvSpPr txBox="1"/>
          <p:nvPr/>
        </p:nvSpPr>
        <p:spPr bwMode="gray">
          <a:xfrm>
            <a:off x="1186970" y="4772125"/>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Freeform 159"/>
          <p:cNvSpPr/>
          <p:nvPr/>
        </p:nvSpPr>
        <p:spPr bwMode="gray">
          <a:xfrm flipH="1">
            <a:off x="2334481" y="178623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200" b="1"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endParaRPr lang="en-US" sz="1200" b="1">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2" name="图片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95129" y="3559841"/>
            <a:ext cx="812067" cy="595041"/>
          </a:xfrm>
          <a:prstGeom prst="rect">
            <a:avLst/>
          </a:prstGeom>
        </p:spPr>
      </p:pic>
      <p:sp>
        <p:nvSpPr>
          <p:cNvPr id="23" name="圆角矩形 75"/>
          <p:cNvSpPr/>
          <p:nvPr/>
        </p:nvSpPr>
        <p:spPr bwMode="gray">
          <a:xfrm>
            <a:off x="5139352" y="1695262"/>
            <a:ext cx="6609735"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 Description</a:t>
            </a:r>
          </a:p>
        </p:txBody>
      </p:sp>
      <p:sp>
        <p:nvSpPr>
          <p:cNvPr id="24" name="圆角矩形 75"/>
          <p:cNvSpPr/>
          <p:nvPr/>
        </p:nvSpPr>
        <p:spPr bwMode="gray">
          <a:xfrm>
            <a:off x="5139352" y="2099221"/>
            <a:ext cx="6609735" cy="996404"/>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77800" indent="-177800">
              <a:lnSpc>
                <a:spcPts val="2200"/>
              </a:lnSpc>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CampusInsight is deployed independently on the network.</a:t>
            </a:r>
          </a:p>
          <a:p>
            <a:pPr marL="177800" indent="-177800">
              <a:lnSpc>
                <a:spcPts val="2200"/>
              </a:lnSpc>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Supports intelligent analysis of wireless and wired network devices in campus enterprises.</a:t>
            </a:r>
            <a:endParaRPr lang="zh-CN" alt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圆角矩形 75"/>
          <p:cNvSpPr/>
          <p:nvPr/>
        </p:nvSpPr>
        <p:spPr bwMode="gray">
          <a:xfrm>
            <a:off x="5139352" y="3516274"/>
            <a:ext cx="6609735"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Description</a:t>
            </a:r>
          </a:p>
        </p:txBody>
      </p:sp>
      <p:sp>
        <p:nvSpPr>
          <p:cNvPr id="26" name="圆角矩形 75"/>
          <p:cNvSpPr/>
          <p:nvPr/>
        </p:nvSpPr>
        <p:spPr bwMode="gray">
          <a:xfrm>
            <a:off x="5139352" y="3920233"/>
            <a:ext cx="6609735" cy="1383275"/>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a:lnSpc>
                <a:spcPts val="2200"/>
              </a:lnSpc>
            </a:pPr>
            <a:r>
              <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The </a:t>
            </a: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following networking modes are supported:</a:t>
            </a:r>
          </a:p>
          <a:p>
            <a:pPr marL="177800" indent="-177800">
              <a:lnSpc>
                <a:spcPts val="2200"/>
              </a:lnSpc>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All ACs (including standalone ACs, native ACs, and ACUs) + Fit AP</a:t>
            </a:r>
          </a:p>
          <a:p>
            <a:pPr marL="177800" indent="-177800">
              <a:lnSpc>
                <a:spcPts val="2200"/>
              </a:lnSpc>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All ACs (including standalone ACs, native ACs, and ACUs) + central AP + RU</a:t>
            </a:r>
          </a:p>
          <a:p>
            <a:pPr marL="177800" indent="-177800">
              <a:lnSpc>
                <a:spcPts val="2200"/>
              </a:lnSpc>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Hybrid networking of switches and WLAN devices</a:t>
            </a:r>
            <a:endParaRPr lang="zh-CN" alt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7"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566082" y="2536272"/>
            <a:ext cx="446281" cy="365138"/>
          </a:xfrm>
          <a:prstGeom prst="rect">
            <a:avLst/>
          </a:prstGeom>
          <a:noFill/>
        </p:spPr>
      </p:pic>
    </p:spTree>
    <p:extLst>
      <p:ext uri="{BB962C8B-B14F-4D97-AF65-F5344CB8AC3E}">
        <p14:creationId xmlns:p14="http://schemas.microsoft.com/office/powerpoint/2010/main" val="14536233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ym typeface="Huawei Sans" panose="020C0503030203020204" pitchFamily="34" charset="0"/>
              </a:rPr>
              <a:t>CampusInsight</a:t>
            </a:r>
            <a:r>
              <a:rPr lang="zh-CN" altLang="en-US" dirty="0">
                <a:sym typeface="Huawei Sans" panose="020C0503030203020204" pitchFamily="34" charset="0"/>
              </a:rPr>
              <a:t> </a:t>
            </a:r>
            <a:r>
              <a:rPr lang="en-US" altLang="zh-CN" dirty="0">
                <a:sym typeface="Huawei Sans" panose="020C0503030203020204" pitchFamily="34" charset="0"/>
              </a:rPr>
              <a:t>Deployment Scenario: </a:t>
            </a:r>
            <a:r>
              <a:rPr lang="en-US" altLang="zh-CN" dirty="0" err="1" smtClean="0">
                <a:sym typeface="Huawei Sans" panose="020C0503030203020204" pitchFamily="34" charset="0"/>
              </a:rPr>
              <a:t>CloudCampus</a:t>
            </a:r>
            <a:r>
              <a:rPr lang="en-US" altLang="zh-CN" dirty="0" smtClean="0">
                <a:sym typeface="Huawei Sans" panose="020C0503030203020204" pitchFamily="34" charset="0"/>
              </a:rPr>
              <a:t> </a:t>
            </a:r>
            <a:r>
              <a:rPr lang="en-US" altLang="zh-CN" dirty="0">
                <a:sym typeface="Huawei Sans" panose="020C0503030203020204" pitchFamily="34" charset="0"/>
              </a:rPr>
              <a:t>Deployment</a:t>
            </a:r>
            <a:r>
              <a:rPr lang="zh-CN" altLang="en-US" dirty="0">
                <a:sym typeface="Huawei Sans" panose="020C0503030203020204" pitchFamily="34" charset="0"/>
              </a:rPr>
              <a:t> </a:t>
            </a:r>
            <a:r>
              <a:rPr lang="en-US" altLang="zh-CN" dirty="0">
                <a:sym typeface="Huawei Sans" panose="020C0503030203020204" pitchFamily="34" charset="0"/>
              </a:rPr>
              <a:t>(Local Deployment</a:t>
            </a:r>
            <a:r>
              <a:rPr lang="en-US" altLang="zh-CN" dirty="0" smtClean="0">
                <a:sym typeface="Huawei Sans" panose="020C0503030203020204" pitchFamily="34" charset="0"/>
              </a:rPr>
              <a:t>)</a:t>
            </a:r>
            <a:endParaRPr lang="zh-CN" altLang="en-US" dirty="0">
              <a:sym typeface="Huawei Sans" panose="020C0503030203020204" pitchFamily="34" charset="0"/>
            </a:endParaRPr>
          </a:p>
        </p:txBody>
      </p:sp>
      <p:cxnSp>
        <p:nvCxnSpPr>
          <p:cNvPr id="3" name="直接连接符 2"/>
          <p:cNvCxnSpPr/>
          <p:nvPr/>
        </p:nvCxnSpPr>
        <p:spPr bwMode="gray">
          <a:xfrm>
            <a:off x="2789222" y="2144293"/>
            <a:ext cx="0" cy="24099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圆角矩形 75"/>
          <p:cNvSpPr/>
          <p:nvPr/>
        </p:nvSpPr>
        <p:spPr bwMode="gray">
          <a:xfrm>
            <a:off x="5339338" y="1483159"/>
            <a:ext cx="640974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 Description</a:t>
            </a:r>
          </a:p>
        </p:txBody>
      </p:sp>
      <p:sp>
        <p:nvSpPr>
          <p:cNvPr id="5" name="圆角矩形 75"/>
          <p:cNvSpPr/>
          <p:nvPr/>
        </p:nvSpPr>
        <p:spPr bwMode="gray">
          <a:xfrm>
            <a:off x="5339338" y="1887117"/>
            <a:ext cx="6409749" cy="1859259"/>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77800" indent="-177800">
              <a:lnSpc>
                <a:spcPts val="2200"/>
              </a:lnSpc>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CampusInsight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is co-deployed with iMaster NCE-Campus.</a:t>
            </a:r>
          </a:p>
          <a:p>
            <a:pPr marL="177800" indent="-177800">
              <a:lnSpc>
                <a:spcPts val="2200"/>
              </a:lnSpc>
              <a:buFont typeface="Arial" panose="020B0604020202020204" pitchFamily="34" charset="0"/>
              <a:buChar cha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An enterprise purchases the Huawei cloud management platform (iMaster NCE-Campus and CampusInsight) and deploys the platform in the enterprise data center. O&amp;M personnel of the enterprise maintains the cloud management platform and enterprise network. The platform is used within the enterprise. The enterprise purchases related licenses from the Huawei service team.</a:t>
            </a:r>
            <a:endParaRPr lang="zh-CN" alt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圆角矩形 75"/>
          <p:cNvSpPr/>
          <p:nvPr/>
        </p:nvSpPr>
        <p:spPr bwMode="gray">
          <a:xfrm>
            <a:off x="5339338" y="3876362"/>
            <a:ext cx="640974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Description</a:t>
            </a:r>
          </a:p>
        </p:txBody>
      </p:sp>
      <p:sp>
        <p:nvSpPr>
          <p:cNvPr id="7" name="圆角矩形 75"/>
          <p:cNvSpPr/>
          <p:nvPr/>
        </p:nvSpPr>
        <p:spPr bwMode="gray">
          <a:xfrm>
            <a:off x="5339338" y="4280320"/>
            <a:ext cx="6409749" cy="1853779"/>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77800" indent="-177800">
              <a:lnSpc>
                <a:spcPts val="2200"/>
              </a:lnSpc>
              <a:buFont typeface="Arial" panose="020B0604020202020204" pitchFamily="34" charset="0"/>
              <a:buChar cha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Management and intelligent analysis are supported for Huawei cloud switches, cloud ACs, and cloud APs. For details about supported device models, see the iMaster NCE-CampusInsight </a:t>
            </a: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Specifications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List</a:t>
            </a: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a:p>
            <a:pPr marL="177800" indent="-177800">
              <a:lnSpc>
                <a:spcPts val="2200"/>
              </a:lnSpc>
              <a:buFont typeface="Arial" panose="020B0604020202020204" pitchFamily="34" charset="0"/>
              <a:buChar cha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An enterprise deploys CampusInsight and iMaster NCE-Campus in the enterprise data center, and manages devices through iMaster NCE-Campus. CampusInsight synchronizes device management information from iMaster NCE-Campus. </a:t>
            </a:r>
            <a:endParaRPr lang="zh-CN" alt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566082" y="2536272"/>
            <a:ext cx="446281" cy="365138"/>
          </a:xfrm>
          <a:prstGeom prst="rect">
            <a:avLst/>
          </a:prstGeom>
          <a:noFill/>
        </p:spPr>
      </p:pic>
      <p:sp>
        <p:nvSpPr>
          <p:cNvPr id="9" name="Freeform 159"/>
          <p:cNvSpPr/>
          <p:nvPr/>
        </p:nvSpPr>
        <p:spPr bwMode="gray">
          <a:xfrm flipH="1">
            <a:off x="2334481" y="178623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200" b="1"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endParaRPr lang="en-US" sz="1200" b="1">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0" name="直接连接符 9"/>
          <p:cNvCxnSpPr/>
          <p:nvPr/>
        </p:nvCxnSpPr>
        <p:spPr bwMode="gray">
          <a:xfrm flipH="1">
            <a:off x="2052375" y="3740244"/>
            <a:ext cx="224441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图片 102" descr="AC-蓝.png"/>
          <p:cNvPicPr>
            <a:picLocks noChangeAspect="1"/>
          </p:cNvPicPr>
          <p:nvPr/>
        </p:nvPicPr>
        <p:blipFill>
          <a:blip r:embed="rId4" cstate="print"/>
          <a:stretch>
            <a:fillRect/>
          </a:stretch>
        </p:blipFill>
        <p:spPr bwMode="gray">
          <a:xfrm>
            <a:off x="3983031" y="3557675"/>
            <a:ext cx="446281" cy="365139"/>
          </a:xfrm>
          <a:prstGeom prst="rect">
            <a:avLst/>
          </a:prstGeom>
        </p:spPr>
      </p:pic>
      <p:sp>
        <p:nvSpPr>
          <p:cNvPr id="12" name="文本框 11"/>
          <p:cNvSpPr txBox="1"/>
          <p:nvPr/>
        </p:nvSpPr>
        <p:spPr bwMode="gray">
          <a:xfrm>
            <a:off x="4012368" y="3280676"/>
            <a:ext cx="386644" cy="276999"/>
          </a:xfrm>
          <a:prstGeom prst="rect">
            <a:avLst/>
          </a:prstGeom>
          <a:noFill/>
        </p:spPr>
        <p:txBody>
          <a:bodyPr wrap="none" rtlCol="0">
            <a:spAutoFit/>
          </a:bodyPr>
          <a:lstStyle/>
          <a:p>
            <a:pPr algn="ct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AC</a:t>
            </a:r>
            <a:endParaRPr lang="zh-CN" alt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3" name="Group 165"/>
          <p:cNvGrpSpPr/>
          <p:nvPr/>
        </p:nvGrpSpPr>
        <p:grpSpPr bwMode="gray">
          <a:xfrm rot="10800000">
            <a:off x="1414540" y="4654642"/>
            <a:ext cx="2818362" cy="529463"/>
            <a:chOff x="-1233037" y="914446"/>
            <a:chExt cx="1573823" cy="778776"/>
          </a:xfrm>
        </p:grpSpPr>
        <p:cxnSp>
          <p:nvCxnSpPr>
            <p:cNvPr id="14"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6" name="图片 105" descr="AP.png"/>
          <p:cNvPicPr>
            <a:picLocks noChangeAspect="1"/>
          </p:cNvPicPr>
          <p:nvPr/>
        </p:nvPicPr>
        <p:blipFill>
          <a:blip r:embed="rId5" cstate="print"/>
          <a:stretch>
            <a:fillRect/>
          </a:stretch>
        </p:blipFill>
        <p:spPr bwMode="gray">
          <a:xfrm>
            <a:off x="1175456" y="5059121"/>
            <a:ext cx="405710" cy="331945"/>
          </a:xfrm>
          <a:prstGeom prst="rect">
            <a:avLst/>
          </a:prstGeom>
        </p:spPr>
      </p:pic>
      <p:pic>
        <p:nvPicPr>
          <p:cNvPr id="17" name="图片 76" descr="接入交换机.png"/>
          <p:cNvPicPr>
            <a:picLocks noChangeAspect="1"/>
          </p:cNvPicPr>
          <p:nvPr/>
        </p:nvPicPr>
        <p:blipFill>
          <a:blip r:embed="rId6" cstate="print"/>
          <a:stretch>
            <a:fillRect/>
          </a:stretch>
        </p:blipFill>
        <p:spPr bwMode="gray">
          <a:xfrm>
            <a:off x="2566082" y="4450768"/>
            <a:ext cx="446281" cy="365139"/>
          </a:xfrm>
          <a:prstGeom prst="rect">
            <a:avLst/>
          </a:prstGeom>
        </p:spPr>
      </p:pic>
      <p:pic>
        <p:nvPicPr>
          <p:cNvPr id="18" name="图片 105" descr="AP.png"/>
          <p:cNvPicPr>
            <a:picLocks noChangeAspect="1"/>
          </p:cNvPicPr>
          <p:nvPr/>
        </p:nvPicPr>
        <p:blipFill>
          <a:blip r:embed="rId5" cstate="print"/>
          <a:stretch>
            <a:fillRect/>
          </a:stretch>
        </p:blipFill>
        <p:spPr bwMode="gray">
          <a:xfrm>
            <a:off x="4003317" y="5059121"/>
            <a:ext cx="405710" cy="331945"/>
          </a:xfrm>
          <a:prstGeom prst="rect">
            <a:avLst/>
          </a:prstGeom>
        </p:spPr>
      </p:pic>
      <p:grpSp>
        <p:nvGrpSpPr>
          <p:cNvPr id="19" name="Group 3"/>
          <p:cNvGrpSpPr/>
          <p:nvPr/>
        </p:nvGrpSpPr>
        <p:grpSpPr bwMode="gray">
          <a:xfrm>
            <a:off x="2655222" y="5194103"/>
            <a:ext cx="261965" cy="61979"/>
            <a:chOff x="559282" y="6488261"/>
            <a:chExt cx="261965" cy="61979"/>
          </a:xfrm>
          <a:solidFill>
            <a:schemeClr val="bg1">
              <a:lumMod val="50000"/>
            </a:schemeClr>
          </a:solidFill>
        </p:grpSpPr>
        <p:sp>
          <p:nvSpPr>
            <p:cNvPr id="20"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3" name="文本框 22"/>
          <p:cNvSpPr txBox="1"/>
          <p:nvPr/>
        </p:nvSpPr>
        <p:spPr bwMode="gray">
          <a:xfrm>
            <a:off x="2794044" y="3280676"/>
            <a:ext cx="429926" cy="276999"/>
          </a:xfrm>
          <a:prstGeom prst="rect">
            <a:avLst/>
          </a:prstGeom>
          <a:noFill/>
        </p:spPr>
        <p:txBody>
          <a:bodyPr wrap="none" rtlCol="0">
            <a:spAutoFit/>
          </a:bodyPr>
          <a:lstStyle/>
          <a:p>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SW</a:t>
            </a:r>
            <a:endParaRPr lang="zh-CN" alt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4" name="图片 86" descr="核心交换机.png"/>
          <p:cNvPicPr>
            <a:picLocks noChangeAspect="1"/>
          </p:cNvPicPr>
          <p:nvPr/>
        </p:nvPicPr>
        <p:blipFill>
          <a:blip r:embed="rId7" cstate="print"/>
          <a:stretch>
            <a:fillRect/>
          </a:stretch>
        </p:blipFill>
        <p:spPr bwMode="gray">
          <a:xfrm>
            <a:off x="2566082" y="3555094"/>
            <a:ext cx="446281" cy="365139"/>
          </a:xfrm>
          <a:prstGeom prst="rect">
            <a:avLst/>
          </a:prstGeom>
        </p:spPr>
      </p:pic>
      <p:sp>
        <p:nvSpPr>
          <p:cNvPr id="25" name="文本框 24"/>
          <p:cNvSpPr txBox="1"/>
          <p:nvPr/>
        </p:nvSpPr>
        <p:spPr bwMode="gray">
          <a:xfrm>
            <a:off x="4016471" y="4772125"/>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文本框 25"/>
          <p:cNvSpPr txBox="1"/>
          <p:nvPr/>
        </p:nvSpPr>
        <p:spPr bwMode="gray">
          <a:xfrm>
            <a:off x="1186970" y="4772125"/>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7" name="图片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995129" y="3746377"/>
            <a:ext cx="812067" cy="595041"/>
          </a:xfrm>
          <a:prstGeom prst="rect">
            <a:avLst/>
          </a:prstGeom>
        </p:spPr>
      </p:pic>
      <p:cxnSp>
        <p:nvCxnSpPr>
          <p:cNvPr id="29" name="直接连接符 28"/>
          <p:cNvCxnSpPr/>
          <p:nvPr/>
        </p:nvCxnSpPr>
        <p:spPr bwMode="gray">
          <a:xfrm>
            <a:off x="2052375" y="3138633"/>
            <a:ext cx="0" cy="10977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gray">
          <a:xfrm flipH="1">
            <a:off x="1528303" y="3138633"/>
            <a:ext cx="5240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gray">
          <a:xfrm flipH="1">
            <a:off x="1873188" y="4241178"/>
            <a:ext cx="1791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012503" y="3030811"/>
            <a:ext cx="786452" cy="447063"/>
          </a:xfrm>
          <a:prstGeom prst="rect">
            <a:avLst/>
          </a:prstGeom>
        </p:spPr>
      </p:pic>
    </p:spTree>
    <p:extLst>
      <p:ext uri="{BB962C8B-B14F-4D97-AF65-F5344CB8AC3E}">
        <p14:creationId xmlns:p14="http://schemas.microsoft.com/office/powerpoint/2010/main" val="36002262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ym typeface="Huawei Sans" panose="020C0503030203020204" pitchFamily="34" charset="0"/>
              </a:rPr>
              <a:t>CampusInsight</a:t>
            </a:r>
            <a:r>
              <a:rPr lang="zh-CN" altLang="en-US" dirty="0">
                <a:sym typeface="Huawei Sans" panose="020C0503030203020204" pitchFamily="34" charset="0"/>
              </a:rPr>
              <a:t> </a:t>
            </a:r>
            <a:r>
              <a:rPr lang="en-US" altLang="zh-CN" dirty="0">
                <a:sym typeface="Huawei Sans" panose="020C0503030203020204" pitchFamily="34" charset="0"/>
              </a:rPr>
              <a:t>Deployment Scenario: </a:t>
            </a:r>
            <a:r>
              <a:rPr lang="en-US" altLang="zh-CN" dirty="0" err="1">
                <a:sym typeface="Huawei Sans" panose="020C0503030203020204" pitchFamily="34" charset="0"/>
              </a:rPr>
              <a:t>CloudCampus</a:t>
            </a:r>
            <a:r>
              <a:rPr lang="en-US" altLang="zh-CN" dirty="0">
                <a:sym typeface="Huawei Sans" panose="020C0503030203020204" pitchFamily="34" charset="0"/>
              </a:rPr>
              <a:t> </a:t>
            </a:r>
            <a:r>
              <a:rPr lang="en-US" altLang="zh-CN" dirty="0" smtClean="0">
                <a:sym typeface="Huawei Sans" panose="020C0503030203020204" pitchFamily="34" charset="0"/>
              </a:rPr>
              <a:t>Deployment</a:t>
            </a:r>
            <a:r>
              <a:rPr lang="zh-CN" altLang="en-US" dirty="0" smtClean="0">
                <a:sym typeface="Huawei Sans" panose="020C0503030203020204" pitchFamily="34" charset="0"/>
              </a:rPr>
              <a:t> </a:t>
            </a:r>
            <a:r>
              <a:rPr lang="en-US" altLang="zh-CN" dirty="0" smtClean="0">
                <a:sym typeface="Huawei Sans" panose="020C0503030203020204" pitchFamily="34" charset="0"/>
              </a:rPr>
              <a:t>(</a:t>
            </a:r>
            <a:r>
              <a:rPr lang="en-US" altLang="zh-CN" dirty="0">
                <a:sym typeface="Huawei Sans" panose="020C0503030203020204" pitchFamily="34" charset="0"/>
              </a:rPr>
              <a:t>Huawei </a:t>
            </a:r>
            <a:r>
              <a:rPr lang="en-US" altLang="zh-CN" dirty="0" smtClean="0">
                <a:sym typeface="Huawei Sans" panose="020C0503030203020204" pitchFamily="34" charset="0"/>
              </a:rPr>
              <a:t>Public Cloud Scenario</a:t>
            </a:r>
            <a:r>
              <a:rPr lang="en-US" altLang="zh-CN" dirty="0">
                <a:sym typeface="Huawei Sans" panose="020C0503030203020204" pitchFamily="34" charset="0"/>
              </a:rPr>
              <a:t>)</a:t>
            </a:r>
            <a:endParaRPr lang="zh-CN" altLang="en-US" dirty="0">
              <a:sym typeface="Huawei Sans" panose="020C0503030203020204" pitchFamily="34" charset="0"/>
            </a:endParaRPr>
          </a:p>
        </p:txBody>
      </p:sp>
      <p:sp>
        <p:nvSpPr>
          <p:cNvPr id="3" name="圆角矩形 2"/>
          <p:cNvSpPr/>
          <p:nvPr/>
        </p:nvSpPr>
        <p:spPr bwMode="gray">
          <a:xfrm>
            <a:off x="668975" y="1525007"/>
            <a:ext cx="4707904" cy="849496"/>
          </a:xfrm>
          <a:prstGeom prst="roundRect">
            <a:avLst>
              <a:gd name="adj" fmla="val 3548"/>
            </a:avLst>
          </a:prstGeom>
          <a:solidFill>
            <a:srgbClr val="D7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圆角矩形 3"/>
          <p:cNvSpPr/>
          <p:nvPr/>
        </p:nvSpPr>
        <p:spPr bwMode="gray">
          <a:xfrm>
            <a:off x="646115" y="3212458"/>
            <a:ext cx="2178252" cy="2795470"/>
          </a:xfrm>
          <a:prstGeom prst="roundRect">
            <a:avLst>
              <a:gd name="adj" fmla="val 3548"/>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 name="直接连接符 4"/>
          <p:cNvCxnSpPr/>
          <p:nvPr/>
        </p:nvCxnSpPr>
        <p:spPr bwMode="gray">
          <a:xfrm flipH="1">
            <a:off x="1578919" y="4205685"/>
            <a:ext cx="7529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a:off x="1578919" y="3460943"/>
            <a:ext cx="0" cy="16591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102" descr="AC-蓝.png"/>
          <p:cNvPicPr>
            <a:picLocks noChangeAspect="1"/>
          </p:cNvPicPr>
          <p:nvPr/>
        </p:nvPicPr>
        <p:blipFill>
          <a:blip r:embed="rId3" cstate="print"/>
          <a:stretch>
            <a:fillRect/>
          </a:stretch>
        </p:blipFill>
        <p:spPr bwMode="gray">
          <a:xfrm>
            <a:off x="2203367" y="4054801"/>
            <a:ext cx="368827" cy="301768"/>
          </a:xfrm>
          <a:prstGeom prst="rect">
            <a:avLst/>
          </a:prstGeom>
        </p:spPr>
      </p:pic>
      <p:sp>
        <p:nvSpPr>
          <p:cNvPr id="8" name="文本框 7"/>
          <p:cNvSpPr txBox="1"/>
          <p:nvPr/>
        </p:nvSpPr>
        <p:spPr bwMode="gray">
          <a:xfrm>
            <a:off x="2193977" y="3802111"/>
            <a:ext cx="386644" cy="276999"/>
          </a:xfrm>
          <a:prstGeom prst="rect">
            <a:avLst/>
          </a:prstGeom>
          <a:noFill/>
        </p:spPr>
        <p:txBody>
          <a:bodyPr wrap="none" rtlCol="0">
            <a:spAutoFit/>
          </a:bodyPr>
          <a:lstStyle/>
          <a:p>
            <a:pPr algn="ct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AC</a:t>
            </a:r>
            <a:endParaRPr lang="zh-CN" alt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9" name="Group 165"/>
          <p:cNvGrpSpPr/>
          <p:nvPr/>
        </p:nvGrpSpPr>
        <p:grpSpPr bwMode="gray">
          <a:xfrm rot="10800000">
            <a:off x="894949" y="5120082"/>
            <a:ext cx="1436938" cy="529463"/>
            <a:chOff x="-1233037" y="914446"/>
            <a:chExt cx="1573823" cy="778776"/>
          </a:xfrm>
        </p:grpSpPr>
        <p:cxnSp>
          <p:nvCxnSpPr>
            <p:cNvPr id="10"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2" name="图片 105" descr="AP.png"/>
          <p:cNvPicPr>
            <a:picLocks noChangeAspect="1"/>
          </p:cNvPicPr>
          <p:nvPr/>
        </p:nvPicPr>
        <p:blipFill>
          <a:blip r:embed="rId4" cstate="print"/>
          <a:stretch>
            <a:fillRect/>
          </a:stretch>
        </p:blipFill>
        <p:spPr bwMode="gray">
          <a:xfrm>
            <a:off x="668975" y="5553367"/>
            <a:ext cx="335297" cy="274335"/>
          </a:xfrm>
          <a:prstGeom prst="rect">
            <a:avLst/>
          </a:prstGeom>
        </p:spPr>
      </p:pic>
      <p:pic>
        <p:nvPicPr>
          <p:cNvPr id="13" name="图片 76" descr="接入交换机.png"/>
          <p:cNvPicPr>
            <a:picLocks noChangeAspect="1"/>
          </p:cNvPicPr>
          <p:nvPr/>
        </p:nvPicPr>
        <p:blipFill>
          <a:blip r:embed="rId5" cstate="print"/>
          <a:stretch>
            <a:fillRect/>
          </a:stretch>
        </p:blipFill>
        <p:spPr bwMode="gray">
          <a:xfrm>
            <a:off x="1394506" y="4947894"/>
            <a:ext cx="368827" cy="301768"/>
          </a:xfrm>
          <a:prstGeom prst="rect">
            <a:avLst/>
          </a:prstGeom>
        </p:spPr>
      </p:pic>
      <p:pic>
        <p:nvPicPr>
          <p:cNvPr id="14" name="图片 105" descr="AP.png"/>
          <p:cNvPicPr>
            <a:picLocks noChangeAspect="1"/>
          </p:cNvPicPr>
          <p:nvPr/>
        </p:nvPicPr>
        <p:blipFill>
          <a:blip r:embed="rId4" cstate="print"/>
          <a:stretch>
            <a:fillRect/>
          </a:stretch>
        </p:blipFill>
        <p:spPr bwMode="gray">
          <a:xfrm>
            <a:off x="2203367" y="5553367"/>
            <a:ext cx="335297" cy="274335"/>
          </a:xfrm>
          <a:prstGeom prst="rect">
            <a:avLst/>
          </a:prstGeom>
        </p:spPr>
      </p:pic>
      <p:grpSp>
        <p:nvGrpSpPr>
          <p:cNvPr id="15" name="Group 3"/>
          <p:cNvGrpSpPr/>
          <p:nvPr/>
        </p:nvGrpSpPr>
        <p:grpSpPr bwMode="gray">
          <a:xfrm>
            <a:off x="1422059" y="5659544"/>
            <a:ext cx="261965" cy="61979"/>
            <a:chOff x="559282" y="6488261"/>
            <a:chExt cx="261965" cy="61979"/>
          </a:xfrm>
          <a:solidFill>
            <a:schemeClr val="bg1">
              <a:lumMod val="50000"/>
            </a:schemeClr>
          </a:solidFill>
        </p:grpSpPr>
        <p:sp>
          <p:nvSpPr>
            <p:cNvPr id="16"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9" name="文本框 18"/>
          <p:cNvSpPr txBox="1"/>
          <p:nvPr/>
        </p:nvSpPr>
        <p:spPr bwMode="gray">
          <a:xfrm>
            <a:off x="981345" y="4096390"/>
            <a:ext cx="429926" cy="276999"/>
          </a:xfrm>
          <a:prstGeom prst="rect">
            <a:avLst/>
          </a:prstGeom>
          <a:noFill/>
        </p:spPr>
        <p:txBody>
          <a:bodyPr wrap="none" rtlCol="0">
            <a:spAutoFit/>
          </a:bodyPr>
          <a:lstStyle/>
          <a:p>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SW</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0" name="图片 86" descr="核心交换机.png"/>
          <p:cNvPicPr>
            <a:picLocks noChangeAspect="1"/>
          </p:cNvPicPr>
          <p:nvPr/>
        </p:nvPicPr>
        <p:blipFill>
          <a:blip r:embed="rId6" cstate="print"/>
          <a:stretch>
            <a:fillRect/>
          </a:stretch>
        </p:blipFill>
        <p:spPr bwMode="gray">
          <a:xfrm>
            <a:off x="1394506" y="4052220"/>
            <a:ext cx="368827" cy="301768"/>
          </a:xfrm>
          <a:prstGeom prst="rect">
            <a:avLst/>
          </a:prstGeom>
        </p:spPr>
      </p:pic>
      <p:sp>
        <p:nvSpPr>
          <p:cNvPr id="21" name="文本框 20"/>
          <p:cNvSpPr txBox="1"/>
          <p:nvPr/>
        </p:nvSpPr>
        <p:spPr bwMode="gray">
          <a:xfrm>
            <a:off x="2181314" y="5299367"/>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文本框 21"/>
          <p:cNvSpPr txBox="1"/>
          <p:nvPr/>
        </p:nvSpPr>
        <p:spPr bwMode="gray">
          <a:xfrm>
            <a:off x="645282" y="5299367"/>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Freeform 159"/>
          <p:cNvSpPr/>
          <p:nvPr/>
        </p:nvSpPr>
        <p:spPr bwMode="gray">
          <a:xfrm flipH="1">
            <a:off x="2469896" y="255793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200" b="1"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endParaRPr lang="en-US" sz="1200" b="1">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圆角矩形 75"/>
          <p:cNvSpPr/>
          <p:nvPr/>
        </p:nvSpPr>
        <p:spPr bwMode="gray">
          <a:xfrm>
            <a:off x="5601777" y="1525007"/>
            <a:ext cx="614731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 Description</a:t>
            </a: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75"/>
          <p:cNvSpPr/>
          <p:nvPr/>
        </p:nvSpPr>
        <p:spPr bwMode="gray">
          <a:xfrm>
            <a:off x="5601777" y="1928967"/>
            <a:ext cx="6147311" cy="1531976"/>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77800" indent="-177800">
              <a:lnSpc>
                <a:spcPct val="125000"/>
              </a:lnSpc>
              <a:buFont typeface="Arial" panose="020B0604020202020204" pitchFamily="34" charset="0"/>
              <a:buChar cha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In the Huawei public cloud scenario, the cloud management platform (iMaster NCE-Campus and CampusInsight) is uniformly managed by the cloud management and operations team of Huawei and provides the SaaS service for end users. </a:t>
            </a:r>
            <a:endPar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nSpc>
                <a:spcPct val="125000"/>
              </a:lnSpc>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devices are connected to the Huawei cloud management platform through the carrier network.</a:t>
            </a:r>
            <a:endParaRPr lang="zh-CN" alt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圆角矩形 75"/>
          <p:cNvSpPr/>
          <p:nvPr/>
        </p:nvSpPr>
        <p:spPr bwMode="gray">
          <a:xfrm>
            <a:off x="5601777" y="3640545"/>
            <a:ext cx="614731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Description</a:t>
            </a: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75"/>
          <p:cNvSpPr/>
          <p:nvPr/>
        </p:nvSpPr>
        <p:spPr bwMode="gray">
          <a:xfrm>
            <a:off x="5601777" y="4044503"/>
            <a:ext cx="6147311" cy="1765747"/>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77800" indent="-177800">
              <a:lnSpc>
                <a:spcPct val="125000"/>
              </a:lnSpc>
              <a:buFont typeface="Arial" panose="020B0604020202020204" pitchFamily="34" charset="0"/>
              <a:buChar cha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Management and intelligent analysis are supported for Huawei cloud switches, cloud ACs, and cloud APs. For details about supported device models, see the iMaster NCE-CampusInsight Specifications List (</a:t>
            </a:r>
            <a:r>
              <a:rPr lang="en-US" altLang="zh-CN" sz="120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CloudCampus</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a:p>
            <a:pPr marL="177800" indent="-177800">
              <a:lnSpc>
                <a:spcPct val="125000"/>
              </a:lnSpc>
              <a:buFont typeface="Arial" panose="020B0604020202020204" pitchFamily="34" charset="0"/>
              <a:buChar cha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Huawei cloud management and operations team deploys CampusInsight and iMaster NCE-Campus on Huawei data public cloud, and manages devices through the iMaster NCE-Campus. CampusInsight synchronizes device management information from iMaster NCE-Campus. </a:t>
            </a:r>
            <a:endParaRPr lang="zh-CN" alt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8" name="图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417695" y="1601419"/>
            <a:ext cx="812067" cy="595041"/>
          </a:xfrm>
          <a:prstGeom prst="rect">
            <a:avLst/>
          </a:prstGeom>
        </p:spPr>
      </p:pic>
      <p:pic>
        <p:nvPicPr>
          <p:cNvPr id="29" name="图片 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624287" y="1749397"/>
            <a:ext cx="786452" cy="447063"/>
          </a:xfrm>
          <a:prstGeom prst="rect">
            <a:avLst/>
          </a:prstGeom>
        </p:spPr>
      </p:pic>
      <p:pic>
        <p:nvPicPr>
          <p:cNvPr id="30"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1411271" y="3323776"/>
            <a:ext cx="335297" cy="274334"/>
          </a:xfrm>
          <a:prstGeom prst="rect">
            <a:avLst/>
          </a:prstGeom>
          <a:noFill/>
        </p:spPr>
      </p:pic>
      <p:sp>
        <p:nvSpPr>
          <p:cNvPr id="31" name="圆角矩形 30"/>
          <p:cNvSpPr/>
          <p:nvPr/>
        </p:nvSpPr>
        <p:spPr bwMode="gray">
          <a:xfrm>
            <a:off x="3166339" y="3212458"/>
            <a:ext cx="2210540" cy="2795470"/>
          </a:xfrm>
          <a:prstGeom prst="roundRect">
            <a:avLst>
              <a:gd name="adj" fmla="val 3548"/>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2" name="直接连接符 31"/>
          <p:cNvCxnSpPr/>
          <p:nvPr/>
        </p:nvCxnSpPr>
        <p:spPr bwMode="gray">
          <a:xfrm flipH="1">
            <a:off x="4254487" y="4205685"/>
            <a:ext cx="7529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gray">
          <a:xfrm>
            <a:off x="4254487" y="3460943"/>
            <a:ext cx="0" cy="16591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4" name="图片 102" descr="AC-蓝.png"/>
          <p:cNvPicPr>
            <a:picLocks noChangeAspect="1"/>
          </p:cNvPicPr>
          <p:nvPr/>
        </p:nvPicPr>
        <p:blipFill>
          <a:blip r:embed="rId3" cstate="print"/>
          <a:stretch>
            <a:fillRect/>
          </a:stretch>
        </p:blipFill>
        <p:spPr bwMode="gray">
          <a:xfrm>
            <a:off x="4878935" y="4054801"/>
            <a:ext cx="368827" cy="301768"/>
          </a:xfrm>
          <a:prstGeom prst="rect">
            <a:avLst/>
          </a:prstGeom>
        </p:spPr>
      </p:pic>
      <p:sp>
        <p:nvSpPr>
          <p:cNvPr id="35" name="文本框 34"/>
          <p:cNvSpPr txBox="1"/>
          <p:nvPr/>
        </p:nvSpPr>
        <p:spPr bwMode="gray">
          <a:xfrm>
            <a:off x="4869545" y="3802111"/>
            <a:ext cx="386644" cy="276999"/>
          </a:xfrm>
          <a:prstGeom prst="rect">
            <a:avLst/>
          </a:prstGeom>
          <a:noFill/>
        </p:spPr>
        <p:txBody>
          <a:bodyPr wrap="none" rtlCol="0">
            <a:spAutoFit/>
          </a:bodyPr>
          <a:lstStyle/>
          <a:p>
            <a:pPr algn="ct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AC</a:t>
            </a:r>
            <a:endParaRPr lang="zh-CN" alt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6" name="Group 165"/>
          <p:cNvGrpSpPr/>
          <p:nvPr/>
        </p:nvGrpSpPr>
        <p:grpSpPr bwMode="gray">
          <a:xfrm rot="10800000">
            <a:off x="3570517" y="5120082"/>
            <a:ext cx="1436938" cy="529463"/>
            <a:chOff x="-1233037" y="914446"/>
            <a:chExt cx="1573823" cy="778776"/>
          </a:xfrm>
        </p:grpSpPr>
        <p:cxnSp>
          <p:nvCxnSpPr>
            <p:cNvPr id="3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39" name="图片 105" descr="AP.png"/>
          <p:cNvPicPr>
            <a:picLocks noChangeAspect="1"/>
          </p:cNvPicPr>
          <p:nvPr/>
        </p:nvPicPr>
        <p:blipFill>
          <a:blip r:embed="rId4" cstate="print"/>
          <a:stretch>
            <a:fillRect/>
          </a:stretch>
        </p:blipFill>
        <p:spPr bwMode="gray">
          <a:xfrm>
            <a:off x="3344543" y="5553367"/>
            <a:ext cx="335297" cy="274335"/>
          </a:xfrm>
          <a:prstGeom prst="rect">
            <a:avLst/>
          </a:prstGeom>
        </p:spPr>
      </p:pic>
      <p:pic>
        <p:nvPicPr>
          <p:cNvPr id="40" name="图片 76" descr="接入交换机.png"/>
          <p:cNvPicPr>
            <a:picLocks noChangeAspect="1"/>
          </p:cNvPicPr>
          <p:nvPr/>
        </p:nvPicPr>
        <p:blipFill>
          <a:blip r:embed="rId5" cstate="print"/>
          <a:stretch>
            <a:fillRect/>
          </a:stretch>
        </p:blipFill>
        <p:spPr bwMode="gray">
          <a:xfrm>
            <a:off x="4070074" y="4947894"/>
            <a:ext cx="368827" cy="301768"/>
          </a:xfrm>
          <a:prstGeom prst="rect">
            <a:avLst/>
          </a:prstGeom>
        </p:spPr>
      </p:pic>
      <p:pic>
        <p:nvPicPr>
          <p:cNvPr id="41" name="图片 105" descr="AP.png"/>
          <p:cNvPicPr>
            <a:picLocks noChangeAspect="1"/>
          </p:cNvPicPr>
          <p:nvPr/>
        </p:nvPicPr>
        <p:blipFill>
          <a:blip r:embed="rId4" cstate="print"/>
          <a:stretch>
            <a:fillRect/>
          </a:stretch>
        </p:blipFill>
        <p:spPr bwMode="gray">
          <a:xfrm>
            <a:off x="4878935" y="5553367"/>
            <a:ext cx="335297" cy="274335"/>
          </a:xfrm>
          <a:prstGeom prst="rect">
            <a:avLst/>
          </a:prstGeom>
        </p:spPr>
      </p:pic>
      <p:grpSp>
        <p:nvGrpSpPr>
          <p:cNvPr id="42" name="Group 3"/>
          <p:cNvGrpSpPr/>
          <p:nvPr/>
        </p:nvGrpSpPr>
        <p:grpSpPr bwMode="gray">
          <a:xfrm>
            <a:off x="4120487" y="5659544"/>
            <a:ext cx="261965" cy="61979"/>
            <a:chOff x="559282" y="6488261"/>
            <a:chExt cx="261965" cy="61979"/>
          </a:xfrm>
          <a:solidFill>
            <a:schemeClr val="bg1">
              <a:lumMod val="50000"/>
            </a:schemeClr>
          </a:solidFill>
        </p:grpSpPr>
        <p:sp>
          <p:nvSpPr>
            <p:cNvPr id="43"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6" name="文本框 45"/>
          <p:cNvSpPr txBox="1"/>
          <p:nvPr/>
        </p:nvSpPr>
        <p:spPr bwMode="gray">
          <a:xfrm>
            <a:off x="3656913" y="4096390"/>
            <a:ext cx="429926" cy="276999"/>
          </a:xfrm>
          <a:prstGeom prst="rect">
            <a:avLst/>
          </a:prstGeom>
          <a:noFill/>
        </p:spPr>
        <p:txBody>
          <a:bodyPr wrap="none" rtlCol="0">
            <a:spAutoFit/>
          </a:bodyPr>
          <a:lstStyle/>
          <a:p>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SW</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7" name="图片 86" descr="核心交换机.png"/>
          <p:cNvPicPr>
            <a:picLocks noChangeAspect="1"/>
          </p:cNvPicPr>
          <p:nvPr/>
        </p:nvPicPr>
        <p:blipFill>
          <a:blip r:embed="rId6" cstate="print"/>
          <a:stretch>
            <a:fillRect/>
          </a:stretch>
        </p:blipFill>
        <p:spPr bwMode="gray">
          <a:xfrm>
            <a:off x="4070074" y="4052220"/>
            <a:ext cx="368827" cy="301768"/>
          </a:xfrm>
          <a:prstGeom prst="rect">
            <a:avLst/>
          </a:prstGeom>
        </p:spPr>
      </p:pic>
      <p:sp>
        <p:nvSpPr>
          <p:cNvPr id="48" name="文本框 47"/>
          <p:cNvSpPr txBox="1"/>
          <p:nvPr/>
        </p:nvSpPr>
        <p:spPr bwMode="gray">
          <a:xfrm>
            <a:off x="4856882" y="5299367"/>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文本框 48"/>
          <p:cNvSpPr txBox="1"/>
          <p:nvPr/>
        </p:nvSpPr>
        <p:spPr bwMode="gray">
          <a:xfrm>
            <a:off x="3320850" y="5299367"/>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0"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4086839" y="3323776"/>
            <a:ext cx="335297" cy="274334"/>
          </a:xfrm>
          <a:prstGeom prst="rect">
            <a:avLst/>
          </a:prstGeom>
          <a:noFill/>
        </p:spPr>
      </p:pic>
      <p:sp>
        <p:nvSpPr>
          <p:cNvPr id="51" name="文本框 50"/>
          <p:cNvSpPr txBox="1"/>
          <p:nvPr/>
        </p:nvSpPr>
        <p:spPr bwMode="gray">
          <a:xfrm>
            <a:off x="1947662" y="4650828"/>
            <a:ext cx="846707" cy="276999"/>
          </a:xfrm>
          <a:prstGeom prst="rect">
            <a:avLst/>
          </a:prstGeom>
          <a:noFill/>
        </p:spPr>
        <p:txBody>
          <a:bodyPr wrap="none" rtlCol="0">
            <a:spAutoFit/>
          </a:bodyPr>
          <a:lstStyle/>
          <a:p>
            <a:pPr algn="ctr"/>
            <a:r>
              <a:rPr lang="en-US" altLang="zh-CN" sz="1200" b="1" dirty="0" smtClean="0">
                <a:solidFill>
                  <a:schemeClr val="accent6">
                    <a:lumMod val="7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1</a:t>
            </a:r>
            <a:endParaRPr lang="zh-CN" altLang="en-US" sz="1200" b="1" dirty="0">
              <a:solidFill>
                <a:schemeClr val="accent6">
                  <a:lumMod val="7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文本框 51"/>
          <p:cNvSpPr txBox="1"/>
          <p:nvPr/>
        </p:nvSpPr>
        <p:spPr bwMode="gray">
          <a:xfrm>
            <a:off x="3087341" y="4650828"/>
            <a:ext cx="880369" cy="276999"/>
          </a:xfrm>
          <a:prstGeom prst="rect">
            <a:avLst/>
          </a:prstGeom>
          <a:noFill/>
        </p:spPr>
        <p:txBody>
          <a:bodyPr wrap="none" rtlCol="0">
            <a:spAutoFit/>
          </a:bodyPr>
          <a:lstStyle/>
          <a:p>
            <a:pPr algn="ctr"/>
            <a:r>
              <a:rPr lang="en-US" altLang="zh-CN" sz="1200" b="1" dirty="0" smtClean="0">
                <a:solidFill>
                  <a:schemeClr val="accent6">
                    <a:lumMod val="7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N</a:t>
            </a:r>
            <a:endParaRPr lang="zh-CN" altLang="en-US" sz="1200" b="1" dirty="0">
              <a:solidFill>
                <a:schemeClr val="accent6">
                  <a:lumMod val="7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3" name="Group 3"/>
          <p:cNvGrpSpPr/>
          <p:nvPr/>
        </p:nvGrpSpPr>
        <p:grpSpPr bwMode="gray">
          <a:xfrm>
            <a:off x="2868742" y="5036799"/>
            <a:ext cx="261965" cy="61979"/>
            <a:chOff x="559282" y="6488261"/>
            <a:chExt cx="261965" cy="61979"/>
          </a:xfrm>
          <a:solidFill>
            <a:schemeClr val="accent6">
              <a:lumMod val="75000"/>
            </a:schemeClr>
          </a:solidFill>
        </p:grpSpPr>
        <p:sp>
          <p:nvSpPr>
            <p:cNvPr id="5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7" name="文本框 56"/>
          <p:cNvSpPr txBox="1"/>
          <p:nvPr/>
        </p:nvSpPr>
        <p:spPr bwMode="gray">
          <a:xfrm>
            <a:off x="758106" y="1834428"/>
            <a:ext cx="753732" cy="276999"/>
          </a:xfrm>
          <a:prstGeom prst="rect">
            <a:avLst/>
          </a:prstGeom>
          <a:noFill/>
        </p:spPr>
        <p:txBody>
          <a:bodyPr wrap="none" rtlCol="0">
            <a:spAutoFit/>
          </a:bodyPr>
          <a:lstStyle/>
          <a:p>
            <a:pPr algn="ctr"/>
            <a:r>
              <a:rPr lang="en-US" altLang="zh-CN" sz="1200" b="1" dirty="0" smtClean="0">
                <a:solidFill>
                  <a:schemeClr val="tx2">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Huawei</a:t>
            </a:r>
            <a:endParaRPr lang="zh-CN" altLang="en-US" sz="1200" b="1" dirty="0">
              <a:solidFill>
                <a:schemeClr val="tx2">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0877280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ym typeface="Huawei Sans" panose="020C0503030203020204" pitchFamily="34" charset="0"/>
              </a:rPr>
              <a:t>CampusInsight</a:t>
            </a:r>
            <a:r>
              <a:rPr lang="zh-CN" altLang="en-US" dirty="0">
                <a:sym typeface="Huawei Sans" panose="020C0503030203020204" pitchFamily="34" charset="0"/>
              </a:rPr>
              <a:t> </a:t>
            </a:r>
            <a:r>
              <a:rPr lang="en-US" altLang="zh-CN" dirty="0">
                <a:sym typeface="Huawei Sans" panose="020C0503030203020204" pitchFamily="34" charset="0"/>
              </a:rPr>
              <a:t>Deployment Scenario: </a:t>
            </a:r>
            <a:r>
              <a:rPr lang="en-US" altLang="zh-CN" dirty="0" err="1">
                <a:sym typeface="Huawei Sans" panose="020C0503030203020204" pitchFamily="34" charset="0"/>
              </a:rPr>
              <a:t>CloudCampus</a:t>
            </a:r>
            <a:r>
              <a:rPr lang="en-US" altLang="zh-CN" dirty="0">
                <a:sym typeface="Huawei Sans" panose="020C0503030203020204" pitchFamily="34" charset="0"/>
              </a:rPr>
              <a:t> Deployment</a:t>
            </a:r>
            <a:r>
              <a:rPr lang="zh-CN" altLang="en-US" dirty="0">
                <a:sym typeface="Huawei Sans" panose="020C0503030203020204" pitchFamily="34" charset="0"/>
              </a:rPr>
              <a:t> </a:t>
            </a:r>
            <a:r>
              <a:rPr lang="en-US" altLang="zh-CN" dirty="0" smtClean="0">
                <a:sym typeface="Huawei Sans" panose="020C0503030203020204" pitchFamily="34" charset="0"/>
              </a:rPr>
              <a:t>(</a:t>
            </a:r>
            <a:r>
              <a:rPr lang="en-US" altLang="zh-CN" dirty="0">
                <a:sym typeface="Huawei Sans" panose="020C0503030203020204" pitchFamily="34" charset="0"/>
              </a:rPr>
              <a:t>MSP Self-built Cloud Scenario)</a:t>
            </a:r>
            <a:endParaRPr lang="zh-CN" altLang="en-US" dirty="0">
              <a:sym typeface="Huawei Sans" panose="020C0503030203020204" pitchFamily="34" charset="0"/>
            </a:endParaRPr>
          </a:p>
        </p:txBody>
      </p:sp>
      <p:sp>
        <p:nvSpPr>
          <p:cNvPr id="24" name="圆角矩形 75"/>
          <p:cNvSpPr/>
          <p:nvPr/>
        </p:nvSpPr>
        <p:spPr bwMode="gray">
          <a:xfrm>
            <a:off x="5601777" y="1661379"/>
            <a:ext cx="614731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 Description</a:t>
            </a:r>
          </a:p>
        </p:txBody>
      </p:sp>
      <p:sp>
        <p:nvSpPr>
          <p:cNvPr id="25" name="圆角矩形 75"/>
          <p:cNvSpPr/>
          <p:nvPr/>
        </p:nvSpPr>
        <p:spPr bwMode="gray">
          <a:xfrm>
            <a:off x="5601777" y="2065339"/>
            <a:ext cx="6147311" cy="1849436"/>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77800" indent="-177800">
              <a:lnSpc>
                <a:spcPts val="2200"/>
              </a:lnSpc>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MSPs purchase the controller (iMaster NCE-Campus) and analyzer (iMaster NCE-CampusInsight) for operational purposes. Software can be deployed in their data centers or on the public cloud </a:t>
            </a:r>
            <a:r>
              <a:rPr lang="en-US" altLang="zh-CN" sz="140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IaaS</a:t>
            </a: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endPar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nSpc>
                <a:spcPts val="2200"/>
              </a:lnSpc>
              <a:buFont typeface="Arial" panose="020B0604020202020204" pitchFamily="34" charset="0"/>
              <a:buChar char="•"/>
            </a:pPr>
            <a:r>
              <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MSPs </a:t>
            </a: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develop their tenants and provide SaaS services for tenants. </a:t>
            </a:r>
            <a:endPar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nSpc>
                <a:spcPts val="2200"/>
              </a:lnSpc>
              <a:buFont typeface="Arial" panose="020B0604020202020204" pitchFamily="34" charset="0"/>
              <a:buChar char="•"/>
            </a:pPr>
            <a:r>
              <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a:t>
            </a: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devices connect to the MSP data center or public cloud </a:t>
            </a:r>
            <a:r>
              <a:rPr lang="en-US" altLang="zh-CN" sz="140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IaaS</a:t>
            </a: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through the carrier network.</a:t>
            </a:r>
            <a:endParaRPr lang="zh-CN" alt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圆角矩形 75"/>
          <p:cNvSpPr/>
          <p:nvPr/>
        </p:nvSpPr>
        <p:spPr bwMode="gray">
          <a:xfrm>
            <a:off x="5601777" y="4193389"/>
            <a:ext cx="614731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Description</a:t>
            </a:r>
          </a:p>
        </p:txBody>
      </p:sp>
      <p:sp>
        <p:nvSpPr>
          <p:cNvPr id="27" name="圆角矩形 75"/>
          <p:cNvSpPr/>
          <p:nvPr/>
        </p:nvSpPr>
        <p:spPr bwMode="gray">
          <a:xfrm>
            <a:off x="5601777" y="4597347"/>
            <a:ext cx="6147311" cy="1410581"/>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77800" indent="-177800">
              <a:lnSpc>
                <a:spcPts val="2200"/>
              </a:lnSpc>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Management and intelligent analysis are supported for Huawei cloud switches, cloud ACs, and cloud APs. For details about supported device models, see the iMaster </a:t>
            </a:r>
            <a:r>
              <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NCE-CampusInsight Specifications </a:t>
            </a: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List (</a:t>
            </a:r>
            <a:r>
              <a:rPr lang="en-US" altLang="zh-CN" sz="140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CloudCampus</a:t>
            </a: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圆角矩形 59"/>
          <p:cNvSpPr/>
          <p:nvPr/>
        </p:nvSpPr>
        <p:spPr bwMode="gray">
          <a:xfrm>
            <a:off x="668975" y="1525007"/>
            <a:ext cx="4707904" cy="849496"/>
          </a:xfrm>
          <a:prstGeom prst="roundRect">
            <a:avLst>
              <a:gd name="adj" fmla="val 3548"/>
            </a:avLst>
          </a:prstGeom>
          <a:solidFill>
            <a:srgbClr val="D7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圆角矩形 60"/>
          <p:cNvSpPr/>
          <p:nvPr/>
        </p:nvSpPr>
        <p:spPr bwMode="gray">
          <a:xfrm>
            <a:off x="646115" y="3212458"/>
            <a:ext cx="2178252" cy="2795470"/>
          </a:xfrm>
          <a:prstGeom prst="roundRect">
            <a:avLst>
              <a:gd name="adj" fmla="val 3548"/>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2" name="直接连接符 61"/>
          <p:cNvCxnSpPr/>
          <p:nvPr/>
        </p:nvCxnSpPr>
        <p:spPr bwMode="gray">
          <a:xfrm flipH="1">
            <a:off x="1578919" y="4205685"/>
            <a:ext cx="7529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bwMode="gray">
          <a:xfrm>
            <a:off x="1578919" y="3460943"/>
            <a:ext cx="0" cy="16591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图片 102" descr="AC-蓝.png"/>
          <p:cNvPicPr>
            <a:picLocks noChangeAspect="1"/>
          </p:cNvPicPr>
          <p:nvPr/>
        </p:nvPicPr>
        <p:blipFill>
          <a:blip r:embed="rId3" cstate="print"/>
          <a:stretch>
            <a:fillRect/>
          </a:stretch>
        </p:blipFill>
        <p:spPr bwMode="gray">
          <a:xfrm>
            <a:off x="2203367" y="4054801"/>
            <a:ext cx="368827" cy="301768"/>
          </a:xfrm>
          <a:prstGeom prst="rect">
            <a:avLst/>
          </a:prstGeom>
        </p:spPr>
      </p:pic>
      <p:sp>
        <p:nvSpPr>
          <p:cNvPr id="65" name="文本框 64"/>
          <p:cNvSpPr txBox="1"/>
          <p:nvPr/>
        </p:nvSpPr>
        <p:spPr bwMode="gray">
          <a:xfrm>
            <a:off x="2193977" y="3802111"/>
            <a:ext cx="386644" cy="276999"/>
          </a:xfrm>
          <a:prstGeom prst="rect">
            <a:avLst/>
          </a:prstGeom>
          <a:noFill/>
        </p:spPr>
        <p:txBody>
          <a:bodyPr wrap="none" rtlCol="0">
            <a:spAutoFit/>
          </a:bodyPr>
          <a:lstStyle/>
          <a:p>
            <a:pPr algn="ct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AC</a:t>
            </a:r>
            <a:endParaRPr lang="zh-CN" alt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6" name="Group 165"/>
          <p:cNvGrpSpPr/>
          <p:nvPr/>
        </p:nvGrpSpPr>
        <p:grpSpPr bwMode="gray">
          <a:xfrm rot="10800000">
            <a:off x="894949" y="5120082"/>
            <a:ext cx="1436938" cy="529463"/>
            <a:chOff x="-1233037" y="914446"/>
            <a:chExt cx="1573823" cy="778776"/>
          </a:xfrm>
        </p:grpSpPr>
        <p:cxnSp>
          <p:nvCxnSpPr>
            <p:cNvPr id="6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9" name="图片 105" descr="AP.png"/>
          <p:cNvPicPr>
            <a:picLocks noChangeAspect="1"/>
          </p:cNvPicPr>
          <p:nvPr/>
        </p:nvPicPr>
        <p:blipFill>
          <a:blip r:embed="rId4" cstate="print"/>
          <a:stretch>
            <a:fillRect/>
          </a:stretch>
        </p:blipFill>
        <p:spPr bwMode="gray">
          <a:xfrm>
            <a:off x="668975" y="5553367"/>
            <a:ext cx="335297" cy="274335"/>
          </a:xfrm>
          <a:prstGeom prst="rect">
            <a:avLst/>
          </a:prstGeom>
        </p:spPr>
      </p:pic>
      <p:pic>
        <p:nvPicPr>
          <p:cNvPr id="70" name="图片 76" descr="接入交换机.png"/>
          <p:cNvPicPr>
            <a:picLocks noChangeAspect="1"/>
          </p:cNvPicPr>
          <p:nvPr/>
        </p:nvPicPr>
        <p:blipFill>
          <a:blip r:embed="rId5" cstate="print"/>
          <a:stretch>
            <a:fillRect/>
          </a:stretch>
        </p:blipFill>
        <p:spPr bwMode="gray">
          <a:xfrm>
            <a:off x="1394506" y="4947894"/>
            <a:ext cx="368827" cy="301768"/>
          </a:xfrm>
          <a:prstGeom prst="rect">
            <a:avLst/>
          </a:prstGeom>
        </p:spPr>
      </p:pic>
      <p:pic>
        <p:nvPicPr>
          <p:cNvPr id="71" name="图片 105" descr="AP.png"/>
          <p:cNvPicPr>
            <a:picLocks noChangeAspect="1"/>
          </p:cNvPicPr>
          <p:nvPr/>
        </p:nvPicPr>
        <p:blipFill>
          <a:blip r:embed="rId4" cstate="print"/>
          <a:stretch>
            <a:fillRect/>
          </a:stretch>
        </p:blipFill>
        <p:spPr bwMode="gray">
          <a:xfrm>
            <a:off x="2203367" y="5553367"/>
            <a:ext cx="335297" cy="274335"/>
          </a:xfrm>
          <a:prstGeom prst="rect">
            <a:avLst/>
          </a:prstGeom>
        </p:spPr>
      </p:pic>
      <p:grpSp>
        <p:nvGrpSpPr>
          <p:cNvPr id="72" name="Group 3"/>
          <p:cNvGrpSpPr/>
          <p:nvPr/>
        </p:nvGrpSpPr>
        <p:grpSpPr bwMode="gray">
          <a:xfrm>
            <a:off x="1422059" y="5659544"/>
            <a:ext cx="261965" cy="61979"/>
            <a:chOff x="559282" y="6488261"/>
            <a:chExt cx="261965" cy="61979"/>
          </a:xfrm>
          <a:solidFill>
            <a:schemeClr val="bg1">
              <a:lumMod val="50000"/>
            </a:schemeClr>
          </a:solidFill>
        </p:grpSpPr>
        <p:sp>
          <p:nvSpPr>
            <p:cNvPr id="73"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4"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76" name="文本框 75"/>
          <p:cNvSpPr txBox="1"/>
          <p:nvPr/>
        </p:nvSpPr>
        <p:spPr bwMode="gray">
          <a:xfrm>
            <a:off x="981345" y="4096390"/>
            <a:ext cx="429926" cy="276999"/>
          </a:xfrm>
          <a:prstGeom prst="rect">
            <a:avLst/>
          </a:prstGeom>
          <a:noFill/>
        </p:spPr>
        <p:txBody>
          <a:bodyPr wrap="none" rtlCol="0">
            <a:spAutoFit/>
          </a:bodyPr>
          <a:lstStyle/>
          <a:p>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SW</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7" name="图片 86" descr="核心交换机.png"/>
          <p:cNvPicPr>
            <a:picLocks noChangeAspect="1"/>
          </p:cNvPicPr>
          <p:nvPr/>
        </p:nvPicPr>
        <p:blipFill>
          <a:blip r:embed="rId6" cstate="print"/>
          <a:stretch>
            <a:fillRect/>
          </a:stretch>
        </p:blipFill>
        <p:spPr bwMode="gray">
          <a:xfrm>
            <a:off x="1394506" y="4052220"/>
            <a:ext cx="368827" cy="301768"/>
          </a:xfrm>
          <a:prstGeom prst="rect">
            <a:avLst/>
          </a:prstGeom>
        </p:spPr>
      </p:pic>
      <p:sp>
        <p:nvSpPr>
          <p:cNvPr id="78" name="文本框 77"/>
          <p:cNvSpPr txBox="1"/>
          <p:nvPr/>
        </p:nvSpPr>
        <p:spPr bwMode="gray">
          <a:xfrm>
            <a:off x="2181314" y="5299367"/>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9" name="文本框 78"/>
          <p:cNvSpPr txBox="1"/>
          <p:nvPr/>
        </p:nvSpPr>
        <p:spPr bwMode="gray">
          <a:xfrm>
            <a:off x="645282" y="5299367"/>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 name="Freeform 159"/>
          <p:cNvSpPr/>
          <p:nvPr/>
        </p:nvSpPr>
        <p:spPr bwMode="gray">
          <a:xfrm flipH="1">
            <a:off x="2469896" y="255793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200" b="1"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endParaRPr lang="en-US" sz="1200" b="1">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1" name="图片 8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417695" y="1601419"/>
            <a:ext cx="812067" cy="595041"/>
          </a:xfrm>
          <a:prstGeom prst="rect">
            <a:avLst/>
          </a:prstGeom>
        </p:spPr>
      </p:pic>
      <p:pic>
        <p:nvPicPr>
          <p:cNvPr id="82" name="图片 8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624287" y="1749397"/>
            <a:ext cx="786452" cy="447063"/>
          </a:xfrm>
          <a:prstGeom prst="rect">
            <a:avLst/>
          </a:prstGeom>
        </p:spPr>
      </p:pic>
      <p:pic>
        <p:nvPicPr>
          <p:cNvPr id="83"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1411271" y="3323776"/>
            <a:ext cx="335297" cy="274334"/>
          </a:xfrm>
          <a:prstGeom prst="rect">
            <a:avLst/>
          </a:prstGeom>
          <a:noFill/>
        </p:spPr>
      </p:pic>
      <p:sp>
        <p:nvSpPr>
          <p:cNvPr id="84" name="圆角矩形 83"/>
          <p:cNvSpPr/>
          <p:nvPr/>
        </p:nvSpPr>
        <p:spPr bwMode="gray">
          <a:xfrm>
            <a:off x="3166339" y="3212458"/>
            <a:ext cx="2210540" cy="2795470"/>
          </a:xfrm>
          <a:prstGeom prst="roundRect">
            <a:avLst>
              <a:gd name="adj" fmla="val 3548"/>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85" name="直接连接符 84"/>
          <p:cNvCxnSpPr/>
          <p:nvPr/>
        </p:nvCxnSpPr>
        <p:spPr bwMode="gray">
          <a:xfrm flipH="1">
            <a:off x="4254487" y="4205685"/>
            <a:ext cx="7529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bwMode="gray">
          <a:xfrm>
            <a:off x="4254487" y="3460943"/>
            <a:ext cx="0" cy="16591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7" name="图片 102" descr="AC-蓝.png"/>
          <p:cNvPicPr>
            <a:picLocks noChangeAspect="1"/>
          </p:cNvPicPr>
          <p:nvPr/>
        </p:nvPicPr>
        <p:blipFill>
          <a:blip r:embed="rId3" cstate="print"/>
          <a:stretch>
            <a:fillRect/>
          </a:stretch>
        </p:blipFill>
        <p:spPr bwMode="gray">
          <a:xfrm>
            <a:off x="4878935" y="4054801"/>
            <a:ext cx="368827" cy="301768"/>
          </a:xfrm>
          <a:prstGeom prst="rect">
            <a:avLst/>
          </a:prstGeom>
        </p:spPr>
      </p:pic>
      <p:sp>
        <p:nvSpPr>
          <p:cNvPr id="88" name="文本框 87"/>
          <p:cNvSpPr txBox="1"/>
          <p:nvPr/>
        </p:nvSpPr>
        <p:spPr bwMode="gray">
          <a:xfrm>
            <a:off x="4869545" y="3802111"/>
            <a:ext cx="386644" cy="276999"/>
          </a:xfrm>
          <a:prstGeom prst="rect">
            <a:avLst/>
          </a:prstGeom>
          <a:noFill/>
        </p:spPr>
        <p:txBody>
          <a:bodyPr wrap="none" rtlCol="0">
            <a:spAutoFit/>
          </a:bodyPr>
          <a:lstStyle/>
          <a:p>
            <a:pPr algn="ct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AC</a:t>
            </a:r>
            <a:endParaRPr lang="zh-CN" alt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89" name="Group 165"/>
          <p:cNvGrpSpPr/>
          <p:nvPr/>
        </p:nvGrpSpPr>
        <p:grpSpPr bwMode="gray">
          <a:xfrm rot="10800000">
            <a:off x="3570517" y="5120082"/>
            <a:ext cx="1436938" cy="529463"/>
            <a:chOff x="-1233037" y="914446"/>
            <a:chExt cx="1573823" cy="778776"/>
          </a:xfrm>
        </p:grpSpPr>
        <p:cxnSp>
          <p:nvCxnSpPr>
            <p:cNvPr id="90"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92" name="图片 105" descr="AP.png"/>
          <p:cNvPicPr>
            <a:picLocks noChangeAspect="1"/>
          </p:cNvPicPr>
          <p:nvPr/>
        </p:nvPicPr>
        <p:blipFill>
          <a:blip r:embed="rId4" cstate="print"/>
          <a:stretch>
            <a:fillRect/>
          </a:stretch>
        </p:blipFill>
        <p:spPr bwMode="gray">
          <a:xfrm>
            <a:off x="3344543" y="5553367"/>
            <a:ext cx="335297" cy="274335"/>
          </a:xfrm>
          <a:prstGeom prst="rect">
            <a:avLst/>
          </a:prstGeom>
        </p:spPr>
      </p:pic>
      <p:pic>
        <p:nvPicPr>
          <p:cNvPr id="93" name="图片 76" descr="接入交换机.png"/>
          <p:cNvPicPr>
            <a:picLocks noChangeAspect="1"/>
          </p:cNvPicPr>
          <p:nvPr/>
        </p:nvPicPr>
        <p:blipFill>
          <a:blip r:embed="rId5" cstate="print"/>
          <a:stretch>
            <a:fillRect/>
          </a:stretch>
        </p:blipFill>
        <p:spPr bwMode="gray">
          <a:xfrm>
            <a:off x="4070074" y="4947894"/>
            <a:ext cx="368827" cy="301768"/>
          </a:xfrm>
          <a:prstGeom prst="rect">
            <a:avLst/>
          </a:prstGeom>
        </p:spPr>
      </p:pic>
      <p:pic>
        <p:nvPicPr>
          <p:cNvPr id="94" name="图片 105" descr="AP.png"/>
          <p:cNvPicPr>
            <a:picLocks noChangeAspect="1"/>
          </p:cNvPicPr>
          <p:nvPr/>
        </p:nvPicPr>
        <p:blipFill>
          <a:blip r:embed="rId4" cstate="print"/>
          <a:stretch>
            <a:fillRect/>
          </a:stretch>
        </p:blipFill>
        <p:spPr bwMode="gray">
          <a:xfrm>
            <a:off x="4878935" y="5553367"/>
            <a:ext cx="335297" cy="274335"/>
          </a:xfrm>
          <a:prstGeom prst="rect">
            <a:avLst/>
          </a:prstGeom>
        </p:spPr>
      </p:pic>
      <p:grpSp>
        <p:nvGrpSpPr>
          <p:cNvPr id="95" name="Group 3"/>
          <p:cNvGrpSpPr/>
          <p:nvPr/>
        </p:nvGrpSpPr>
        <p:grpSpPr bwMode="gray">
          <a:xfrm>
            <a:off x="4120487" y="5659544"/>
            <a:ext cx="261965" cy="61979"/>
            <a:chOff x="559282" y="6488261"/>
            <a:chExt cx="261965" cy="61979"/>
          </a:xfrm>
          <a:solidFill>
            <a:schemeClr val="bg1">
              <a:lumMod val="50000"/>
            </a:schemeClr>
          </a:solidFill>
        </p:grpSpPr>
        <p:sp>
          <p:nvSpPr>
            <p:cNvPr id="96"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7"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8"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99" name="文本框 98"/>
          <p:cNvSpPr txBox="1"/>
          <p:nvPr/>
        </p:nvSpPr>
        <p:spPr bwMode="gray">
          <a:xfrm>
            <a:off x="3656913" y="4096390"/>
            <a:ext cx="429926" cy="276999"/>
          </a:xfrm>
          <a:prstGeom prst="rect">
            <a:avLst/>
          </a:prstGeom>
          <a:noFill/>
        </p:spPr>
        <p:txBody>
          <a:bodyPr wrap="none" rtlCol="0">
            <a:spAutoFit/>
          </a:bodyPr>
          <a:lstStyle/>
          <a:p>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SW</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00" name="图片 86" descr="核心交换机.png"/>
          <p:cNvPicPr>
            <a:picLocks noChangeAspect="1"/>
          </p:cNvPicPr>
          <p:nvPr/>
        </p:nvPicPr>
        <p:blipFill>
          <a:blip r:embed="rId6" cstate="print"/>
          <a:stretch>
            <a:fillRect/>
          </a:stretch>
        </p:blipFill>
        <p:spPr bwMode="gray">
          <a:xfrm>
            <a:off x="4070074" y="4052220"/>
            <a:ext cx="368827" cy="301768"/>
          </a:xfrm>
          <a:prstGeom prst="rect">
            <a:avLst/>
          </a:prstGeom>
        </p:spPr>
      </p:pic>
      <p:sp>
        <p:nvSpPr>
          <p:cNvPr id="101" name="文本框 100"/>
          <p:cNvSpPr txBox="1"/>
          <p:nvPr/>
        </p:nvSpPr>
        <p:spPr bwMode="gray">
          <a:xfrm>
            <a:off x="4856882" y="5299367"/>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2" name="文本框 101"/>
          <p:cNvSpPr txBox="1"/>
          <p:nvPr/>
        </p:nvSpPr>
        <p:spPr bwMode="gray">
          <a:xfrm>
            <a:off x="3320850" y="5299367"/>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03"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4086839" y="3323776"/>
            <a:ext cx="335297" cy="274334"/>
          </a:xfrm>
          <a:prstGeom prst="rect">
            <a:avLst/>
          </a:prstGeom>
          <a:noFill/>
        </p:spPr>
      </p:pic>
      <p:sp>
        <p:nvSpPr>
          <p:cNvPr id="104" name="文本框 103"/>
          <p:cNvSpPr txBox="1"/>
          <p:nvPr/>
        </p:nvSpPr>
        <p:spPr bwMode="gray">
          <a:xfrm>
            <a:off x="1947662" y="4650828"/>
            <a:ext cx="846707" cy="276999"/>
          </a:xfrm>
          <a:prstGeom prst="rect">
            <a:avLst/>
          </a:prstGeom>
          <a:noFill/>
        </p:spPr>
        <p:txBody>
          <a:bodyPr wrap="none" rtlCol="0">
            <a:spAutoFit/>
          </a:bodyPr>
          <a:lstStyle/>
          <a:p>
            <a:pPr algn="ctr"/>
            <a:r>
              <a:rPr lang="en-US" altLang="zh-CN" sz="1200" b="1" dirty="0">
                <a:solidFill>
                  <a:schemeClr val="accent6">
                    <a:lumMod val="7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1</a:t>
            </a:r>
          </a:p>
        </p:txBody>
      </p:sp>
      <p:sp>
        <p:nvSpPr>
          <p:cNvPr id="105" name="文本框 104"/>
          <p:cNvSpPr txBox="1"/>
          <p:nvPr/>
        </p:nvSpPr>
        <p:spPr bwMode="gray">
          <a:xfrm>
            <a:off x="3087341" y="4650828"/>
            <a:ext cx="880369" cy="276999"/>
          </a:xfrm>
          <a:prstGeom prst="rect">
            <a:avLst/>
          </a:prstGeom>
          <a:noFill/>
        </p:spPr>
        <p:txBody>
          <a:bodyPr wrap="none" rtlCol="0">
            <a:spAutoFit/>
          </a:bodyPr>
          <a:lstStyle/>
          <a:p>
            <a:pPr algn="ctr"/>
            <a:r>
              <a:rPr lang="en-US" altLang="zh-CN" sz="1200" b="1" dirty="0">
                <a:solidFill>
                  <a:schemeClr val="accent6">
                    <a:lumMod val="7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a:t>
            </a:r>
            <a:r>
              <a:rPr lang="en-US" altLang="zh-CN" sz="1200" b="1" dirty="0" smtClean="0">
                <a:solidFill>
                  <a:schemeClr val="accent6">
                    <a:lumMod val="7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a:t>
            </a:r>
            <a:endParaRPr lang="en-US" altLang="zh-CN" sz="1200" b="1" dirty="0">
              <a:solidFill>
                <a:schemeClr val="accent6">
                  <a:lumMod val="7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06" name="Group 3"/>
          <p:cNvGrpSpPr/>
          <p:nvPr/>
        </p:nvGrpSpPr>
        <p:grpSpPr bwMode="gray">
          <a:xfrm>
            <a:off x="2868742" y="5036799"/>
            <a:ext cx="261965" cy="61979"/>
            <a:chOff x="559282" y="6488261"/>
            <a:chExt cx="261965" cy="61979"/>
          </a:xfrm>
          <a:solidFill>
            <a:schemeClr val="accent6">
              <a:lumMod val="75000"/>
            </a:schemeClr>
          </a:solidFill>
        </p:grpSpPr>
        <p:sp>
          <p:nvSpPr>
            <p:cNvPr id="107"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8"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9"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10" name="文本框 109"/>
          <p:cNvSpPr txBox="1"/>
          <p:nvPr/>
        </p:nvSpPr>
        <p:spPr bwMode="gray">
          <a:xfrm>
            <a:off x="773681" y="1823335"/>
            <a:ext cx="510076" cy="276999"/>
          </a:xfrm>
          <a:prstGeom prst="rect">
            <a:avLst/>
          </a:prstGeom>
          <a:noFill/>
        </p:spPr>
        <p:txBody>
          <a:bodyPr wrap="none" rtlCol="0">
            <a:spAutoFit/>
          </a:bodyPr>
          <a:lstStyle/>
          <a:p>
            <a:pPr algn="ctr"/>
            <a:r>
              <a:rPr lang="en-US" altLang="zh-CN" sz="1200" b="1" dirty="0" smtClean="0">
                <a:solidFill>
                  <a:schemeClr val="tx2">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MSP</a:t>
            </a:r>
            <a:endParaRPr lang="zh-CN" altLang="en-US" sz="1200" b="1" dirty="0">
              <a:solidFill>
                <a:schemeClr val="tx2">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41484886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dirty="0">
                <a:solidFill>
                  <a:schemeClr val="bg1">
                    <a:lumMod val="50000"/>
                  </a:schemeClr>
                </a:solidFill>
                <a:sym typeface="Huawei Sans" panose="020C0503030203020204" pitchFamily="34" charset="0"/>
              </a:rPr>
              <a:t>CampusInsight</a:t>
            </a:r>
            <a:r>
              <a:rPr lang="zh-CN" altLang="en-US" dirty="0">
                <a:solidFill>
                  <a:schemeClr val="bg1">
                    <a:lumMod val="50000"/>
                  </a:schemeClr>
                </a:solidFill>
                <a:sym typeface="Huawei Sans" panose="020C0503030203020204" pitchFamily="34" charset="0"/>
              </a:rPr>
              <a:t> </a:t>
            </a:r>
            <a:r>
              <a:rPr lang="en-US" altLang="zh-CN" dirty="0">
                <a:solidFill>
                  <a:schemeClr val="bg1">
                    <a:lumMod val="50000"/>
                  </a:schemeClr>
                </a:solidFill>
                <a:sym typeface="Huawei Sans" panose="020C0503030203020204" pitchFamily="34" charset="0"/>
              </a:rPr>
              <a:t>Overview</a:t>
            </a:r>
          </a:p>
          <a:p>
            <a:r>
              <a:rPr lang="en-US" altLang="zh-CN" b="1" dirty="0" err="1">
                <a:sym typeface="Huawei Sans" panose="020C0503030203020204" pitchFamily="34" charset="0"/>
              </a:rPr>
              <a:t>CampusInsight</a:t>
            </a:r>
            <a:r>
              <a:rPr lang="en-US" altLang="zh-CN" b="1" dirty="0">
                <a:sym typeface="Huawei Sans" panose="020C0503030203020204" pitchFamily="34" charset="0"/>
              </a:rPr>
              <a:t> Functions and Demonstration</a:t>
            </a:r>
          </a:p>
          <a:p>
            <a:pPr lvl="1">
              <a:buSzPct val="60000"/>
              <a:buFont typeface="Wingdings" panose="05000000000000000000" pitchFamily="2" charset="2"/>
              <a:buChar char="n"/>
            </a:pPr>
            <a:r>
              <a:rPr lang="en-US" altLang="zh-CN" dirty="0">
                <a:sym typeface="Huawei Sans" panose="020C0503030203020204" pitchFamily="34" charset="0"/>
              </a:rPr>
              <a:t>Telemetry</a:t>
            </a:r>
          </a:p>
          <a:p>
            <a:pPr lvl="1"/>
            <a:r>
              <a:rPr lang="en-US" altLang="zh-CN" dirty="0" smtClean="0">
                <a:solidFill>
                  <a:schemeClr val="bg1">
                    <a:lumMod val="50000"/>
                  </a:schemeClr>
                </a:solidFill>
                <a:sym typeface="Huawei Sans" panose="020C0503030203020204" pitchFamily="34" charset="0"/>
              </a:rPr>
              <a:t>Visibility</a:t>
            </a:r>
          </a:p>
          <a:p>
            <a:pPr lvl="1"/>
            <a:r>
              <a:rPr lang="en-US" altLang="zh-CN" dirty="0" smtClean="0">
                <a:solidFill>
                  <a:schemeClr val="bg1">
                    <a:lumMod val="50000"/>
                  </a:schemeClr>
                </a:solidFill>
                <a:sym typeface="Huawei Sans" panose="020C0503030203020204" pitchFamily="34" charset="0"/>
              </a:rPr>
              <a:t>Analysis</a:t>
            </a:r>
          </a:p>
          <a:p>
            <a:pPr lvl="1"/>
            <a:r>
              <a:rPr lang="en-US" altLang="zh-CN" dirty="0" smtClean="0">
                <a:solidFill>
                  <a:schemeClr val="bg1">
                    <a:lumMod val="50000"/>
                  </a:schemeClr>
                </a:solidFill>
                <a:sym typeface="Huawei Sans" panose="020C0503030203020204" pitchFamily="34" charset="0"/>
              </a:rPr>
              <a:t>Optimization</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15872939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ym typeface="Huawei Sans" panose="020C0503030203020204" pitchFamily="34" charset="0"/>
              </a:rPr>
              <a:t>Meeting Real-Time Analysis Requirements Based on the Telemetry Technology</a:t>
            </a:r>
          </a:p>
        </p:txBody>
      </p:sp>
      <p:sp>
        <p:nvSpPr>
          <p:cNvPr id="3" name="圆角矩形 2"/>
          <p:cNvSpPr/>
          <p:nvPr/>
        </p:nvSpPr>
        <p:spPr bwMode="gray">
          <a:xfrm>
            <a:off x="815740" y="1313816"/>
            <a:ext cx="5194090" cy="360000"/>
          </a:xfrm>
          <a:prstGeom prst="roundRect">
            <a:avLst/>
          </a:prstGeom>
          <a:gradFill>
            <a:gsLst>
              <a:gs pos="0">
                <a:schemeClr val="bg1"/>
              </a:gs>
              <a:gs pos="100000">
                <a:schemeClr val="bg1">
                  <a:lumMod val="85000"/>
                </a:schemeClr>
              </a:gs>
            </a:gsLst>
            <a:lin ang="5400000" scaled="1"/>
          </a:gra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SNMP</a:t>
            </a:r>
          </a:p>
        </p:txBody>
      </p:sp>
      <p:sp>
        <p:nvSpPr>
          <p:cNvPr id="4" name="圆角矩形 3"/>
          <p:cNvSpPr/>
          <p:nvPr/>
        </p:nvSpPr>
        <p:spPr bwMode="gray">
          <a:xfrm>
            <a:off x="811848" y="1709952"/>
            <a:ext cx="5198444" cy="4490823"/>
          </a:xfrm>
          <a:prstGeom prst="roundRect">
            <a:avLst>
              <a:gd name="adj" fmla="val 1810"/>
            </a:avLst>
          </a:prstGeom>
          <a:noFill/>
          <a:ln w="3175" cap="flat" cmpd="sng" algn="ctr">
            <a:solidFill>
              <a:schemeClr val="bg1">
                <a:lumMod val="7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bodyPr>
          <a:lstStyle/>
          <a:p>
            <a:pPr algn="ctr" defTabSz="1068595"/>
            <a:endParaRPr lang="zh-CN" altLang="en-US" sz="3199"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圆角矩形 4"/>
          <p:cNvSpPr/>
          <p:nvPr/>
        </p:nvSpPr>
        <p:spPr bwMode="gray">
          <a:xfrm>
            <a:off x="6303209" y="1313816"/>
            <a:ext cx="5069492"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sp>
        <p:nvSpPr>
          <p:cNvPr id="6" name="圆角矩形 5"/>
          <p:cNvSpPr/>
          <p:nvPr/>
        </p:nvSpPr>
        <p:spPr bwMode="gray">
          <a:xfrm>
            <a:off x="6299109" y="1709952"/>
            <a:ext cx="5073742" cy="4490823"/>
          </a:xfrm>
          <a:prstGeom prst="roundRect">
            <a:avLst>
              <a:gd name="adj" fmla="val 1810"/>
            </a:avLst>
          </a:prstGeom>
          <a:noFill/>
          <a:ln w="3175" cap="flat" cmpd="sng" algn="ctr">
            <a:solidFill>
              <a:schemeClr val="bg1">
                <a:lumMod val="7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bodyPr>
          <a:lstStyle/>
          <a:p>
            <a:pPr algn="ctr" defTabSz="1068595"/>
            <a:endParaRPr lang="zh-CN" altLang="en-US" sz="3199"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矩形 6"/>
          <p:cNvSpPr/>
          <p:nvPr/>
        </p:nvSpPr>
        <p:spPr bwMode="gray">
          <a:xfrm>
            <a:off x="1698273" y="3022235"/>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a:endParaRPr lang="zh-CN" altLang="en-US" sz="3199">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文本框 7"/>
          <p:cNvSpPr txBox="1"/>
          <p:nvPr/>
        </p:nvSpPr>
        <p:spPr bwMode="gray">
          <a:xfrm>
            <a:off x="2468268" y="2519993"/>
            <a:ext cx="779380" cy="338554"/>
          </a:xfrm>
          <a:prstGeom prst="rect">
            <a:avLst/>
          </a:prstGeom>
          <a:noFill/>
        </p:spPr>
        <p:txBody>
          <a:bodyPr wrap="none" rtlCol="0">
            <a:spAutoFit/>
          </a:bodyPr>
          <a:lstStyle/>
          <a:p>
            <a:pPr algn="r" defTabSz="1218418"/>
            <a:r>
              <a:rPr lang="en-US" altLang="zh-CN" sz="1600" b="1"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SNMP</a:t>
            </a:r>
            <a:endParaRPr lang="en-US" altLang="zh-CN" sz="16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9" name="直接箭头连接符 8"/>
          <p:cNvCxnSpPr/>
          <p:nvPr/>
        </p:nvCxnSpPr>
        <p:spPr bwMode="gray">
          <a:xfrm>
            <a:off x="3238904" y="2458601"/>
            <a:ext cx="0" cy="506855"/>
          </a:xfrm>
          <a:prstGeom prst="straightConnector1">
            <a:avLst/>
          </a:prstGeom>
          <a:noFill/>
          <a:ln w="28575" algn="ctr">
            <a:solidFill>
              <a:schemeClr val="bg1">
                <a:lumMod val="50000"/>
              </a:schemeClr>
            </a:solidFill>
            <a:round/>
            <a:headEnd type="triangle" w="med" len="med"/>
            <a:tailEnd type="none" w="med" len="med"/>
          </a:ln>
        </p:spPr>
      </p:cxnSp>
      <p:sp>
        <p:nvSpPr>
          <p:cNvPr id="10" name="矩形 9"/>
          <p:cNvSpPr/>
          <p:nvPr/>
        </p:nvSpPr>
        <p:spPr bwMode="gray">
          <a:xfrm>
            <a:off x="1550899" y="2058611"/>
            <a:ext cx="1524776" cy="307648"/>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217982">
              <a:spcAft>
                <a:spcPts val="0"/>
              </a:spcAft>
            </a:pPr>
            <a:r>
              <a:rPr lang="en-US" altLang="zh-CN" sz="1399"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Traditional NMS</a:t>
            </a:r>
            <a:endParaRPr lang="en-US" altLang="zh-CN" sz="1399"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1" name="组合 10"/>
          <p:cNvGrpSpPr/>
          <p:nvPr/>
        </p:nvGrpSpPr>
        <p:grpSpPr bwMode="gray">
          <a:xfrm>
            <a:off x="1930685" y="3133603"/>
            <a:ext cx="2594795" cy="249395"/>
            <a:chOff x="940595" y="3748838"/>
            <a:chExt cx="2594795" cy="249395"/>
          </a:xfrm>
        </p:grpSpPr>
        <p:pic>
          <p:nvPicPr>
            <p:cNvPr id="12"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30575" y="3748838"/>
              <a:ext cx="304815" cy="249395"/>
            </a:xfrm>
            <a:prstGeom prst="rect">
              <a:avLst/>
            </a:prstGeom>
          </p:spPr>
        </p:pic>
        <p:pic>
          <p:nvPicPr>
            <p:cNvPr id="13"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085585" y="3748838"/>
              <a:ext cx="304815" cy="249395"/>
            </a:xfrm>
            <a:prstGeom prst="rect">
              <a:avLst/>
            </a:prstGeom>
            <a:noFill/>
          </p:spPr>
        </p:pic>
        <p:pic>
          <p:nvPicPr>
            <p:cNvPr id="14" name="图片 76" descr="接入交换机.png"/>
            <p:cNvPicPr>
              <a:picLocks noChangeAspect="1"/>
            </p:cNvPicPr>
            <p:nvPr/>
          </p:nvPicPr>
          <p:blipFill>
            <a:blip r:embed="rId5" cstate="print"/>
            <a:stretch>
              <a:fillRect/>
            </a:stretch>
          </p:blipFill>
          <p:spPr bwMode="gray">
            <a:xfrm>
              <a:off x="2658080" y="3748838"/>
              <a:ext cx="304815" cy="249395"/>
            </a:xfrm>
            <a:prstGeom prst="rect">
              <a:avLst/>
            </a:prstGeom>
          </p:spPr>
        </p:pic>
        <p:pic>
          <p:nvPicPr>
            <p:cNvPr id="15" name="图片 105" descr="AP.png"/>
            <p:cNvPicPr>
              <a:picLocks noChangeAspect="1"/>
            </p:cNvPicPr>
            <p:nvPr/>
          </p:nvPicPr>
          <p:blipFill>
            <a:blip r:embed="rId6" cstate="print"/>
            <a:stretch>
              <a:fillRect/>
            </a:stretch>
          </p:blipFill>
          <p:spPr bwMode="gray">
            <a:xfrm>
              <a:off x="940595" y="3748838"/>
              <a:ext cx="304815" cy="249395"/>
            </a:xfrm>
            <a:prstGeom prst="rect">
              <a:avLst/>
            </a:prstGeom>
          </p:spPr>
        </p:pic>
        <p:pic>
          <p:nvPicPr>
            <p:cNvPr id="16" name="图片 102" descr="AC-蓝.png"/>
            <p:cNvPicPr>
              <a:picLocks noChangeAspect="1"/>
            </p:cNvPicPr>
            <p:nvPr/>
          </p:nvPicPr>
          <p:blipFill>
            <a:blip r:embed="rId7" cstate="print"/>
            <a:stretch>
              <a:fillRect/>
            </a:stretch>
          </p:blipFill>
          <p:spPr bwMode="gray">
            <a:xfrm>
              <a:off x="1513090" y="3748838"/>
              <a:ext cx="304815" cy="249395"/>
            </a:xfrm>
            <a:prstGeom prst="rect">
              <a:avLst/>
            </a:prstGeom>
          </p:spPr>
        </p:pic>
      </p:grpSp>
      <p:pic>
        <p:nvPicPr>
          <p:cNvPr id="17" name="图片 72" descr="交换机.png"/>
          <p:cNvPicPr>
            <a:picLocks noChangeAspect="1"/>
          </p:cNvPicPr>
          <p:nvPr/>
        </p:nvPicPr>
        <p:blipFill>
          <a:blip r:embed="rId8" cstate="print"/>
          <a:stretch>
            <a:fillRect/>
          </a:stretch>
        </p:blipFill>
        <p:spPr bwMode="gray">
          <a:xfrm>
            <a:off x="3053958" y="2034316"/>
            <a:ext cx="404368" cy="331943"/>
          </a:xfrm>
          <a:prstGeom prst="rect">
            <a:avLst/>
          </a:prstGeom>
        </p:spPr>
      </p:pic>
      <p:sp>
        <p:nvSpPr>
          <p:cNvPr id="18" name="矩形 17"/>
          <p:cNvSpPr/>
          <p:nvPr/>
        </p:nvSpPr>
        <p:spPr bwMode="gray">
          <a:xfrm>
            <a:off x="811698" y="3544221"/>
            <a:ext cx="5198132" cy="2708434"/>
          </a:xfrm>
          <a:prstGeom prst="rect">
            <a:avLst/>
          </a:prstGeom>
        </p:spPr>
        <p:txBody>
          <a:bodyPr wrap="square">
            <a:spAutoFit/>
          </a:bodyPr>
          <a:lstStyle/>
          <a:p>
            <a:pPr marL="177800" indent="-177800">
              <a:lnSpc>
                <a:spcPts val="2400"/>
              </a:lnSpc>
              <a:spcAft>
                <a:spcPts val="600"/>
              </a:spcAft>
              <a:buFont typeface="Arial" panose="020B0604020202020204" pitchFamily="34" charset="0"/>
              <a:buChar char="•"/>
            </a:pPr>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Protocol development stagnation --- SNMP is designed for limited processing capabilities.</a:t>
            </a:r>
          </a:p>
          <a:p>
            <a:pPr marL="177800" indent="-177800">
              <a:lnSpc>
                <a:spcPts val="2400"/>
              </a:lnSpc>
              <a:spcAft>
                <a:spcPts val="600"/>
              </a:spcAft>
              <a:buFont typeface="Arial" panose="020B0604020202020204" pitchFamily="34" charset="0"/>
              <a:buChar char="•"/>
            </a:pPr>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Polling technology --- The minute-level polling cycle cannot meet the service requirements of real-time management.</a:t>
            </a:r>
          </a:p>
          <a:p>
            <a:pPr marL="177800" indent="-177800">
              <a:lnSpc>
                <a:spcPts val="2400"/>
              </a:lnSpc>
              <a:spcAft>
                <a:spcPts val="600"/>
              </a:spcAft>
              <a:buFont typeface="Arial" panose="020B0604020202020204" pitchFamily="34" charset="0"/>
              <a:buChar char="•"/>
            </a:pPr>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Rigid data structure --- Fixed data structures are defined, and multiple data requests are required to complete each effective data collection.</a:t>
            </a:r>
          </a:p>
        </p:txBody>
      </p:sp>
      <p:sp>
        <p:nvSpPr>
          <p:cNvPr id="19" name="矩形 18"/>
          <p:cNvSpPr/>
          <p:nvPr/>
        </p:nvSpPr>
        <p:spPr bwMode="gray">
          <a:xfrm>
            <a:off x="7486514" y="3022235"/>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a:endParaRPr lang="zh-CN" altLang="en-US" sz="3199">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文本框 19"/>
          <p:cNvSpPr txBox="1"/>
          <p:nvPr/>
        </p:nvSpPr>
        <p:spPr bwMode="gray">
          <a:xfrm>
            <a:off x="7844537" y="2519993"/>
            <a:ext cx="1191352" cy="338554"/>
          </a:xfrm>
          <a:prstGeom prst="rect">
            <a:avLst/>
          </a:prstGeom>
          <a:noFill/>
        </p:spPr>
        <p:txBody>
          <a:bodyPr wrap="none" rtlCol="0">
            <a:spAutoFit/>
          </a:bodyPr>
          <a:lstStyle/>
          <a:p>
            <a:pPr algn="r" defTabSz="1218418"/>
            <a:r>
              <a:rPr lang="en-US" altLang="zh-CN" sz="1600" b="1">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Telemetry</a:t>
            </a:r>
          </a:p>
        </p:txBody>
      </p:sp>
      <p:cxnSp>
        <p:nvCxnSpPr>
          <p:cNvPr id="21" name="直接箭头连接符 20"/>
          <p:cNvCxnSpPr/>
          <p:nvPr/>
        </p:nvCxnSpPr>
        <p:spPr bwMode="gray">
          <a:xfrm>
            <a:off x="9027145" y="2458601"/>
            <a:ext cx="0" cy="506855"/>
          </a:xfrm>
          <a:prstGeom prst="straightConnector1">
            <a:avLst/>
          </a:prstGeom>
          <a:noFill/>
          <a:ln w="28575" algn="ctr">
            <a:solidFill>
              <a:srgbClr val="30B5C5"/>
            </a:solidFill>
            <a:round/>
            <a:headEnd type="triangle" w="med" len="med"/>
            <a:tailEnd type="none" w="med" len="med"/>
          </a:ln>
        </p:spPr>
      </p:cxnSp>
      <p:grpSp>
        <p:nvGrpSpPr>
          <p:cNvPr id="23" name="组合 22"/>
          <p:cNvGrpSpPr/>
          <p:nvPr/>
        </p:nvGrpSpPr>
        <p:grpSpPr bwMode="gray">
          <a:xfrm>
            <a:off x="7718926" y="3133603"/>
            <a:ext cx="2594795" cy="249395"/>
            <a:chOff x="940595" y="3748838"/>
            <a:chExt cx="2594795" cy="249395"/>
          </a:xfrm>
        </p:grpSpPr>
        <p:pic>
          <p:nvPicPr>
            <p:cNvPr id="24"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30575" y="3748838"/>
              <a:ext cx="304815" cy="249395"/>
            </a:xfrm>
            <a:prstGeom prst="rect">
              <a:avLst/>
            </a:prstGeom>
          </p:spPr>
        </p:pic>
        <p:pic>
          <p:nvPicPr>
            <p:cNvPr id="25"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085585" y="3748838"/>
              <a:ext cx="304815" cy="249395"/>
            </a:xfrm>
            <a:prstGeom prst="rect">
              <a:avLst/>
            </a:prstGeom>
            <a:noFill/>
          </p:spPr>
        </p:pic>
        <p:pic>
          <p:nvPicPr>
            <p:cNvPr id="26" name="图片 76" descr="接入交换机.png"/>
            <p:cNvPicPr>
              <a:picLocks noChangeAspect="1"/>
            </p:cNvPicPr>
            <p:nvPr/>
          </p:nvPicPr>
          <p:blipFill>
            <a:blip r:embed="rId5" cstate="print"/>
            <a:stretch>
              <a:fillRect/>
            </a:stretch>
          </p:blipFill>
          <p:spPr bwMode="gray">
            <a:xfrm>
              <a:off x="2658080" y="3748838"/>
              <a:ext cx="304815" cy="249395"/>
            </a:xfrm>
            <a:prstGeom prst="rect">
              <a:avLst/>
            </a:prstGeom>
          </p:spPr>
        </p:pic>
        <p:pic>
          <p:nvPicPr>
            <p:cNvPr id="27" name="图片 105" descr="AP.png"/>
            <p:cNvPicPr>
              <a:picLocks noChangeAspect="1"/>
            </p:cNvPicPr>
            <p:nvPr/>
          </p:nvPicPr>
          <p:blipFill>
            <a:blip r:embed="rId6" cstate="print"/>
            <a:stretch>
              <a:fillRect/>
            </a:stretch>
          </p:blipFill>
          <p:spPr bwMode="gray">
            <a:xfrm>
              <a:off x="940595" y="3748838"/>
              <a:ext cx="304815" cy="249395"/>
            </a:xfrm>
            <a:prstGeom prst="rect">
              <a:avLst/>
            </a:prstGeom>
          </p:spPr>
        </p:pic>
        <p:pic>
          <p:nvPicPr>
            <p:cNvPr id="28" name="图片 102" descr="AC-蓝.png"/>
            <p:cNvPicPr>
              <a:picLocks noChangeAspect="1"/>
            </p:cNvPicPr>
            <p:nvPr/>
          </p:nvPicPr>
          <p:blipFill>
            <a:blip r:embed="rId7" cstate="print"/>
            <a:stretch>
              <a:fillRect/>
            </a:stretch>
          </p:blipFill>
          <p:spPr bwMode="gray">
            <a:xfrm>
              <a:off x="1513090" y="3748838"/>
              <a:ext cx="304815" cy="249395"/>
            </a:xfrm>
            <a:prstGeom prst="rect">
              <a:avLst/>
            </a:prstGeom>
          </p:spPr>
        </p:pic>
      </p:grpSp>
      <p:pic>
        <p:nvPicPr>
          <p:cNvPr id="29" name="图片 72" descr="交换机.png"/>
          <p:cNvPicPr>
            <a:picLocks noChangeAspect="1"/>
          </p:cNvPicPr>
          <p:nvPr/>
        </p:nvPicPr>
        <p:blipFill>
          <a:blip r:embed="rId8" cstate="print"/>
          <a:stretch>
            <a:fillRect/>
          </a:stretch>
        </p:blipFill>
        <p:spPr bwMode="gray">
          <a:xfrm>
            <a:off x="8842199" y="2034316"/>
            <a:ext cx="404368" cy="331943"/>
          </a:xfrm>
          <a:prstGeom prst="rect">
            <a:avLst/>
          </a:prstGeom>
        </p:spPr>
      </p:pic>
      <p:sp>
        <p:nvSpPr>
          <p:cNvPr id="30" name="矩形 29"/>
          <p:cNvSpPr/>
          <p:nvPr/>
        </p:nvSpPr>
        <p:spPr bwMode="gray">
          <a:xfrm>
            <a:off x="6299109" y="3494366"/>
            <a:ext cx="5073592" cy="2477601"/>
          </a:xfrm>
          <a:prstGeom prst="rect">
            <a:avLst/>
          </a:prstGeom>
        </p:spPr>
        <p:txBody>
          <a:bodyPr wrap="square">
            <a:spAutoFit/>
          </a:bodyPr>
          <a:lstStyle/>
          <a:p>
            <a:pPr marL="177800" indent="-177800">
              <a:lnSpc>
                <a:spcPts val="2400"/>
              </a:lnSpc>
              <a:spcAft>
                <a:spcPts val="600"/>
              </a:spcAft>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Based on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HTTP2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and </a:t>
            </a:r>
            <a:r>
              <a:rPr lang="en-US" altLang="zh-CN" sz="1400" dirty="0" err="1" smtClean="0">
                <a:latin typeface="Huawei Sans" panose="020C0503030203020204" pitchFamily="34" charset="0"/>
                <a:ea typeface="方正兰亭黑简体" panose="02000000000000000000" pitchFamily="2" charset="-122"/>
                <a:cs typeface="+mn-ea"/>
                <a:sym typeface="Huawei Sans" panose="020C0503030203020204" pitchFamily="34" charset="0"/>
              </a:rPr>
              <a:t>ProtoBuf</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nSpc>
                <a:spcPts val="2400"/>
              </a:lnSpc>
              <a:spcAft>
                <a:spcPts val="600"/>
              </a:spcAft>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Subscription-based release and on-demand use</a:t>
            </a:r>
          </a:p>
          <a:p>
            <a:pPr marL="177800" indent="-177800">
              <a:lnSpc>
                <a:spcPts val="2400"/>
              </a:lnSpc>
              <a:spcAft>
                <a:spcPts val="600"/>
              </a:spcAft>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Efficient encoding and decoding technology to obtain multiple data records at a time, implementing second-level data acquisition</a:t>
            </a:r>
          </a:p>
          <a:p>
            <a:pPr>
              <a:lnSpc>
                <a:spcPts val="2400"/>
              </a:lnSpc>
              <a:spcAft>
                <a:spcPts val="600"/>
              </a:spcAft>
            </a:pP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The quasi-real-time data acquisition capability is the key dependency for the analyzer to mine data.</a:t>
            </a:r>
          </a:p>
        </p:txBody>
      </p:sp>
      <p:pic>
        <p:nvPicPr>
          <p:cNvPr id="31" name="图片 3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7940901" y="1793252"/>
            <a:ext cx="812067" cy="595041"/>
          </a:xfrm>
          <a:prstGeom prst="rect">
            <a:avLst/>
          </a:prstGeom>
        </p:spPr>
      </p:pic>
    </p:spTree>
    <p:extLst>
      <p:ext uri="{BB962C8B-B14F-4D97-AF65-F5344CB8AC3E}">
        <p14:creationId xmlns:p14="http://schemas.microsoft.com/office/powerpoint/2010/main" val="32974064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Monitoring Telemetry Metrics on Wireless Networks</a:t>
            </a:r>
          </a:p>
        </p:txBody>
      </p:sp>
      <p:graphicFrame>
        <p:nvGraphicFramePr>
          <p:cNvPr id="3" name="表格 2"/>
          <p:cNvGraphicFramePr>
            <a:graphicFrameLocks noGrp="1"/>
          </p:cNvGraphicFramePr>
          <p:nvPr>
            <p:extLst>
              <p:ext uri="{D42A27DB-BD31-4B8C-83A1-F6EECF244321}">
                <p14:modId xmlns:p14="http://schemas.microsoft.com/office/powerpoint/2010/main" val="2294768985"/>
              </p:ext>
            </p:extLst>
          </p:nvPr>
        </p:nvGraphicFramePr>
        <p:xfrm>
          <a:off x="461963" y="3750846"/>
          <a:ext cx="5640387" cy="2440999"/>
        </p:xfrm>
        <a:graphic>
          <a:graphicData uri="http://schemas.openxmlformats.org/drawingml/2006/table">
            <a:tbl>
              <a:tblPr/>
              <a:tblGrid>
                <a:gridCol w="900823"/>
                <a:gridCol w="2016618"/>
                <a:gridCol w="1287846"/>
                <a:gridCol w="1435100"/>
              </a:tblGrid>
              <a:tr h="324449">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ctr" defTabSz="1187798" rtl="0" eaLnBrk="1" fontAlgn="base" latinLnBrk="0" hangingPunct="1">
                        <a:lnSpc>
                          <a:spcPct val="130000"/>
                        </a:lnSpc>
                        <a:spcBef>
                          <a:spcPct val="0"/>
                        </a:spcBef>
                        <a:spcAft>
                          <a:spcPct val="0"/>
                        </a:spcAft>
                        <a:buClrTx/>
                        <a:buSzTx/>
                        <a:buFontTx/>
                        <a:buNone/>
                      </a:pPr>
                      <a:r>
                        <a:rPr sz="11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Measured Object</a:t>
                      </a: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ctr" defTabSz="1187798" rtl="0" eaLnBrk="1" fontAlgn="base" latinLnBrk="0" hangingPunct="1">
                        <a:lnSpc>
                          <a:spcPct val="130000"/>
                        </a:lnSpc>
                        <a:spcBef>
                          <a:spcPct val="0"/>
                        </a:spcBef>
                        <a:spcAft>
                          <a:spcPct val="0"/>
                        </a:spcAft>
                        <a:buClrTx/>
                        <a:buSzTx/>
                        <a:buFontTx/>
                        <a:buNone/>
                      </a:pPr>
                      <a:r>
                        <a:rPr sz="11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Measurement Metric</a:t>
                      </a: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base">
                        <a:lnSpc>
                          <a:spcPct val="130000"/>
                        </a:lnSpc>
                        <a:spcBef>
                          <a:spcPct val="0"/>
                        </a:spcBef>
                        <a:spcAft>
                          <a:spcPct val="0"/>
                        </a:spcAft>
                      </a:pPr>
                      <a:r>
                        <a:rPr sz="1100" b="1">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Supported Device Type</a:t>
                      </a: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base">
                        <a:lnSpc>
                          <a:spcPct val="130000"/>
                        </a:lnSpc>
                        <a:spcBef>
                          <a:spcPct val="0"/>
                        </a:spcBef>
                        <a:spcAft>
                          <a:spcPct val="0"/>
                        </a:spcAft>
                      </a:pPr>
                      <a:r>
                        <a:rPr lang="en-US" altLang="zh-CN" sz="1100" b="1" kern="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Default</a:t>
                      </a:r>
                      <a:r>
                        <a:rPr sz="1100" b="1"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sz="11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Collection Period</a:t>
                      </a: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554313">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a:r>
                        <a:rPr sz="11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a:t>
                      </a:r>
                    </a:p>
                  </a:txBody>
                  <a:tcPr anchor="ctr">
                    <a:lnL w="28575" cap="flat" cmpd="sng" algn="ctr">
                      <a:solidFill>
                        <a:schemeClr val="tx1"/>
                      </a:solidFill>
                      <a:prstDash val="solid"/>
                      <a:round/>
                      <a:headEnd type="none" w="med" len="med"/>
                      <a:tailEnd type="none" w="med" len="med"/>
                    </a:lnL>
                  </a:tcPr>
                </a:tc>
                <a:tc>
                  <a:txBody>
                    <a:bodyPr/>
                    <a:lstStyle/>
                    <a:p>
                      <a:pPr algn="l" fontAlgn="ctr">
                        <a:lnSpc>
                          <a:spcPct val="100000"/>
                        </a:lnSpc>
                      </a:pPr>
                      <a:r>
                        <a:rPr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CPU usage, memory usage, and number of online clients</a:t>
                      </a:r>
                    </a:p>
                  </a:txBody>
                  <a:tcPr anchor="ct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a:r>
                        <a:rPr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a:t>
                      </a:r>
                    </a:p>
                  </a:txBody>
                  <a:tcPr anchor="ctr"/>
                </a:tc>
                <a:tc>
                  <a:txBody>
                    <a:bodyPr/>
                    <a:lstStyle/>
                    <a:p>
                      <a:pPr marL="0" algn="ctr" defTabSz="1187798" rtl="0" eaLnBrk="1" fontAlgn="ctr" latinLnBrk="0" hangingPunct="1">
                        <a:lnSpc>
                          <a:spcPct val="100000"/>
                        </a:lnSpc>
                        <a:spcBef>
                          <a:spcPct val="0"/>
                        </a:spcBef>
                        <a:spcAft>
                          <a:spcPct val="0"/>
                        </a:spcAft>
                      </a:pPr>
                      <a:r>
                        <a:rPr sz="11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minute</a:t>
                      </a:r>
                    </a:p>
                  </a:txBody>
                  <a:tcPr anchor="ctr">
                    <a:lnR w="28575" cap="flat" cmpd="sng" algn="ctr">
                      <a:solidFill>
                        <a:schemeClr val="tx1"/>
                      </a:solidFill>
                      <a:prstDash val="solid"/>
                      <a:round/>
                      <a:headEnd type="none" w="med" len="med"/>
                      <a:tailEnd type="none" w="med" len="med"/>
                    </a:lnR>
                  </a:tcPr>
                </a:tc>
              </a:tr>
              <a:tr h="805069">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a:r>
                        <a:rPr sz="11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Radio</a:t>
                      </a:r>
                    </a:p>
                  </a:txBody>
                  <a:tcPr anchor="ctr">
                    <a:lnL w="28575" cap="flat" cmpd="sng" algn="ctr">
                      <a:solidFill>
                        <a:schemeClr val="tx1"/>
                      </a:solidFill>
                      <a:prstDash val="solid"/>
                      <a:round/>
                      <a:headEnd type="none" w="med" len="med"/>
                      <a:tailEnd type="none" w="med" len="med"/>
                    </a:lnL>
                  </a:tcPr>
                </a:tc>
                <a:tc>
                  <a:txBody>
                    <a:bodyPr/>
                    <a:lstStyle/>
                    <a:p>
                      <a:pPr algn="l" fontAlgn="ctr">
                        <a:lnSpc>
                          <a:spcPct val="100000"/>
                        </a:lnSpc>
                      </a:pPr>
                      <a:r>
                        <a:rPr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Number of online clients, channel </a:t>
                      </a:r>
                      <a:r>
                        <a:rPr lang="en-US" sz="11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utilization</a:t>
                      </a:r>
                      <a:r>
                        <a:rPr sz="11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noise, traffic, backpressure queue, interference rate, and power</a:t>
                      </a:r>
                    </a:p>
                  </a:txBody>
                  <a:tcPr anchor="ct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ctr" defTabSz="914400" rtl="0" eaLnBrk="1" fontAlgn="auto" latinLnBrk="0" hangingPunct="1">
                        <a:lnSpc>
                          <a:spcPct val="100000"/>
                        </a:lnSpc>
                        <a:spcBef>
                          <a:spcPts val="0"/>
                        </a:spcBef>
                        <a:spcAft>
                          <a:spcPts val="0"/>
                        </a:spcAft>
                        <a:buClrTx/>
                        <a:buSzTx/>
                        <a:buFontTx/>
                        <a:buNone/>
                      </a:pPr>
                      <a:r>
                        <a:rPr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a:t>
                      </a:r>
                    </a:p>
                  </a:txBody>
                  <a:tcPr anchor="ctr"/>
                </a:tc>
                <a:tc>
                  <a:txBody>
                    <a:bodyPr/>
                    <a:lstStyle/>
                    <a:p>
                      <a:pPr marL="0" algn="ctr" defTabSz="1187798" rtl="0" eaLnBrk="1" fontAlgn="ctr" latinLnBrk="0" hangingPunct="1">
                        <a:lnSpc>
                          <a:spcPct val="100000"/>
                        </a:lnSpc>
                        <a:spcBef>
                          <a:spcPct val="0"/>
                        </a:spcBef>
                        <a:spcAft>
                          <a:spcPct val="0"/>
                        </a:spcAft>
                      </a:pPr>
                      <a:r>
                        <a:rPr sz="11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minute</a:t>
                      </a:r>
                    </a:p>
                  </a:txBody>
                  <a:tcPr anchor="ctr">
                    <a:lnR w="28575" cap="flat" cmpd="sng" algn="ctr">
                      <a:solidFill>
                        <a:schemeClr val="tx1"/>
                      </a:solidFill>
                      <a:prstDash val="solid"/>
                      <a:round/>
                      <a:headEnd type="none" w="med" len="med"/>
                      <a:tailEnd type="none" w="med" len="med"/>
                    </a:lnR>
                  </a:tcPr>
                </a:tc>
              </a:tr>
              <a:tr h="554313">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a:r>
                        <a:rPr sz="11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Client</a:t>
                      </a: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l" fontAlgn="ctr">
                        <a:lnSpc>
                          <a:spcPct val="100000"/>
                        </a:lnSpc>
                      </a:pPr>
                      <a:r>
                        <a:rPr sz="11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RSSI, negotiated rate, packet loss rate, and latency</a:t>
                      </a:r>
                    </a:p>
                  </a:txBody>
                  <a:tcPr anchor="ctr">
                    <a:lnB w="28575"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ctr" defTabSz="914400" rtl="0" eaLnBrk="1" fontAlgn="auto" latinLnBrk="0" hangingPunct="1">
                        <a:lnSpc>
                          <a:spcPct val="100000"/>
                        </a:lnSpc>
                        <a:spcBef>
                          <a:spcPts val="0"/>
                        </a:spcBef>
                        <a:spcAft>
                          <a:spcPts val="0"/>
                        </a:spcAft>
                        <a:buClrTx/>
                        <a:buSzTx/>
                        <a:buFontTx/>
                        <a:buNone/>
                      </a:pPr>
                      <a:r>
                        <a:rPr sz="1100" b="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a:t>
                      </a:r>
                    </a:p>
                  </a:txBody>
                  <a:tcPr anchor="ctr">
                    <a:lnB w="28575"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lnSpc>
                          <a:spcPct val="100000"/>
                        </a:lnSpc>
                        <a:spcBef>
                          <a:spcPct val="0"/>
                        </a:spcBef>
                        <a:spcAft>
                          <a:spcPct val="0"/>
                        </a:spcAft>
                      </a:pPr>
                      <a:r>
                        <a:rPr sz="11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minute</a:t>
                      </a: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 name="文本框 3"/>
          <p:cNvSpPr txBox="1"/>
          <p:nvPr/>
        </p:nvSpPr>
        <p:spPr bwMode="gray">
          <a:xfrm>
            <a:off x="455614" y="965596"/>
            <a:ext cx="5640386" cy="1200329"/>
          </a:xfrm>
          <a:prstGeom prst="rect">
            <a:avLst/>
          </a:prstGeom>
          <a:noFill/>
        </p:spPr>
        <p:txBody>
          <a:bodyPr wrap="square" rtlCol="0">
            <a:spAutoFit/>
          </a:bodyPr>
          <a:lstStyle/>
          <a:p>
            <a:pPr defTabSz="914400" fontAlgn="base">
              <a:lnSpc>
                <a:spcPct val="150000"/>
              </a:lnSpc>
              <a:spcBef>
                <a:spcPct val="0"/>
              </a:spcBef>
              <a:spcAft>
                <a:spcPct val="0"/>
              </a:spcAft>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Monitor key metrics on wireless networks based on the telemetry technology, display the wireless network quality from the AP, radio, and client dimensions, and proactively identify air interface performance issues, such as weak-signal coverage, high interference, and high channel utilization.</a:t>
            </a:r>
          </a:p>
        </p:txBody>
      </p:sp>
      <p:sp>
        <p:nvSpPr>
          <p:cNvPr id="5" name="文本框 4"/>
          <p:cNvSpPr txBox="1"/>
          <p:nvPr/>
        </p:nvSpPr>
        <p:spPr bwMode="gray">
          <a:xfrm>
            <a:off x="455614" y="2187568"/>
            <a:ext cx="2272080" cy="29516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r>
              <a:rPr lang="en-US" altLang="zh-CN" sz="1400" dirty="0">
                <a:sym typeface="Huawei Sans" panose="020C0503030203020204" pitchFamily="34" charset="0"/>
              </a:rPr>
              <a:t>Real-time data display</a:t>
            </a:r>
          </a:p>
        </p:txBody>
      </p:sp>
      <p:sp>
        <p:nvSpPr>
          <p:cNvPr id="6" name="文本框 5"/>
          <p:cNvSpPr txBox="1"/>
          <p:nvPr/>
        </p:nvSpPr>
        <p:spPr bwMode="gray">
          <a:xfrm>
            <a:off x="2871706" y="2187568"/>
            <a:ext cx="3224293" cy="29516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r>
              <a:rPr lang="en-US" altLang="zh-CN" sz="1400" dirty="0">
                <a:sym typeface="Huawei Sans" panose="020C0503030203020204" pitchFamily="34" charset="0"/>
              </a:rPr>
              <a:t>Automatic issue identification</a:t>
            </a:r>
          </a:p>
        </p:txBody>
      </p:sp>
      <p:sp>
        <p:nvSpPr>
          <p:cNvPr id="7" name="矩形 6"/>
          <p:cNvSpPr/>
          <p:nvPr/>
        </p:nvSpPr>
        <p:spPr bwMode="gray">
          <a:xfrm>
            <a:off x="455614" y="2505532"/>
            <a:ext cx="2272080" cy="748207"/>
          </a:xfrm>
          <a:prstGeom prst="rect">
            <a:avLst/>
          </a:prstGeom>
          <a:solidFill>
            <a:srgbClr val="EFFAFB"/>
          </a:solidFill>
        </p:spPr>
        <p:txBody>
          <a:bodyPr wrap="square">
            <a:noAutofit/>
          </a:bodyPr>
          <a:lstStyle/>
          <a:p>
            <a:pPr lvl="0" defTabSz="914400" fontAlgn="base">
              <a:lnSpc>
                <a:spcPct val="125000"/>
              </a:lnSpc>
              <a:spcBef>
                <a:spcPct val="0"/>
              </a:spcBef>
              <a:spcAft>
                <a:spcPct val="0"/>
              </a:spcAf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Display key metrics on wireless networks and single out abnormal metric status</a:t>
            </a: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矩形 7"/>
          <p:cNvSpPr/>
          <p:nvPr/>
        </p:nvSpPr>
        <p:spPr bwMode="gray">
          <a:xfrm>
            <a:off x="2871708" y="2505532"/>
            <a:ext cx="3224292" cy="748207"/>
          </a:xfrm>
          <a:prstGeom prst="rect">
            <a:avLst/>
          </a:prstGeom>
          <a:solidFill>
            <a:srgbClr val="EFFAFB"/>
          </a:solidFill>
        </p:spPr>
        <p:txBody>
          <a:bodyPr wrap="square">
            <a:noAutofit/>
          </a:bodyPr>
          <a:lstStyle/>
          <a:p>
            <a:pPr defTabSz="914400" fontAlgn="base">
              <a:lnSpc>
                <a:spcPct val="125000"/>
              </a:lnSpc>
              <a:spcBef>
                <a:spcPct val="0"/>
              </a:spcBef>
              <a:spcAft>
                <a:spcPct val="0"/>
              </a:spcAft>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Automatically identify air interface performance issues based on </a:t>
            </a:r>
            <a:r>
              <a:rPr lang="en-US" altLang="zh-CN" sz="12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AI algorithms, correlative analysis, and exception modes</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9" name="圆角矩形 99"/>
          <p:cNvSpPr/>
          <p:nvPr/>
        </p:nvSpPr>
        <p:spPr bwMode="gray">
          <a:xfrm>
            <a:off x="455614" y="3389752"/>
            <a:ext cx="5640388" cy="273049"/>
          </a:xfrm>
          <a:prstGeom prst="roundRect">
            <a:avLst>
              <a:gd name="adj" fmla="val 0"/>
            </a:avLst>
          </a:prstGeom>
          <a:solidFill>
            <a:sysClr val="window" lastClr="FFFFFF">
              <a:lumMod val="50000"/>
            </a:sysClr>
          </a:solidFill>
          <a:ln w="3175">
            <a:noFill/>
            <a:miter lim="400000"/>
          </a:ln>
        </p:spPr>
        <p:txBody>
          <a:bodyPr lIns="37628" tIns="37628" rIns="37628" bIns="37628" anchor="ctr"/>
          <a:lstStyle/>
          <a:p>
            <a:pPr algn="ctr" defTabSz="914400">
              <a:defRPr>
                <a:latin typeface="Arial"/>
                <a:ea typeface="Arial"/>
                <a:cs typeface="Arial"/>
                <a:sym typeface="Arial"/>
              </a:defRPr>
            </a:pPr>
            <a:r>
              <a:rPr lang="en-US" altLang="zh-CN" sz="1200" b="1"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Telemetry metric collection on wireless networks </a:t>
            </a:r>
          </a:p>
        </p:txBody>
      </p:sp>
      <p:pic>
        <p:nvPicPr>
          <p:cNvPr id="15" name="图片 23"/>
          <p:cNvPicPr>
            <a:picLocks noChangeAspect="1"/>
          </p:cNvPicPr>
          <p:nvPr/>
        </p:nvPicPr>
        <p:blipFill>
          <a:blip r:embed="rId3" cstate="print"/>
          <a:stretch>
            <a:fillRect/>
          </a:stretch>
        </p:blipFill>
        <p:spPr bwMode="invGray">
          <a:xfrm>
            <a:off x="6236420" y="3807992"/>
            <a:ext cx="5211727" cy="2383853"/>
          </a:xfrm>
          <a:prstGeom prst="rect">
            <a:avLst/>
          </a:prstGeom>
        </p:spPr>
      </p:pic>
      <p:sp>
        <p:nvSpPr>
          <p:cNvPr id="16" name="文本框 34"/>
          <p:cNvSpPr txBox="1"/>
          <p:nvPr/>
        </p:nvSpPr>
        <p:spPr>
          <a:xfrm>
            <a:off x="6415027" y="4195065"/>
            <a:ext cx="4944662" cy="430887"/>
          </a:xfrm>
          <a:prstGeom prst="rect">
            <a:avLst/>
          </a:prstGeom>
          <a:solidFill>
            <a:srgbClr val="C7000B"/>
          </a:solidFill>
          <a:ln w="9525" algn="ctr">
            <a:noFill/>
            <a:round/>
            <a:headEnd/>
            <a:tailEnd/>
          </a:ln>
        </p:spPr>
        <p:txBody>
          <a:bodyPr anchor="ctr"/>
          <a:lstStyle>
            <a:defPPr>
              <a:defRPr lang="en-US"/>
            </a:defPPr>
            <a:lvl1pPr>
              <a:buSzPct val="60000"/>
              <a:defRPr sz="1100">
                <a:solidFill>
                  <a:schemeClr val="bg1"/>
                </a:solidFill>
                <a:latin typeface="+mj-lt"/>
                <a:cs typeface="Huawei Sans" panose="020C0503030203020204" pitchFamily="34" charset="0"/>
              </a:defRPr>
            </a:lvl1pPr>
          </a:lstStyle>
          <a:p>
            <a:r>
              <a:rPr dirty="0">
                <a:latin typeface="Huawei Sans" panose="020C0503030203020204" pitchFamily="34" charset="0"/>
                <a:ea typeface="方正兰亭黑简体" panose="02000000000000000000" pitchFamily="2" charset="-122"/>
                <a:sym typeface="Huawei Sans" panose="020C0503030203020204" pitchFamily="34" charset="0"/>
              </a:rPr>
              <a:t>Automatically identify air interface performance issues based on telemetry metrics, AI algorithms, correlative analysis, and exception modes.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27"/>
          <p:cNvPicPr>
            <a:picLocks noChangeAspect="1"/>
          </p:cNvPicPr>
          <p:nvPr/>
        </p:nvPicPr>
        <p:blipFill>
          <a:blip r:embed="rId4" cstate="print"/>
          <a:stretch>
            <a:fillRect/>
          </a:stretch>
        </p:blipFill>
        <p:spPr bwMode="invGray">
          <a:xfrm>
            <a:off x="6236421" y="1085809"/>
            <a:ext cx="5211727" cy="2571417"/>
          </a:xfrm>
          <a:prstGeom prst="rect">
            <a:avLst/>
          </a:prstGeom>
        </p:spPr>
      </p:pic>
      <p:sp>
        <p:nvSpPr>
          <p:cNvPr id="20" name="文本框 73"/>
          <p:cNvSpPr txBox="1"/>
          <p:nvPr/>
        </p:nvSpPr>
        <p:spPr>
          <a:xfrm>
            <a:off x="6415027" y="1603640"/>
            <a:ext cx="3109973" cy="430887"/>
          </a:xfrm>
          <a:prstGeom prst="rect">
            <a:avLst/>
          </a:prstGeom>
          <a:solidFill>
            <a:srgbClr val="C7000B"/>
          </a:solidFill>
          <a:ln w="9525" algn="ctr">
            <a:noFill/>
            <a:round/>
            <a:headEnd/>
            <a:tailEnd/>
          </a:ln>
        </p:spPr>
        <p:txBody>
          <a:bodyPr anchor="ctr"/>
          <a:lstStyle>
            <a:defPPr>
              <a:defRPr lang="en-US"/>
            </a:defPPr>
            <a:lvl1pPr>
              <a:buSzPct val="60000"/>
              <a:defRPr sz="1100">
                <a:solidFill>
                  <a:schemeClr val="bg1"/>
                </a:solidFill>
                <a:latin typeface="+mj-lt"/>
                <a:cs typeface="Huawei Sans" panose="020C0503030203020204" pitchFamily="34" charset="0"/>
              </a:defRPr>
            </a:lvl1pPr>
          </a:lstStyle>
          <a:p>
            <a:r>
              <a:rPr dirty="0">
                <a:latin typeface="Huawei Sans" panose="020C0503030203020204" pitchFamily="34" charset="0"/>
                <a:ea typeface="方正兰亭黑简体" panose="02000000000000000000" pitchFamily="2" charset="-122"/>
                <a:sym typeface="Huawei Sans" panose="020C0503030203020204" pitchFamily="34" charset="0"/>
              </a:rPr>
              <a:t>Display AP's key metrics on wireless networks and single out abnormal metric status.</a:t>
            </a:r>
          </a:p>
        </p:txBody>
      </p:sp>
    </p:spTree>
    <p:extLst>
      <p:ext uri="{BB962C8B-B14F-4D97-AF65-F5344CB8AC3E}">
        <p14:creationId xmlns:p14="http://schemas.microsoft.com/office/powerpoint/2010/main" val="29377781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Monitoring Telemetry Metrics on Wired Networks</a:t>
            </a:r>
          </a:p>
        </p:txBody>
      </p:sp>
      <p:sp>
        <p:nvSpPr>
          <p:cNvPr id="6" name="文本框 5"/>
          <p:cNvSpPr txBox="1"/>
          <p:nvPr/>
        </p:nvSpPr>
        <p:spPr bwMode="gray">
          <a:xfrm>
            <a:off x="455614" y="988456"/>
            <a:ext cx="5640385" cy="923330"/>
          </a:xfrm>
          <a:prstGeom prst="rect">
            <a:avLst/>
          </a:prstGeom>
          <a:noFill/>
        </p:spPr>
        <p:txBody>
          <a:bodyPr wrap="square" rtlCol="0">
            <a:spAutoFit/>
          </a:bodyPr>
          <a:lstStyle/>
          <a:p>
            <a:pPr defTabSz="914400" fontAlgn="base">
              <a:lnSpc>
                <a:spcPct val="150000"/>
              </a:lnSpc>
              <a:spcBef>
                <a:spcPct val="0"/>
              </a:spcBef>
              <a:spcAft>
                <a:spcPct val="0"/>
              </a:spcAft>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Analyze telemetry metric data of devices, interfaces, and optical links collected through Telemetry on wired networks, and proactively monitor and predict network issues</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14" name="表格 13"/>
          <p:cNvGraphicFramePr>
            <a:graphicFrameLocks noGrp="1"/>
          </p:cNvGraphicFramePr>
          <p:nvPr>
            <p:extLst>
              <p:ext uri="{D42A27DB-BD31-4B8C-83A1-F6EECF244321}">
                <p14:modId xmlns:p14="http://schemas.microsoft.com/office/powerpoint/2010/main" val="1559217632"/>
              </p:ext>
            </p:extLst>
          </p:nvPr>
        </p:nvGraphicFramePr>
        <p:xfrm>
          <a:off x="455612" y="3833767"/>
          <a:ext cx="5640388" cy="2335329"/>
        </p:xfrm>
        <a:graphic>
          <a:graphicData uri="http://schemas.openxmlformats.org/drawingml/2006/table">
            <a:tbl>
              <a:tblPr/>
              <a:tblGrid>
                <a:gridCol w="830263"/>
                <a:gridCol w="2838450"/>
                <a:gridCol w="1066800"/>
                <a:gridCol w="904875"/>
              </a:tblGrid>
              <a:tr h="357233">
                <a:tc>
                  <a:txBody>
                    <a:bodyPr/>
                    <a:lstStyle/>
                    <a:p>
                      <a:pPr marL="0" algn="ctr" defTabSz="1218956" rtl="0" eaLnBrk="1" fontAlgn="ctr" latinLnBrk="0" hangingPunct="1">
                        <a:lnSpc>
                          <a:spcPct val="100000"/>
                        </a:lnSpc>
                        <a:spcBef>
                          <a:spcPct val="0"/>
                        </a:spcBef>
                        <a:spcAft>
                          <a:spcPct val="0"/>
                        </a:spcAft>
                      </a:pPr>
                      <a:r>
                        <a:rPr sz="105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Measured Object</a:t>
                      </a: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1218956" rtl="0" eaLnBrk="1" fontAlgn="ctr" latinLnBrk="0" hangingPunct="1">
                        <a:lnSpc>
                          <a:spcPct val="100000"/>
                        </a:lnSpc>
                        <a:spcBef>
                          <a:spcPct val="0"/>
                        </a:spcBef>
                        <a:spcAft>
                          <a:spcPct val="0"/>
                        </a:spcAft>
                      </a:pPr>
                      <a:r>
                        <a:rPr sz="105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Measurement Metric</a:t>
                      </a: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1218956" rtl="0" eaLnBrk="1" fontAlgn="ctr" latinLnBrk="0" hangingPunct="1">
                        <a:lnSpc>
                          <a:spcPct val="100000"/>
                        </a:lnSpc>
                        <a:spcBef>
                          <a:spcPct val="0"/>
                        </a:spcBef>
                        <a:spcAft>
                          <a:spcPct val="0"/>
                        </a:spcAft>
                      </a:pPr>
                      <a:r>
                        <a:rPr sz="1050" b="1">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Supported Device Type</a:t>
                      </a: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1218956" rtl="0" eaLnBrk="1" fontAlgn="ctr" latinLnBrk="0" hangingPunct="1">
                        <a:lnSpc>
                          <a:spcPct val="100000"/>
                        </a:lnSpc>
                        <a:spcBef>
                          <a:spcPct val="0"/>
                        </a:spcBef>
                        <a:spcAft>
                          <a:spcPct val="0"/>
                        </a:spcAft>
                      </a:pPr>
                      <a:r>
                        <a:rPr lang="en-US" altLang="zh-CN" sz="1050" b="1"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Default</a:t>
                      </a:r>
                      <a:r>
                        <a:rPr sz="1050" b="1"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sz="105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Collection Period</a:t>
                      </a: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45994">
                <a:tc rowSpan="2">
                  <a:txBody>
                    <a:bodyPr/>
                    <a:lstStyle/>
                    <a:p>
                      <a:pPr marL="0" algn="ctr" defTabSz="1218956" rtl="0" eaLnBrk="1" fontAlgn="ctr" latinLnBrk="0" hangingPunct="1">
                        <a:lnSpc>
                          <a:spcPct val="100000"/>
                        </a:lnSpc>
                        <a:spcBef>
                          <a:spcPct val="0"/>
                        </a:spcBef>
                        <a:spcAft>
                          <a:spcPct val="0"/>
                        </a:spcAft>
                      </a:pPr>
                      <a:r>
                        <a:rPr sz="105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Device</a:t>
                      </a:r>
                      <a:r>
                        <a:rPr sz="105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endParaRPr lang="en-US" sz="105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0" algn="ctr" defTabSz="1218956" rtl="0" eaLnBrk="1" fontAlgn="ctr" latinLnBrk="0" hangingPunct="1">
                        <a:lnSpc>
                          <a:spcPct val="100000"/>
                        </a:lnSpc>
                        <a:spcBef>
                          <a:spcPct val="0"/>
                        </a:spcBef>
                        <a:spcAft>
                          <a:spcPct val="0"/>
                        </a:spcAft>
                      </a:pPr>
                      <a:r>
                        <a:rPr sz="105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Card</a:t>
                      </a:r>
                      <a:endParaRPr sz="105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ctr" defTabSz="1218956" rtl="0" eaLnBrk="1" fontAlgn="ctr" latinLnBrk="0" hangingPunct="1">
                        <a:lnSpc>
                          <a:spcPct val="100000"/>
                        </a:lnSpc>
                        <a:spcBef>
                          <a:spcPct val="0"/>
                        </a:spcBef>
                        <a:spcAft>
                          <a:spcPct val="0"/>
                        </a:spcAft>
                      </a:pPr>
                      <a:r>
                        <a:rPr sz="105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CPU usage</a:t>
                      </a:r>
                    </a:p>
                  </a:txBody>
                  <a:tcPr anchor="ctr"/>
                </a:tc>
                <a:tc>
                  <a:txBody>
                    <a:bodyPr/>
                    <a:lstStyle/>
                    <a:p>
                      <a:pPr marL="0" algn="ctr" defTabSz="1218956" rtl="0" eaLnBrk="1" fontAlgn="ctr" latinLnBrk="0" hangingPunct="1">
                        <a:lnSpc>
                          <a:spcPct val="100000"/>
                        </a:lnSpc>
                        <a:spcBef>
                          <a:spcPct val="0"/>
                        </a:spcBef>
                        <a:spcAft>
                          <a:spcPct val="0"/>
                        </a:spcAft>
                      </a:pPr>
                      <a:r>
                        <a:rPr sz="105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Switch and AC</a:t>
                      </a:r>
                    </a:p>
                  </a:txBody>
                  <a:tcPr anchor="ctr"/>
                </a:tc>
                <a:tc>
                  <a:txBody>
                    <a:bodyPr/>
                    <a:lstStyle/>
                    <a:p>
                      <a:pPr marL="0" algn="ctr" defTabSz="1218956" rtl="0" eaLnBrk="1" fontAlgn="ctr" latinLnBrk="0" hangingPunct="1">
                        <a:lnSpc>
                          <a:spcPct val="100000"/>
                        </a:lnSpc>
                        <a:spcBef>
                          <a:spcPct val="0"/>
                        </a:spcBef>
                        <a:spcAft>
                          <a:spcPct val="0"/>
                        </a:spcAft>
                      </a:pPr>
                      <a:r>
                        <a:rPr sz="105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minute</a:t>
                      </a:r>
                    </a:p>
                  </a:txBody>
                  <a:tcPr anchor="ctr">
                    <a:lnR w="28575" cap="flat" cmpd="sng" algn="ctr">
                      <a:solidFill>
                        <a:schemeClr val="tx1"/>
                      </a:solidFill>
                      <a:prstDash val="solid"/>
                      <a:round/>
                      <a:headEnd type="none" w="med" len="med"/>
                      <a:tailEnd type="none" w="med" len="med"/>
                    </a:lnR>
                  </a:tcPr>
                </a:tc>
              </a:tr>
              <a:tr h="366275">
                <a:tc vMerge="1">
                  <a:txBody>
                    <a:bodyPr/>
                    <a:lstStyle/>
                    <a:p>
                      <a:endParaRPr lang="en-US"/>
                    </a:p>
                  </a:txBody>
                  <a:tcPr/>
                </a:tc>
                <a:tc>
                  <a:txBody>
                    <a:bodyPr/>
                    <a:lstStyle/>
                    <a:p>
                      <a:pPr marL="0" algn="ctr" defTabSz="1218956" rtl="0" eaLnBrk="1" fontAlgn="ctr" latinLnBrk="0" hangingPunct="1">
                        <a:lnSpc>
                          <a:spcPct val="100000"/>
                        </a:lnSpc>
                        <a:spcBef>
                          <a:spcPct val="0"/>
                        </a:spcBef>
                        <a:spcAft>
                          <a:spcPct val="0"/>
                        </a:spcAft>
                      </a:pPr>
                      <a:r>
                        <a:rPr sz="105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Memory usage</a:t>
                      </a:r>
                    </a:p>
                  </a:txBody>
                  <a:tcPr anchor="ctr"/>
                </a:tc>
                <a:tc>
                  <a:txBody>
                    <a:bodyPr/>
                    <a:lstStyle/>
                    <a:p>
                      <a:pPr marL="0" marR="0" lvl="0" indent="0" algn="ctr" defTabSz="1218956" rtl="0" eaLnBrk="1" fontAlgn="ctr" latinLnBrk="0" hangingPunct="1">
                        <a:lnSpc>
                          <a:spcPct val="100000"/>
                        </a:lnSpc>
                        <a:spcBef>
                          <a:spcPct val="0"/>
                        </a:spcBef>
                        <a:spcAft>
                          <a:spcPct val="0"/>
                        </a:spcAft>
                        <a:buClrTx/>
                        <a:buSzTx/>
                        <a:buFontTx/>
                        <a:buNone/>
                      </a:pPr>
                      <a:r>
                        <a:rPr sz="105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Switch and AC</a:t>
                      </a:r>
                    </a:p>
                  </a:txBody>
                  <a:tcPr anchor="ctr"/>
                </a:tc>
                <a:tc>
                  <a:txBody>
                    <a:bodyPr/>
                    <a:lstStyle/>
                    <a:p>
                      <a:pPr marL="0" algn="ctr" defTabSz="1218956" rtl="0" eaLnBrk="1" fontAlgn="ctr" latinLnBrk="0" hangingPunct="1">
                        <a:lnSpc>
                          <a:spcPct val="100000"/>
                        </a:lnSpc>
                        <a:spcBef>
                          <a:spcPct val="0"/>
                        </a:spcBef>
                        <a:spcAft>
                          <a:spcPct val="0"/>
                        </a:spcAft>
                      </a:pPr>
                      <a:r>
                        <a:rPr sz="105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minute</a:t>
                      </a:r>
                    </a:p>
                  </a:txBody>
                  <a:tcPr anchor="ctr">
                    <a:lnR w="28575" cap="flat" cmpd="sng" algn="ctr">
                      <a:solidFill>
                        <a:schemeClr val="tx1"/>
                      </a:solidFill>
                      <a:prstDash val="solid"/>
                      <a:round/>
                      <a:headEnd type="none" w="med" len="med"/>
                      <a:tailEnd type="none" w="med" len="med"/>
                    </a:lnR>
                  </a:tcPr>
                </a:tc>
              </a:tr>
              <a:tr h="896362">
                <a:tc>
                  <a:txBody>
                    <a:bodyPr/>
                    <a:lstStyle/>
                    <a:p>
                      <a:pPr marL="0" algn="ctr" defTabSz="1218956" rtl="0" eaLnBrk="1" fontAlgn="ctr" latinLnBrk="0" hangingPunct="1">
                        <a:lnSpc>
                          <a:spcPct val="100000"/>
                        </a:lnSpc>
                        <a:spcBef>
                          <a:spcPct val="0"/>
                        </a:spcBef>
                        <a:spcAft>
                          <a:spcPct val="0"/>
                        </a:spcAft>
                      </a:pPr>
                      <a:r>
                        <a:rPr sz="105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a:t>
                      </a: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l" defTabSz="1218956" rtl="0" eaLnBrk="1" fontAlgn="ctr" latinLnBrk="0" hangingPunct="1">
                        <a:lnSpc>
                          <a:spcPct val="100000"/>
                        </a:lnSpc>
                        <a:spcBef>
                          <a:spcPct val="0"/>
                        </a:spcBef>
                        <a:spcAft>
                          <a:spcPct val="0"/>
                        </a:spcAft>
                        <a:buClrTx/>
                        <a:buSzTx/>
                        <a:buFontTx/>
                        <a:buNone/>
                      </a:pPr>
                      <a:r>
                        <a:rPr sz="105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Number of received/sent packets, number of received/sent broadcast packets, number of received/sent multicast packets, number of received/sent unicast packets, number of received/sent packets that are discarded, and number of received/sent error packets</a:t>
                      </a:r>
                    </a:p>
                  </a:txBody>
                  <a:tcPr anchor="ctr">
                    <a:lnB w="28575" cap="flat" cmpd="sng" algn="ctr">
                      <a:solidFill>
                        <a:schemeClr val="tx1"/>
                      </a:solidFill>
                      <a:prstDash val="solid"/>
                      <a:round/>
                      <a:headEnd type="none" w="med" len="med"/>
                      <a:tailEnd type="none" w="med" len="med"/>
                    </a:lnB>
                  </a:tcPr>
                </a:tc>
                <a:tc>
                  <a:txBody>
                    <a:bodyPr/>
                    <a:lstStyle/>
                    <a:p>
                      <a:pPr marL="0" marR="0" lvl="0" indent="0" algn="ctr" defTabSz="1218956" rtl="0" eaLnBrk="1" fontAlgn="ctr" latinLnBrk="0" hangingPunct="1">
                        <a:lnSpc>
                          <a:spcPct val="100000"/>
                        </a:lnSpc>
                        <a:spcBef>
                          <a:spcPct val="0"/>
                        </a:spcBef>
                        <a:spcAft>
                          <a:spcPct val="0"/>
                        </a:spcAft>
                        <a:buClrTx/>
                        <a:buSzTx/>
                        <a:buFontTx/>
                        <a:buNone/>
                      </a:pPr>
                      <a:r>
                        <a:rPr sz="105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Switch and AC</a:t>
                      </a:r>
                    </a:p>
                  </a:txBody>
                  <a:tcPr anchor="ctr">
                    <a:lnB w="28575" cap="flat" cmpd="sng" algn="ctr">
                      <a:solidFill>
                        <a:schemeClr val="tx1"/>
                      </a:solidFill>
                      <a:prstDash val="solid"/>
                      <a:round/>
                      <a:headEnd type="none" w="med" len="med"/>
                      <a:tailEnd type="none" w="med" len="med"/>
                    </a:lnB>
                  </a:tcPr>
                </a:tc>
                <a:tc>
                  <a:txBody>
                    <a:bodyPr/>
                    <a:lstStyle/>
                    <a:p>
                      <a:pPr marL="0" algn="ctr" defTabSz="1218956" rtl="0" eaLnBrk="1" fontAlgn="ctr" latinLnBrk="0" hangingPunct="1">
                        <a:lnSpc>
                          <a:spcPct val="100000"/>
                        </a:lnSpc>
                        <a:spcBef>
                          <a:spcPct val="0"/>
                        </a:spcBef>
                        <a:spcAft>
                          <a:spcPct val="0"/>
                        </a:spcAft>
                      </a:pPr>
                      <a:r>
                        <a:rPr sz="105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minute</a:t>
                      </a: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4" name="矩形 23"/>
          <p:cNvSpPr/>
          <p:nvPr/>
        </p:nvSpPr>
        <p:spPr bwMode="gray">
          <a:xfrm>
            <a:off x="455614" y="2327145"/>
            <a:ext cx="2272080" cy="1107534"/>
          </a:xfrm>
          <a:prstGeom prst="rect">
            <a:avLst/>
          </a:prstGeom>
          <a:solidFill>
            <a:srgbClr val="EFFAFB"/>
          </a:solidFill>
        </p:spPr>
        <p:txBody>
          <a:bodyPr wrap="square">
            <a:noAutofit/>
          </a:bodyPr>
          <a:lstStyle/>
          <a:p>
            <a:pPr lvl="0" defTabSz="914400" fontAlgn="base">
              <a:lnSpc>
                <a:spcPct val="125000"/>
              </a:lnSpc>
              <a:spcBef>
                <a:spcPct val="0"/>
              </a:spcBef>
              <a:spcAft>
                <a:spcPct val="0"/>
              </a:spcAft>
              <a:defRPr/>
            </a:pPr>
            <a:r>
              <a:rPr lang="en-US" altLang="zh-CN" sz="11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Display key metrics on wired networks in real time, including top N devices and historical trend</a:t>
            </a:r>
            <a:r>
              <a:rPr lang="en-US" altLang="zh-CN" sz="11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1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矩形 24"/>
          <p:cNvSpPr/>
          <p:nvPr/>
        </p:nvSpPr>
        <p:spPr bwMode="gray">
          <a:xfrm>
            <a:off x="2871708" y="2327145"/>
            <a:ext cx="3224292" cy="1107534"/>
          </a:xfrm>
          <a:prstGeom prst="rect">
            <a:avLst/>
          </a:prstGeom>
          <a:solidFill>
            <a:srgbClr val="EFFAFB"/>
          </a:solidFill>
        </p:spPr>
        <p:txBody>
          <a:bodyPr wrap="square">
            <a:noAutofit/>
          </a:bodyPr>
          <a:lstStyle/>
          <a:p>
            <a:pPr defTabSz="914400" fontAlgn="base">
              <a:lnSpc>
                <a:spcPct val="125000"/>
              </a:lnSpc>
              <a:spcBef>
                <a:spcPct val="0"/>
              </a:spcBef>
              <a:spcAft>
                <a:spcPct val="0"/>
              </a:spcAft>
            </a:pPr>
            <a:r>
              <a:rPr lang="en-US" altLang="zh-CN" sz="11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Use AI algorithms to predict the baselines of key metrics, such as the CPU/memory usage. Identify network metric deterioration before service interruptions through comparison with dynamic baselines.</a:t>
            </a:r>
          </a:p>
        </p:txBody>
      </p:sp>
      <p:sp>
        <p:nvSpPr>
          <p:cNvPr id="26" name="圆角矩形 99"/>
          <p:cNvSpPr/>
          <p:nvPr/>
        </p:nvSpPr>
        <p:spPr bwMode="gray">
          <a:xfrm>
            <a:off x="455614" y="3493371"/>
            <a:ext cx="5640388" cy="273049"/>
          </a:xfrm>
          <a:prstGeom prst="roundRect">
            <a:avLst>
              <a:gd name="adj" fmla="val 0"/>
            </a:avLst>
          </a:prstGeom>
          <a:solidFill>
            <a:sysClr val="window" lastClr="FFFFFF">
              <a:lumMod val="50000"/>
            </a:sysClr>
          </a:solidFill>
          <a:ln w="3175">
            <a:noFill/>
            <a:miter lim="400000"/>
          </a:ln>
        </p:spPr>
        <p:txBody>
          <a:bodyPr lIns="37628" tIns="37628" rIns="37628" bIns="37628" anchor="ctr"/>
          <a:lstStyle/>
          <a:p>
            <a:pPr algn="ctr" defTabSz="914400">
              <a:defRPr>
                <a:latin typeface="Arial"/>
                <a:ea typeface="Arial"/>
                <a:cs typeface="Arial"/>
                <a:sym typeface="Arial"/>
              </a:defRPr>
            </a:pPr>
            <a:r>
              <a:rPr lang="en-US" altLang="zh-CN" sz="1200" b="1"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Telemetry metric collection on wired networks </a:t>
            </a:r>
          </a:p>
        </p:txBody>
      </p:sp>
      <p:pic>
        <p:nvPicPr>
          <p:cNvPr id="27" name="Picture 2" descr="C:\Users\x00244214\AppData\Roaming\eSpace_Desktop\UserData\x00244214\imagefiles\361DFDB3-6439-4E46-9AC9-CC8E75047C20.png"/>
          <p:cNvPicPr>
            <a:picLocks noChangeAspect="1" noChangeArrowheads="1"/>
          </p:cNvPicPr>
          <p:nvPr/>
        </p:nvPicPr>
        <p:blipFill>
          <a:blip r:embed="rId3"/>
          <a:srcRect/>
          <a:stretch>
            <a:fillRect/>
          </a:stretch>
        </p:blipFill>
        <p:spPr bwMode="invGray">
          <a:xfrm>
            <a:off x="6329496" y="1104603"/>
            <a:ext cx="5110771" cy="2157723"/>
          </a:xfrm>
          <a:prstGeom prst="rect">
            <a:avLst/>
          </a:prstGeom>
          <a:noFill/>
        </p:spPr>
      </p:pic>
      <p:sp>
        <p:nvSpPr>
          <p:cNvPr id="28" name="文本框 62"/>
          <p:cNvSpPr txBox="1"/>
          <p:nvPr/>
        </p:nvSpPr>
        <p:spPr>
          <a:xfrm>
            <a:off x="8208481" y="1459664"/>
            <a:ext cx="2288070" cy="261610"/>
          </a:xfrm>
          <a:prstGeom prst="rect">
            <a:avLst/>
          </a:prstGeom>
          <a:solidFill>
            <a:srgbClr val="C7000B"/>
          </a:solidFill>
          <a:ln w="9525" algn="ctr">
            <a:noFill/>
            <a:round/>
            <a:headEnd/>
            <a:tailEnd/>
          </a:ln>
        </p:spPr>
        <p:txBody>
          <a:bodyPr anchor="ctr"/>
          <a:lstStyle>
            <a:defPPr>
              <a:defRPr lang="en-US"/>
            </a:defPPr>
            <a:lvl1pPr>
              <a:buSzPct val="60000"/>
              <a:defRPr sz="1100">
                <a:solidFill>
                  <a:schemeClr val="bg1"/>
                </a:solidFill>
                <a:latin typeface="+mj-lt"/>
                <a:cs typeface="Huawei Sans" panose="020C0503030203020204" pitchFamily="34" charset="0"/>
              </a:defRPr>
            </a:lvl1pPr>
          </a:lstStyle>
          <a:p>
            <a:r>
              <a:rPr dirty="0">
                <a:latin typeface="Huawei Sans" panose="020C0503030203020204" pitchFamily="34" charset="0"/>
                <a:ea typeface="方正兰亭黑简体" panose="02000000000000000000" pitchFamily="2" charset="-122"/>
                <a:sym typeface="Huawei Sans" panose="020C0503030203020204" pitchFamily="34" charset="0"/>
              </a:rPr>
              <a:t>Multiple metric display methods</a:t>
            </a:r>
          </a:p>
        </p:txBody>
      </p:sp>
      <p:pic>
        <p:nvPicPr>
          <p:cNvPr id="29" name="Picture 4" descr="C:\Users\x00244214\AppData\Roaming\eSpace_Desktop\UserData\x00244214\imagefiles\62FC9AF0-F5E3-430D-9EFF-7131C1153D53.png"/>
          <p:cNvPicPr>
            <a:picLocks noChangeAspect="1" noChangeArrowheads="1"/>
          </p:cNvPicPr>
          <p:nvPr/>
        </p:nvPicPr>
        <p:blipFill>
          <a:blip r:embed="rId4"/>
          <a:srcRect/>
          <a:stretch>
            <a:fillRect/>
          </a:stretch>
        </p:blipFill>
        <p:spPr bwMode="invGray">
          <a:xfrm>
            <a:off x="6329497" y="3519635"/>
            <a:ext cx="5110770" cy="2574925"/>
          </a:xfrm>
          <a:prstGeom prst="rect">
            <a:avLst/>
          </a:prstGeom>
          <a:noFill/>
        </p:spPr>
      </p:pic>
      <p:sp>
        <p:nvSpPr>
          <p:cNvPr id="30" name="矩形 64"/>
          <p:cNvSpPr/>
          <p:nvPr/>
        </p:nvSpPr>
        <p:spPr>
          <a:xfrm>
            <a:off x="6415142" y="5578878"/>
            <a:ext cx="5025124" cy="487469"/>
          </a:xfrm>
          <a:prstGeom prst="rect">
            <a:avLst/>
          </a:prstGeom>
          <a:noFill/>
          <a:ln>
            <a:solidFill>
              <a:srgbClr val="FFC000"/>
            </a:solidFill>
            <a:prstDash val="dash"/>
          </a:ln>
        </p:spPr>
        <p:txBody>
          <a:bodyPr wrap="none" lIns="17993" rIns="17993" rtlCol="0" anchor="ctr" anchorCtr="1">
            <a:noAutofit/>
          </a:bodyPr>
          <a:lstStyle/>
          <a:p>
            <a:pPr algn="ctr" defTabSz="914034">
              <a:buClr>
                <a:srgbClr val="CC9900"/>
              </a:buClr>
            </a:pPr>
            <a:endParaRPr lang="en-US" sz="12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 name="文本框 65"/>
          <p:cNvSpPr txBox="1"/>
          <p:nvPr/>
        </p:nvSpPr>
        <p:spPr>
          <a:xfrm>
            <a:off x="7714136" y="3657406"/>
            <a:ext cx="2856872" cy="261610"/>
          </a:xfrm>
          <a:prstGeom prst="rect">
            <a:avLst/>
          </a:prstGeom>
          <a:solidFill>
            <a:srgbClr val="C7000B"/>
          </a:solidFill>
          <a:ln w="9525" algn="ctr">
            <a:noFill/>
            <a:round/>
            <a:headEnd/>
            <a:tailEnd/>
          </a:ln>
        </p:spPr>
        <p:txBody>
          <a:bodyPr anchor="ctr"/>
          <a:lstStyle>
            <a:defPPr>
              <a:defRPr lang="en-US"/>
            </a:defPPr>
            <a:lvl1pPr>
              <a:buSzPct val="60000"/>
              <a:defRPr sz="1100">
                <a:solidFill>
                  <a:schemeClr val="bg1"/>
                </a:solidFill>
                <a:latin typeface="+mj-lt"/>
                <a:cs typeface="Huawei Sans" panose="020C0503030203020204" pitchFamily="34" charset="0"/>
              </a:defRPr>
            </a:lvl1pPr>
          </a:lstStyle>
          <a:p>
            <a:r>
              <a:rPr dirty="0">
                <a:latin typeface="Huawei Sans" panose="020C0503030203020204" pitchFamily="34" charset="0"/>
                <a:ea typeface="方正兰亭黑简体" panose="02000000000000000000" pitchFamily="2" charset="-122"/>
                <a:sym typeface="Huawei Sans" panose="020C0503030203020204" pitchFamily="34" charset="0"/>
              </a:rPr>
              <a:t>Identify the device with abnormal metrics</a:t>
            </a:r>
          </a:p>
        </p:txBody>
      </p:sp>
      <p:sp>
        <p:nvSpPr>
          <p:cNvPr id="32" name="矩形 66"/>
          <p:cNvSpPr/>
          <p:nvPr/>
        </p:nvSpPr>
        <p:spPr>
          <a:xfrm>
            <a:off x="6428336" y="3859824"/>
            <a:ext cx="1186961" cy="1011422"/>
          </a:xfrm>
          <a:prstGeom prst="rect">
            <a:avLst/>
          </a:prstGeom>
          <a:noFill/>
          <a:ln>
            <a:solidFill>
              <a:srgbClr val="FFC000"/>
            </a:solidFill>
            <a:prstDash val="dash"/>
          </a:ln>
        </p:spPr>
        <p:txBody>
          <a:bodyPr wrap="none" lIns="17993" rIns="17993" rtlCol="0" anchor="ctr" anchorCtr="1">
            <a:noAutofit/>
          </a:bodyPr>
          <a:lstStyle/>
          <a:p>
            <a:pPr algn="ctr" defTabSz="914034">
              <a:buClr>
                <a:srgbClr val="CC9900"/>
              </a:buClr>
            </a:pPr>
            <a:endParaRPr lang="en-US" sz="12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文本框 18"/>
          <p:cNvSpPr txBox="1"/>
          <p:nvPr/>
        </p:nvSpPr>
        <p:spPr bwMode="gray">
          <a:xfrm>
            <a:off x="455614" y="1892153"/>
            <a:ext cx="2272080" cy="434991"/>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r>
              <a:rPr lang="en-US" altLang="zh-CN" sz="1400" dirty="0">
                <a:sym typeface="Huawei Sans" panose="020C0503030203020204" pitchFamily="34" charset="0"/>
              </a:rPr>
              <a:t>Real-time display of </a:t>
            </a:r>
          </a:p>
          <a:p>
            <a:r>
              <a:rPr lang="en-US" altLang="zh-CN" sz="1400" dirty="0">
                <a:sym typeface="Huawei Sans" panose="020C0503030203020204" pitchFamily="34" charset="0"/>
              </a:rPr>
              <a:t>key metrics</a:t>
            </a:r>
          </a:p>
        </p:txBody>
      </p:sp>
      <p:sp>
        <p:nvSpPr>
          <p:cNvPr id="21" name="文本框 20"/>
          <p:cNvSpPr txBox="1"/>
          <p:nvPr/>
        </p:nvSpPr>
        <p:spPr bwMode="gray">
          <a:xfrm>
            <a:off x="2871706" y="1892153"/>
            <a:ext cx="3224293" cy="434991"/>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r>
              <a:rPr lang="en-US" altLang="zh-CN" sz="1400" dirty="0">
                <a:sym typeface="Huawei Sans" panose="020C0503030203020204" pitchFamily="34" charset="0"/>
              </a:rPr>
              <a:t>Exception detection based on dynamic baselines</a:t>
            </a:r>
          </a:p>
        </p:txBody>
      </p:sp>
    </p:spTree>
    <p:extLst>
      <p:ext uri="{BB962C8B-B14F-4D97-AF65-F5344CB8AC3E}">
        <p14:creationId xmlns:p14="http://schemas.microsoft.com/office/powerpoint/2010/main" val="2474232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dirty="0">
                <a:sym typeface="Huawei Sans" panose="020C0503030203020204" pitchFamily="34" charset="0"/>
              </a:rPr>
              <a:t>CampusInsight Intelligent O&amp;M</a:t>
            </a:r>
            <a:endParaRPr lang="zh-CN" altLang="en-US" dirty="0">
              <a:sym typeface="Huawei Sans" panose="020C0503030203020204" pitchFamily="34" charset="0"/>
            </a:endParaRPr>
          </a:p>
        </p:txBody>
      </p:sp>
      <p:sp>
        <p:nvSpPr>
          <p:cNvPr id="7" name="文本占位符 6"/>
          <p:cNvSpPr>
            <a:spLocks noGrp="1"/>
          </p:cNvSpPr>
          <p:nvPr>
            <p:ph type="body" sz="quarter" idx="1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29214953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dirty="0">
                <a:solidFill>
                  <a:schemeClr val="bg1">
                    <a:lumMod val="50000"/>
                  </a:schemeClr>
                </a:solidFill>
                <a:sym typeface="Huawei Sans" panose="020C0503030203020204" pitchFamily="34" charset="0"/>
              </a:rPr>
              <a:t>CampusInsight</a:t>
            </a:r>
            <a:r>
              <a:rPr lang="zh-CN" altLang="en-US" dirty="0">
                <a:solidFill>
                  <a:schemeClr val="bg1">
                    <a:lumMod val="50000"/>
                  </a:schemeClr>
                </a:solidFill>
                <a:sym typeface="Huawei Sans" panose="020C0503030203020204" pitchFamily="34" charset="0"/>
              </a:rPr>
              <a:t> </a:t>
            </a:r>
            <a:r>
              <a:rPr lang="en-US" altLang="zh-CN" dirty="0">
                <a:solidFill>
                  <a:schemeClr val="bg1">
                    <a:lumMod val="50000"/>
                  </a:schemeClr>
                </a:solidFill>
                <a:sym typeface="Huawei Sans" panose="020C0503030203020204" pitchFamily="34" charset="0"/>
              </a:rPr>
              <a:t>Overview</a:t>
            </a:r>
          </a:p>
          <a:p>
            <a:r>
              <a:rPr lang="en-US" altLang="zh-CN" b="1" dirty="0" err="1">
                <a:sym typeface="Huawei Sans" panose="020C0503030203020204" pitchFamily="34" charset="0"/>
              </a:rPr>
              <a:t>CampusInsight</a:t>
            </a:r>
            <a:r>
              <a:rPr lang="en-US" altLang="zh-CN" b="1" dirty="0">
                <a:sym typeface="Huawei Sans" panose="020C0503030203020204" pitchFamily="34" charset="0"/>
              </a:rPr>
              <a:t> Functions and Demonstration</a:t>
            </a:r>
          </a:p>
          <a:p>
            <a:pPr lvl="1"/>
            <a:r>
              <a:rPr lang="en-US" altLang="zh-CN" dirty="0">
                <a:solidFill>
                  <a:schemeClr val="bg1">
                    <a:lumMod val="50000"/>
                  </a:schemeClr>
                </a:solidFill>
                <a:sym typeface="Huawei Sans" panose="020C0503030203020204" pitchFamily="34" charset="0"/>
              </a:rPr>
              <a:t>Telemetry</a:t>
            </a:r>
          </a:p>
          <a:p>
            <a:pPr lvl="1">
              <a:buSzPct val="60000"/>
              <a:buFont typeface="Wingdings" panose="05000000000000000000" pitchFamily="2" charset="2"/>
              <a:buChar char="n"/>
            </a:pPr>
            <a:r>
              <a:rPr lang="en-US" altLang="zh-CN" dirty="0">
                <a:sym typeface="Huawei Sans" panose="020C0503030203020204" pitchFamily="34" charset="0"/>
              </a:rPr>
              <a:t>Visibility</a:t>
            </a:r>
          </a:p>
          <a:p>
            <a:pPr lvl="1"/>
            <a:r>
              <a:rPr lang="en-US" altLang="zh-CN" dirty="0" smtClean="0">
                <a:solidFill>
                  <a:schemeClr val="bg1">
                    <a:lumMod val="50000"/>
                  </a:schemeClr>
                </a:solidFill>
                <a:sym typeface="Huawei Sans" panose="020C0503030203020204" pitchFamily="34" charset="0"/>
              </a:rPr>
              <a:t>Analysis</a:t>
            </a:r>
          </a:p>
          <a:p>
            <a:pPr lvl="1"/>
            <a:r>
              <a:rPr lang="en-US" altLang="zh-CN" dirty="0" smtClean="0">
                <a:solidFill>
                  <a:schemeClr val="bg1">
                    <a:lumMod val="50000"/>
                  </a:schemeClr>
                </a:solidFill>
                <a:sym typeface="Huawei Sans" panose="020C0503030203020204" pitchFamily="34" charset="0"/>
              </a:rPr>
              <a:t>Optimization</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42618428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dirty="0">
                <a:sym typeface="Huawei Sans" panose="020C0503030203020204" pitchFamily="34" charset="0"/>
              </a:rPr>
              <a:t>Campus </a:t>
            </a:r>
            <a:r>
              <a:rPr lang="en-US" altLang="zh-CN" dirty="0" smtClean="0">
                <a:sym typeface="Huawei Sans" panose="020C0503030203020204" pitchFamily="34" charset="0"/>
              </a:rPr>
              <a:t>Health: Intuitive </a:t>
            </a:r>
            <a:r>
              <a:rPr lang="en-US" altLang="zh-CN" dirty="0">
                <a:sym typeface="Huawei Sans" panose="020C0503030203020204" pitchFamily="34" charset="0"/>
              </a:rPr>
              <a:t>Insights into the Network Quality</a:t>
            </a:r>
          </a:p>
        </p:txBody>
      </p:sp>
      <p:sp>
        <p:nvSpPr>
          <p:cNvPr id="4" name="矩形 3"/>
          <p:cNvSpPr/>
          <p:nvPr/>
        </p:nvSpPr>
        <p:spPr bwMode="gray">
          <a:xfrm>
            <a:off x="7291724" y="1711733"/>
            <a:ext cx="3602699" cy="1080000"/>
          </a:xfrm>
          <a:prstGeom prst="rect">
            <a:avLst/>
          </a:prstGeom>
          <a:solidFill>
            <a:srgbClr val="D7F2F5"/>
          </a:solidFill>
          <a:ln w="12700" cap="flat" cmpd="sng" algn="ctr">
            <a:noFill/>
            <a:prstDash val="solid"/>
            <a:miter lim="800000"/>
          </a:ln>
          <a:effectLst/>
        </p:spPr>
        <p:txBody>
          <a:bodyPr rot="0" spcFirstLastPara="0" vertOverflow="overflow" horzOverflow="overflow" vert="horz" wrap="square" lIns="146304" tIns="73152" rIns="146304" bIns="73152" numCol="1" spcCol="0" rtlCol="0" fromWordArt="0" anchor="ctr" anchorCtr="0" forceAA="0" compatLnSpc="1">
            <a:prstTxWarp prst="textNoShape">
              <a:avLst/>
            </a:prstTxWarp>
            <a:noAutofit/>
          </a:bodyPr>
          <a:lstStyle/>
          <a:p>
            <a:pPr algn="ctr" defTabSz="1097252">
              <a:defRPr/>
            </a:pPr>
            <a:endParaRPr lang="zh-CN" altLang="en-US" sz="132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矩形 4"/>
          <p:cNvSpPr/>
          <p:nvPr/>
        </p:nvSpPr>
        <p:spPr bwMode="gray">
          <a:xfrm>
            <a:off x="1058108" y="1711733"/>
            <a:ext cx="3854361" cy="1080000"/>
          </a:xfrm>
          <a:prstGeom prst="rect">
            <a:avLst/>
          </a:prstGeom>
          <a:solidFill>
            <a:srgbClr val="D7F2F5"/>
          </a:solidFill>
          <a:ln w="12700" cap="flat" cmpd="sng" algn="ctr">
            <a:noFill/>
            <a:prstDash val="solid"/>
            <a:miter lim="800000"/>
          </a:ln>
          <a:effectLst/>
        </p:spPr>
        <p:txBody>
          <a:bodyPr rot="0" spcFirstLastPara="0" vertOverflow="overflow" horzOverflow="overflow" vert="horz" wrap="square" lIns="146304" tIns="73152" rIns="146304" bIns="73152" numCol="1" spcCol="0" rtlCol="0" fromWordArt="0" anchor="ctr" anchorCtr="0" forceAA="0" compatLnSpc="1">
            <a:prstTxWarp prst="textNoShape">
              <a:avLst/>
            </a:prstTxWarp>
            <a:noAutofit/>
          </a:bodyPr>
          <a:lstStyle/>
          <a:p>
            <a:pPr algn="ctr" defTabSz="1097252">
              <a:defRPr/>
            </a:pPr>
            <a:endParaRPr lang="zh-CN" altLang="en-US" sz="132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 name="组合 149"/>
          <p:cNvGrpSpPr>
            <a:grpSpLocks/>
          </p:cNvGrpSpPr>
          <p:nvPr/>
        </p:nvGrpSpPr>
        <p:grpSpPr bwMode="gray">
          <a:xfrm rot="5400000">
            <a:off x="5271570" y="116565"/>
            <a:ext cx="1743499" cy="4998149"/>
            <a:chOff x="10204861" y="371793"/>
            <a:chExt cx="1034636" cy="1870710"/>
          </a:xfrm>
        </p:grpSpPr>
        <p:sp>
          <p:nvSpPr>
            <p:cNvPr id="7" name="Freeform 6"/>
            <p:cNvSpPr>
              <a:spLocks/>
            </p:cNvSpPr>
            <p:nvPr/>
          </p:nvSpPr>
          <p:spPr bwMode="gray">
            <a:xfrm rot="10800000">
              <a:off x="10204861" y="371793"/>
              <a:ext cx="1019397" cy="1870710"/>
            </a:xfrm>
            <a:custGeom>
              <a:avLst/>
              <a:gdLst/>
              <a:ahLst/>
              <a:cxnLst>
                <a:cxn ang="0">
                  <a:pos x="0" y="0"/>
                </a:cxn>
                <a:cxn ang="0">
                  <a:pos x="20" y="36"/>
                </a:cxn>
                <a:cxn ang="0">
                  <a:pos x="67" y="105"/>
                </a:cxn>
                <a:cxn ang="0">
                  <a:pos x="120" y="172"/>
                </a:cxn>
                <a:cxn ang="0">
                  <a:pos x="180" y="238"/>
                </a:cxn>
                <a:cxn ang="0">
                  <a:pos x="244" y="300"/>
                </a:cxn>
                <a:cxn ang="0">
                  <a:pos x="316" y="363"/>
                </a:cxn>
                <a:cxn ang="0">
                  <a:pos x="391" y="421"/>
                </a:cxn>
                <a:cxn ang="0">
                  <a:pos x="471" y="479"/>
                </a:cxn>
                <a:cxn ang="0">
                  <a:pos x="596" y="560"/>
                </a:cxn>
                <a:cxn ang="0">
                  <a:pos x="773" y="662"/>
                </a:cxn>
                <a:cxn ang="0">
                  <a:pos x="957" y="754"/>
                </a:cxn>
                <a:cxn ang="0">
                  <a:pos x="1142" y="839"/>
                </a:cxn>
                <a:cxn ang="0">
                  <a:pos x="1325" y="914"/>
                </a:cxn>
                <a:cxn ang="0">
                  <a:pos x="1500" y="979"/>
                </a:cxn>
                <a:cxn ang="0">
                  <a:pos x="1664" y="1037"/>
                </a:cxn>
                <a:cxn ang="0">
                  <a:pos x="1878" y="1106"/>
                </a:cxn>
                <a:cxn ang="0">
                  <a:pos x="2081" y="1164"/>
                </a:cxn>
                <a:cxn ang="0">
                  <a:pos x="2158" y="1183"/>
                </a:cxn>
                <a:cxn ang="0">
                  <a:pos x="1992" y="1212"/>
                </a:cxn>
                <a:cxn ang="0">
                  <a:pos x="1809" y="1252"/>
                </a:cxn>
                <a:cxn ang="0">
                  <a:pos x="1661" y="1288"/>
                </a:cxn>
                <a:cxn ang="0">
                  <a:pos x="1495" y="1333"/>
                </a:cxn>
                <a:cxn ang="0">
                  <a:pos x="1318" y="1389"/>
                </a:cxn>
                <a:cxn ang="0">
                  <a:pos x="1134" y="1456"/>
                </a:cxn>
                <a:cxn ang="0">
                  <a:pos x="948" y="1533"/>
                </a:cxn>
                <a:cxn ang="0">
                  <a:pos x="765" y="1624"/>
                </a:cxn>
                <a:cxn ang="0">
                  <a:pos x="676" y="1672"/>
                </a:cxn>
                <a:cxn ang="0">
                  <a:pos x="588" y="1726"/>
                </a:cxn>
                <a:cxn ang="0">
                  <a:pos x="504" y="1782"/>
                </a:cxn>
                <a:cxn ang="0">
                  <a:pos x="422" y="1840"/>
                </a:cxn>
                <a:cxn ang="0">
                  <a:pos x="346" y="1904"/>
                </a:cxn>
                <a:cxn ang="0">
                  <a:pos x="274" y="1970"/>
                </a:cxn>
                <a:cxn ang="0">
                  <a:pos x="206" y="2040"/>
                </a:cxn>
                <a:cxn ang="0">
                  <a:pos x="144" y="2114"/>
                </a:cxn>
                <a:cxn ang="0">
                  <a:pos x="89" y="2190"/>
                </a:cxn>
                <a:cxn ang="0">
                  <a:pos x="41" y="2272"/>
                </a:cxn>
                <a:cxn ang="0">
                  <a:pos x="0" y="2356"/>
                </a:cxn>
              </a:cxnLst>
              <a:rect l="0" t="0" r="r" b="b"/>
              <a:pathLst>
                <a:path w="2158" h="2356">
                  <a:moveTo>
                    <a:pt x="0" y="2356"/>
                  </a:moveTo>
                  <a:lnTo>
                    <a:pt x="0" y="0"/>
                  </a:lnTo>
                  <a:lnTo>
                    <a:pt x="0" y="0"/>
                  </a:lnTo>
                  <a:lnTo>
                    <a:pt x="20" y="36"/>
                  </a:lnTo>
                  <a:lnTo>
                    <a:pt x="42" y="70"/>
                  </a:lnTo>
                  <a:lnTo>
                    <a:pt x="67" y="105"/>
                  </a:lnTo>
                  <a:lnTo>
                    <a:pt x="92" y="139"/>
                  </a:lnTo>
                  <a:lnTo>
                    <a:pt x="120" y="172"/>
                  </a:lnTo>
                  <a:lnTo>
                    <a:pt x="149" y="205"/>
                  </a:lnTo>
                  <a:lnTo>
                    <a:pt x="180" y="238"/>
                  </a:lnTo>
                  <a:lnTo>
                    <a:pt x="211" y="269"/>
                  </a:lnTo>
                  <a:lnTo>
                    <a:pt x="244" y="300"/>
                  </a:lnTo>
                  <a:lnTo>
                    <a:pt x="280" y="332"/>
                  </a:lnTo>
                  <a:lnTo>
                    <a:pt x="316" y="363"/>
                  </a:lnTo>
                  <a:lnTo>
                    <a:pt x="352" y="393"/>
                  </a:lnTo>
                  <a:lnTo>
                    <a:pt x="391" y="421"/>
                  </a:lnTo>
                  <a:lnTo>
                    <a:pt x="430" y="451"/>
                  </a:lnTo>
                  <a:lnTo>
                    <a:pt x="471" y="479"/>
                  </a:lnTo>
                  <a:lnTo>
                    <a:pt x="511" y="507"/>
                  </a:lnTo>
                  <a:lnTo>
                    <a:pt x="596" y="560"/>
                  </a:lnTo>
                  <a:lnTo>
                    <a:pt x="683" y="612"/>
                  </a:lnTo>
                  <a:lnTo>
                    <a:pt x="773" y="662"/>
                  </a:lnTo>
                  <a:lnTo>
                    <a:pt x="865" y="709"/>
                  </a:lnTo>
                  <a:lnTo>
                    <a:pt x="957" y="754"/>
                  </a:lnTo>
                  <a:lnTo>
                    <a:pt x="1049" y="798"/>
                  </a:lnTo>
                  <a:lnTo>
                    <a:pt x="1142" y="839"/>
                  </a:lnTo>
                  <a:lnTo>
                    <a:pt x="1234" y="878"/>
                  </a:lnTo>
                  <a:lnTo>
                    <a:pt x="1325" y="914"/>
                  </a:lnTo>
                  <a:lnTo>
                    <a:pt x="1414" y="948"/>
                  </a:lnTo>
                  <a:lnTo>
                    <a:pt x="1500" y="979"/>
                  </a:lnTo>
                  <a:lnTo>
                    <a:pt x="1584" y="1009"/>
                  </a:lnTo>
                  <a:lnTo>
                    <a:pt x="1664" y="1037"/>
                  </a:lnTo>
                  <a:lnTo>
                    <a:pt x="1740" y="1062"/>
                  </a:lnTo>
                  <a:lnTo>
                    <a:pt x="1878" y="1106"/>
                  </a:lnTo>
                  <a:lnTo>
                    <a:pt x="1994" y="1139"/>
                  </a:lnTo>
                  <a:lnTo>
                    <a:pt x="2081" y="1164"/>
                  </a:lnTo>
                  <a:lnTo>
                    <a:pt x="2158" y="1183"/>
                  </a:lnTo>
                  <a:lnTo>
                    <a:pt x="2158" y="1183"/>
                  </a:lnTo>
                  <a:lnTo>
                    <a:pt x="2081" y="1195"/>
                  </a:lnTo>
                  <a:lnTo>
                    <a:pt x="1992" y="1212"/>
                  </a:lnTo>
                  <a:lnTo>
                    <a:pt x="1877" y="1236"/>
                  </a:lnTo>
                  <a:lnTo>
                    <a:pt x="1809" y="1252"/>
                  </a:lnTo>
                  <a:lnTo>
                    <a:pt x="1737" y="1269"/>
                  </a:lnTo>
                  <a:lnTo>
                    <a:pt x="1661" y="1288"/>
                  </a:lnTo>
                  <a:lnTo>
                    <a:pt x="1579" y="1309"/>
                  </a:lnTo>
                  <a:lnTo>
                    <a:pt x="1495" y="1333"/>
                  </a:lnTo>
                  <a:lnTo>
                    <a:pt x="1407" y="1361"/>
                  </a:lnTo>
                  <a:lnTo>
                    <a:pt x="1318" y="1389"/>
                  </a:lnTo>
                  <a:lnTo>
                    <a:pt x="1226" y="1422"/>
                  </a:lnTo>
                  <a:lnTo>
                    <a:pt x="1134" y="1456"/>
                  </a:lnTo>
                  <a:lnTo>
                    <a:pt x="1041" y="1494"/>
                  </a:lnTo>
                  <a:lnTo>
                    <a:pt x="948" y="1533"/>
                  </a:lnTo>
                  <a:lnTo>
                    <a:pt x="855" y="1577"/>
                  </a:lnTo>
                  <a:lnTo>
                    <a:pt x="765" y="1624"/>
                  </a:lnTo>
                  <a:lnTo>
                    <a:pt x="719" y="1647"/>
                  </a:lnTo>
                  <a:lnTo>
                    <a:pt x="676" y="1672"/>
                  </a:lnTo>
                  <a:lnTo>
                    <a:pt x="632" y="1699"/>
                  </a:lnTo>
                  <a:lnTo>
                    <a:pt x="588" y="1726"/>
                  </a:lnTo>
                  <a:lnTo>
                    <a:pt x="546" y="1752"/>
                  </a:lnTo>
                  <a:lnTo>
                    <a:pt x="504" y="1782"/>
                  </a:lnTo>
                  <a:lnTo>
                    <a:pt x="463" y="1810"/>
                  </a:lnTo>
                  <a:lnTo>
                    <a:pt x="422" y="1840"/>
                  </a:lnTo>
                  <a:lnTo>
                    <a:pt x="383" y="1871"/>
                  </a:lnTo>
                  <a:lnTo>
                    <a:pt x="346" y="1904"/>
                  </a:lnTo>
                  <a:lnTo>
                    <a:pt x="308" y="1935"/>
                  </a:lnTo>
                  <a:lnTo>
                    <a:pt x="274" y="1970"/>
                  </a:lnTo>
                  <a:lnTo>
                    <a:pt x="239" y="2004"/>
                  </a:lnTo>
                  <a:lnTo>
                    <a:pt x="206" y="2040"/>
                  </a:lnTo>
                  <a:lnTo>
                    <a:pt x="175" y="2076"/>
                  </a:lnTo>
                  <a:lnTo>
                    <a:pt x="144" y="2114"/>
                  </a:lnTo>
                  <a:lnTo>
                    <a:pt x="116" y="2151"/>
                  </a:lnTo>
                  <a:lnTo>
                    <a:pt x="89" y="2190"/>
                  </a:lnTo>
                  <a:lnTo>
                    <a:pt x="64" y="2231"/>
                  </a:lnTo>
                  <a:lnTo>
                    <a:pt x="41" y="2272"/>
                  </a:lnTo>
                  <a:lnTo>
                    <a:pt x="19" y="2314"/>
                  </a:lnTo>
                  <a:lnTo>
                    <a:pt x="0" y="2356"/>
                  </a:lnTo>
                  <a:lnTo>
                    <a:pt x="0" y="2356"/>
                  </a:lnTo>
                  <a:close/>
                </a:path>
              </a:pathLst>
            </a:custGeom>
            <a:gradFill flip="none" rotWithShape="1">
              <a:gsLst>
                <a:gs pos="100000">
                  <a:sysClr val="window" lastClr="FFFFFF">
                    <a:lumMod val="50000"/>
                    <a:alpha val="0"/>
                  </a:sysClr>
                </a:gs>
                <a:gs pos="0">
                  <a:sysClr val="window" lastClr="FFFFFF">
                    <a:lumMod val="50000"/>
                    <a:alpha val="74000"/>
                  </a:sysClr>
                </a:gs>
              </a:gsLst>
              <a:lin ang="10800000" scaled="1"/>
              <a:tileRect/>
            </a:gradFill>
            <a:ln w="3175" cap="flat" cmpd="sng" algn="ctr">
              <a:gradFill flip="none" rotWithShape="1">
                <a:gsLst>
                  <a:gs pos="0">
                    <a:srgbClr val="00EAF6">
                      <a:alpha val="0"/>
                    </a:srgbClr>
                  </a:gs>
                  <a:gs pos="100000">
                    <a:srgbClr val="44546A">
                      <a:lumMod val="60000"/>
                      <a:lumOff val="40000"/>
                      <a:alpha val="53000"/>
                    </a:srgbClr>
                  </a:gs>
                </a:gsLst>
                <a:lin ang="0" scaled="1"/>
                <a:tileRect/>
              </a:gradFill>
              <a:prstDash val="solid"/>
              <a:miter lim="800000"/>
            </a:ln>
            <a:effectLst/>
          </p:spPr>
          <p:txBody>
            <a:bodyPr anchor="ctr"/>
            <a:lstStyle/>
            <a:p>
              <a:pPr indent="-403163" algn="ctr" defTabSz="1097252">
                <a:lnSpc>
                  <a:spcPts val="8959"/>
                </a:lnSpc>
                <a:buClr>
                  <a:srgbClr val="CC9900"/>
                </a:buClr>
                <a:buSzPct val="60000"/>
                <a:buFont typeface="Wingdings" pitchFamily="2" charset="2"/>
                <a:buChar char="n"/>
                <a:defRPr/>
              </a:pPr>
              <a:endParaRPr lang="zh-CN" altLang="en-US" sz="216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Freeform 6"/>
            <p:cNvSpPr>
              <a:spLocks/>
            </p:cNvSpPr>
            <p:nvPr/>
          </p:nvSpPr>
          <p:spPr bwMode="gray">
            <a:xfrm rot="10800000">
              <a:off x="10220100" y="1058047"/>
              <a:ext cx="1019397" cy="527367"/>
            </a:xfrm>
            <a:custGeom>
              <a:avLst/>
              <a:gdLst/>
              <a:ahLst/>
              <a:cxnLst>
                <a:cxn ang="0">
                  <a:pos x="0" y="0"/>
                </a:cxn>
                <a:cxn ang="0">
                  <a:pos x="20" y="36"/>
                </a:cxn>
                <a:cxn ang="0">
                  <a:pos x="67" y="105"/>
                </a:cxn>
                <a:cxn ang="0">
                  <a:pos x="120" y="172"/>
                </a:cxn>
                <a:cxn ang="0">
                  <a:pos x="180" y="238"/>
                </a:cxn>
                <a:cxn ang="0">
                  <a:pos x="244" y="300"/>
                </a:cxn>
                <a:cxn ang="0">
                  <a:pos x="316" y="363"/>
                </a:cxn>
                <a:cxn ang="0">
                  <a:pos x="391" y="421"/>
                </a:cxn>
                <a:cxn ang="0">
                  <a:pos x="471" y="479"/>
                </a:cxn>
                <a:cxn ang="0">
                  <a:pos x="596" y="560"/>
                </a:cxn>
                <a:cxn ang="0">
                  <a:pos x="773" y="662"/>
                </a:cxn>
                <a:cxn ang="0">
                  <a:pos x="957" y="754"/>
                </a:cxn>
                <a:cxn ang="0">
                  <a:pos x="1142" y="839"/>
                </a:cxn>
                <a:cxn ang="0">
                  <a:pos x="1325" y="914"/>
                </a:cxn>
                <a:cxn ang="0">
                  <a:pos x="1500" y="979"/>
                </a:cxn>
                <a:cxn ang="0">
                  <a:pos x="1664" y="1037"/>
                </a:cxn>
                <a:cxn ang="0">
                  <a:pos x="1878" y="1106"/>
                </a:cxn>
                <a:cxn ang="0">
                  <a:pos x="2081" y="1164"/>
                </a:cxn>
                <a:cxn ang="0">
                  <a:pos x="2158" y="1183"/>
                </a:cxn>
                <a:cxn ang="0">
                  <a:pos x="1992" y="1212"/>
                </a:cxn>
                <a:cxn ang="0">
                  <a:pos x="1809" y="1252"/>
                </a:cxn>
                <a:cxn ang="0">
                  <a:pos x="1661" y="1288"/>
                </a:cxn>
                <a:cxn ang="0">
                  <a:pos x="1495" y="1333"/>
                </a:cxn>
                <a:cxn ang="0">
                  <a:pos x="1318" y="1389"/>
                </a:cxn>
                <a:cxn ang="0">
                  <a:pos x="1134" y="1456"/>
                </a:cxn>
                <a:cxn ang="0">
                  <a:pos x="948" y="1533"/>
                </a:cxn>
                <a:cxn ang="0">
                  <a:pos x="765" y="1624"/>
                </a:cxn>
                <a:cxn ang="0">
                  <a:pos x="676" y="1672"/>
                </a:cxn>
                <a:cxn ang="0">
                  <a:pos x="588" y="1726"/>
                </a:cxn>
                <a:cxn ang="0">
                  <a:pos x="504" y="1782"/>
                </a:cxn>
                <a:cxn ang="0">
                  <a:pos x="422" y="1840"/>
                </a:cxn>
                <a:cxn ang="0">
                  <a:pos x="346" y="1904"/>
                </a:cxn>
                <a:cxn ang="0">
                  <a:pos x="274" y="1970"/>
                </a:cxn>
                <a:cxn ang="0">
                  <a:pos x="206" y="2040"/>
                </a:cxn>
                <a:cxn ang="0">
                  <a:pos x="144" y="2114"/>
                </a:cxn>
                <a:cxn ang="0">
                  <a:pos x="89" y="2190"/>
                </a:cxn>
                <a:cxn ang="0">
                  <a:pos x="41" y="2272"/>
                </a:cxn>
                <a:cxn ang="0">
                  <a:pos x="0" y="2356"/>
                </a:cxn>
              </a:cxnLst>
              <a:rect l="0" t="0" r="r" b="b"/>
              <a:pathLst>
                <a:path w="2158" h="2356">
                  <a:moveTo>
                    <a:pt x="0" y="2356"/>
                  </a:moveTo>
                  <a:lnTo>
                    <a:pt x="0" y="0"/>
                  </a:lnTo>
                  <a:lnTo>
                    <a:pt x="0" y="0"/>
                  </a:lnTo>
                  <a:lnTo>
                    <a:pt x="20" y="36"/>
                  </a:lnTo>
                  <a:lnTo>
                    <a:pt x="42" y="70"/>
                  </a:lnTo>
                  <a:lnTo>
                    <a:pt x="67" y="105"/>
                  </a:lnTo>
                  <a:lnTo>
                    <a:pt x="92" y="139"/>
                  </a:lnTo>
                  <a:lnTo>
                    <a:pt x="120" y="172"/>
                  </a:lnTo>
                  <a:lnTo>
                    <a:pt x="149" y="205"/>
                  </a:lnTo>
                  <a:lnTo>
                    <a:pt x="180" y="238"/>
                  </a:lnTo>
                  <a:lnTo>
                    <a:pt x="211" y="269"/>
                  </a:lnTo>
                  <a:lnTo>
                    <a:pt x="244" y="300"/>
                  </a:lnTo>
                  <a:lnTo>
                    <a:pt x="280" y="332"/>
                  </a:lnTo>
                  <a:lnTo>
                    <a:pt x="316" y="363"/>
                  </a:lnTo>
                  <a:lnTo>
                    <a:pt x="352" y="393"/>
                  </a:lnTo>
                  <a:lnTo>
                    <a:pt x="391" y="421"/>
                  </a:lnTo>
                  <a:lnTo>
                    <a:pt x="430" y="451"/>
                  </a:lnTo>
                  <a:lnTo>
                    <a:pt x="471" y="479"/>
                  </a:lnTo>
                  <a:lnTo>
                    <a:pt x="511" y="507"/>
                  </a:lnTo>
                  <a:lnTo>
                    <a:pt x="596" y="560"/>
                  </a:lnTo>
                  <a:lnTo>
                    <a:pt x="683" y="612"/>
                  </a:lnTo>
                  <a:lnTo>
                    <a:pt x="773" y="662"/>
                  </a:lnTo>
                  <a:lnTo>
                    <a:pt x="865" y="709"/>
                  </a:lnTo>
                  <a:lnTo>
                    <a:pt x="957" y="754"/>
                  </a:lnTo>
                  <a:lnTo>
                    <a:pt x="1049" y="798"/>
                  </a:lnTo>
                  <a:lnTo>
                    <a:pt x="1142" y="839"/>
                  </a:lnTo>
                  <a:lnTo>
                    <a:pt x="1234" y="878"/>
                  </a:lnTo>
                  <a:lnTo>
                    <a:pt x="1325" y="914"/>
                  </a:lnTo>
                  <a:lnTo>
                    <a:pt x="1414" y="948"/>
                  </a:lnTo>
                  <a:lnTo>
                    <a:pt x="1500" y="979"/>
                  </a:lnTo>
                  <a:lnTo>
                    <a:pt x="1584" y="1009"/>
                  </a:lnTo>
                  <a:lnTo>
                    <a:pt x="1664" y="1037"/>
                  </a:lnTo>
                  <a:lnTo>
                    <a:pt x="1740" y="1062"/>
                  </a:lnTo>
                  <a:lnTo>
                    <a:pt x="1878" y="1106"/>
                  </a:lnTo>
                  <a:lnTo>
                    <a:pt x="1994" y="1139"/>
                  </a:lnTo>
                  <a:lnTo>
                    <a:pt x="2081" y="1164"/>
                  </a:lnTo>
                  <a:lnTo>
                    <a:pt x="2158" y="1183"/>
                  </a:lnTo>
                  <a:lnTo>
                    <a:pt x="2158" y="1183"/>
                  </a:lnTo>
                  <a:lnTo>
                    <a:pt x="2081" y="1195"/>
                  </a:lnTo>
                  <a:lnTo>
                    <a:pt x="1992" y="1212"/>
                  </a:lnTo>
                  <a:lnTo>
                    <a:pt x="1877" y="1236"/>
                  </a:lnTo>
                  <a:lnTo>
                    <a:pt x="1809" y="1252"/>
                  </a:lnTo>
                  <a:lnTo>
                    <a:pt x="1737" y="1269"/>
                  </a:lnTo>
                  <a:lnTo>
                    <a:pt x="1661" y="1288"/>
                  </a:lnTo>
                  <a:lnTo>
                    <a:pt x="1579" y="1309"/>
                  </a:lnTo>
                  <a:lnTo>
                    <a:pt x="1495" y="1333"/>
                  </a:lnTo>
                  <a:lnTo>
                    <a:pt x="1407" y="1361"/>
                  </a:lnTo>
                  <a:lnTo>
                    <a:pt x="1318" y="1389"/>
                  </a:lnTo>
                  <a:lnTo>
                    <a:pt x="1226" y="1422"/>
                  </a:lnTo>
                  <a:lnTo>
                    <a:pt x="1134" y="1456"/>
                  </a:lnTo>
                  <a:lnTo>
                    <a:pt x="1041" y="1494"/>
                  </a:lnTo>
                  <a:lnTo>
                    <a:pt x="948" y="1533"/>
                  </a:lnTo>
                  <a:lnTo>
                    <a:pt x="855" y="1577"/>
                  </a:lnTo>
                  <a:lnTo>
                    <a:pt x="765" y="1624"/>
                  </a:lnTo>
                  <a:lnTo>
                    <a:pt x="719" y="1647"/>
                  </a:lnTo>
                  <a:lnTo>
                    <a:pt x="676" y="1672"/>
                  </a:lnTo>
                  <a:lnTo>
                    <a:pt x="632" y="1699"/>
                  </a:lnTo>
                  <a:lnTo>
                    <a:pt x="588" y="1726"/>
                  </a:lnTo>
                  <a:lnTo>
                    <a:pt x="546" y="1752"/>
                  </a:lnTo>
                  <a:lnTo>
                    <a:pt x="504" y="1782"/>
                  </a:lnTo>
                  <a:lnTo>
                    <a:pt x="463" y="1810"/>
                  </a:lnTo>
                  <a:lnTo>
                    <a:pt x="422" y="1840"/>
                  </a:lnTo>
                  <a:lnTo>
                    <a:pt x="383" y="1871"/>
                  </a:lnTo>
                  <a:lnTo>
                    <a:pt x="346" y="1904"/>
                  </a:lnTo>
                  <a:lnTo>
                    <a:pt x="308" y="1935"/>
                  </a:lnTo>
                  <a:lnTo>
                    <a:pt x="274" y="1970"/>
                  </a:lnTo>
                  <a:lnTo>
                    <a:pt x="239" y="2004"/>
                  </a:lnTo>
                  <a:lnTo>
                    <a:pt x="206" y="2040"/>
                  </a:lnTo>
                  <a:lnTo>
                    <a:pt x="175" y="2076"/>
                  </a:lnTo>
                  <a:lnTo>
                    <a:pt x="144" y="2114"/>
                  </a:lnTo>
                  <a:lnTo>
                    <a:pt x="116" y="2151"/>
                  </a:lnTo>
                  <a:lnTo>
                    <a:pt x="89" y="2190"/>
                  </a:lnTo>
                  <a:lnTo>
                    <a:pt x="64" y="2231"/>
                  </a:lnTo>
                  <a:lnTo>
                    <a:pt x="41" y="2272"/>
                  </a:lnTo>
                  <a:lnTo>
                    <a:pt x="19" y="2314"/>
                  </a:lnTo>
                  <a:lnTo>
                    <a:pt x="0" y="2356"/>
                  </a:lnTo>
                  <a:lnTo>
                    <a:pt x="0" y="2356"/>
                  </a:lnTo>
                  <a:close/>
                </a:path>
              </a:pathLst>
            </a:custGeom>
            <a:gradFill flip="none" rotWithShape="1">
              <a:gsLst>
                <a:gs pos="100000">
                  <a:sysClr val="window" lastClr="FFFFFF">
                    <a:lumMod val="50000"/>
                    <a:alpha val="0"/>
                  </a:sysClr>
                </a:gs>
                <a:gs pos="0">
                  <a:srgbClr val="929292"/>
                </a:gs>
              </a:gsLst>
              <a:lin ang="10800000" scaled="1"/>
              <a:tileRect/>
            </a:gradFill>
            <a:ln w="3175" cap="flat" cmpd="sng" algn="ctr">
              <a:noFill/>
              <a:prstDash val="solid"/>
              <a:miter lim="800000"/>
            </a:ln>
            <a:effectLst/>
          </p:spPr>
          <p:txBody>
            <a:bodyPr anchor="ctr"/>
            <a:lstStyle/>
            <a:p>
              <a:pPr indent="-403163" algn="ctr" defTabSz="1097252">
                <a:lnSpc>
                  <a:spcPts val="8959"/>
                </a:lnSpc>
                <a:buClr>
                  <a:srgbClr val="CC9900"/>
                </a:buClr>
                <a:buSzPct val="60000"/>
                <a:buFont typeface="Wingdings" pitchFamily="2" charset="2"/>
                <a:buChar char="n"/>
                <a:defRPr/>
              </a:pPr>
              <a:endParaRPr lang="zh-CN" altLang="en-US" sz="216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9" name="文本框 8"/>
          <p:cNvSpPr txBox="1"/>
          <p:nvPr/>
        </p:nvSpPr>
        <p:spPr bwMode="gray">
          <a:xfrm>
            <a:off x="947515" y="1705335"/>
            <a:ext cx="3964954" cy="1061829"/>
          </a:xfrm>
          <a:prstGeom prst="rect">
            <a:avLst/>
          </a:prstGeom>
          <a:noFill/>
        </p:spPr>
        <p:txBody>
          <a:bodyPr wrap="square" rtlCol="0">
            <a:spAutoFit/>
          </a:bodyPr>
          <a:lstStyle/>
          <a:p>
            <a:pPr algn="ctr" defTabSz="1097252">
              <a:lnSpc>
                <a:spcPct val="150000"/>
              </a:lnSpc>
            </a:pPr>
            <a:r>
              <a:rPr lang="en-US" altLang="zh-CN" sz="1400" b="1" dirty="0" smtClean="0">
                <a:solidFill>
                  <a:prstClr val="black">
                    <a:lumMod val="85000"/>
                    <a:lumOff val="1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Wireless</a:t>
            </a:r>
          </a:p>
          <a:p>
            <a:pPr algn="ctr" defTabSz="1097252">
              <a:lnSpc>
                <a:spcPct val="150000"/>
              </a:lnSpc>
            </a:pPr>
            <a:r>
              <a:rPr lang="en-US" altLang="zh-CN" sz="1400" dirty="0" smtClean="0">
                <a:solidFill>
                  <a:prstClr val="black">
                    <a:lumMod val="85000"/>
                    <a:lumOff val="1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Continuously </a:t>
            </a:r>
            <a:r>
              <a:rPr lang="en-US" altLang="zh-CN" sz="1400" dirty="0">
                <a:solidFill>
                  <a:prstClr val="black">
                    <a:lumMod val="85000"/>
                    <a:lumOff val="1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guides network optimization based on KQIs/KPIs</a:t>
            </a:r>
          </a:p>
        </p:txBody>
      </p:sp>
      <p:sp>
        <p:nvSpPr>
          <p:cNvPr id="10" name="文本框 9"/>
          <p:cNvSpPr txBox="1"/>
          <p:nvPr/>
        </p:nvSpPr>
        <p:spPr bwMode="gray">
          <a:xfrm>
            <a:off x="7291725" y="1706969"/>
            <a:ext cx="3602698" cy="1061829"/>
          </a:xfrm>
          <a:prstGeom prst="rect">
            <a:avLst/>
          </a:prstGeom>
          <a:noFill/>
        </p:spPr>
        <p:txBody>
          <a:bodyPr wrap="square" rtlCol="0">
            <a:spAutoFit/>
          </a:bodyPr>
          <a:lstStyle/>
          <a:p>
            <a:pPr algn="ctr" defTabSz="1097252">
              <a:lnSpc>
                <a:spcPct val="150000"/>
              </a:lnSpc>
            </a:pPr>
            <a:r>
              <a:rPr lang="en-US" altLang="zh-CN" sz="1400" b="1" dirty="0" smtClean="0">
                <a:solidFill>
                  <a:prstClr val="black">
                    <a:lumMod val="85000"/>
                    <a:lumOff val="1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Wired</a:t>
            </a:r>
          </a:p>
          <a:p>
            <a:pPr algn="ctr" defTabSz="1097252">
              <a:lnSpc>
                <a:spcPct val="150000"/>
              </a:lnSpc>
            </a:pPr>
            <a:r>
              <a:rPr lang="en-US" altLang="zh-CN" sz="1400" dirty="0" smtClean="0">
                <a:solidFill>
                  <a:prstClr val="black">
                    <a:lumMod val="85000"/>
                    <a:lumOff val="1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Detect </a:t>
            </a:r>
            <a:r>
              <a:rPr lang="en-US" altLang="zh-CN" sz="1400" dirty="0">
                <a:solidFill>
                  <a:prstClr val="black">
                    <a:lumMod val="85000"/>
                    <a:lumOff val="1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and handle faults in a timely manner based on accurate issue reporting</a:t>
            </a:r>
          </a:p>
        </p:txBody>
      </p:sp>
      <p:sp>
        <p:nvSpPr>
          <p:cNvPr id="11" name="文本框 10"/>
          <p:cNvSpPr txBox="1"/>
          <p:nvPr/>
        </p:nvSpPr>
        <p:spPr bwMode="gray">
          <a:xfrm>
            <a:off x="8009282" y="2796223"/>
            <a:ext cx="2167581" cy="307777"/>
          </a:xfrm>
          <a:prstGeom prst="rect">
            <a:avLst/>
          </a:prstGeom>
          <a:noFill/>
        </p:spPr>
        <p:txBody>
          <a:bodyPr wrap="none" rtlCol="0">
            <a:spAutoFit/>
          </a:bodyPr>
          <a:lstStyle/>
          <a:p>
            <a:pPr algn="ctr" defTabSz="1097252"/>
            <a:r>
              <a:rPr lang="en-US" altLang="zh-CN" sz="1400" b="1"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Wired </a:t>
            </a: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Health</a:t>
            </a:r>
            <a:endParaRPr lang="zh-CN" altLang="en-US" sz="144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矩形 11"/>
          <p:cNvSpPr/>
          <p:nvPr/>
        </p:nvSpPr>
        <p:spPr bwMode="gray">
          <a:xfrm>
            <a:off x="4659091" y="3492415"/>
            <a:ext cx="2890536" cy="313932"/>
          </a:xfrm>
          <a:prstGeom prst="rect">
            <a:avLst/>
          </a:prstGeom>
        </p:spPr>
        <p:txBody>
          <a:bodyPr wrap="none">
            <a:spAutoFit/>
          </a:bodyPr>
          <a:lstStyle/>
          <a:p>
            <a:pPr algn="ctr" defTabSz="1097252"/>
            <a:r>
              <a:rPr lang="en-US" altLang="zh-CN" sz="1440" b="1" dirty="0">
                <a:latin typeface="Huawei Sans" panose="020C0503030203020204" pitchFamily="34" charset="0"/>
                <a:ea typeface="方正兰亭黑简体" panose="02000000000000000000" pitchFamily="2" charset="-122"/>
                <a:cs typeface="+mn-ea"/>
                <a:sym typeface="Huawei Sans" panose="020C0503030203020204" pitchFamily="34" charset="0"/>
              </a:rPr>
              <a:t>Major Portal for Routine O&amp;M</a:t>
            </a:r>
          </a:p>
        </p:txBody>
      </p:sp>
      <p:sp>
        <p:nvSpPr>
          <p:cNvPr id="13" name="文本框 12"/>
          <p:cNvSpPr txBox="1"/>
          <p:nvPr/>
        </p:nvSpPr>
        <p:spPr bwMode="gray">
          <a:xfrm>
            <a:off x="4624833" y="4428670"/>
            <a:ext cx="3146089" cy="1200329"/>
          </a:xfrm>
          <a:prstGeom prst="rect">
            <a:avLst/>
          </a:prstGeom>
          <a:noFill/>
        </p:spPr>
        <p:txBody>
          <a:bodyPr wrap="square" rtlCol="0">
            <a:spAutoFit/>
          </a:bodyPr>
          <a:lstStyle/>
          <a:p>
            <a:pPr marL="274313" indent="-274313" defTabSz="1097252">
              <a:lnSpc>
                <a:spcPct val="150000"/>
              </a:lnSpc>
              <a:buClr>
                <a:srgbClr val="333333"/>
              </a:buClr>
              <a:buFont typeface="Arial" panose="020B0604020202020204" pitchFamily="34" charset="0"/>
              <a:buChar char="•"/>
            </a:pPr>
            <a:r>
              <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Centralized wired/wireless network monitoring</a:t>
            </a:r>
          </a:p>
          <a:p>
            <a:pPr marL="274313" indent="-274313" defTabSz="1097252">
              <a:lnSpc>
                <a:spcPct val="150000"/>
              </a:lnSpc>
              <a:buClr>
                <a:srgbClr val="333333"/>
              </a:buClr>
              <a:buFont typeface="Arial" panose="020B0604020202020204" pitchFamily="34" charset="0"/>
              <a:buChar char="•"/>
            </a:pPr>
            <a:r>
              <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Intuitive, clear, and efficient display of buildings</a:t>
            </a:r>
          </a:p>
        </p:txBody>
      </p:sp>
      <p:sp>
        <p:nvSpPr>
          <p:cNvPr id="14" name="椭圆 13"/>
          <p:cNvSpPr/>
          <p:nvPr/>
        </p:nvSpPr>
        <p:spPr bwMode="gray">
          <a:xfrm>
            <a:off x="7727745" y="3977604"/>
            <a:ext cx="1173054" cy="1135324"/>
          </a:xfrm>
          <a:prstGeom prst="ellipse">
            <a:avLst/>
          </a:prstGeom>
          <a:noFill/>
          <a:ln w="9525" cap="flat" cmpd="sng" algn="ctr">
            <a:solidFill>
              <a:sysClr val="windowText" lastClr="000000">
                <a:lumMod val="75000"/>
                <a:lumOff val="25000"/>
              </a:sysClr>
            </a:solidFill>
            <a:prstDash val="solid"/>
            <a:miter lim="800000"/>
          </a:ln>
          <a:effectLst/>
        </p:spPr>
        <p:txBody>
          <a:bodyPr rtlCol="0" anchor="ctr"/>
          <a:lstStyle/>
          <a:p>
            <a:pPr algn="ctr" defTabSz="1097252">
              <a:defRPr/>
            </a:pPr>
            <a:endParaRPr lang="zh-CN" altLang="en-US" sz="12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文本框 14"/>
          <p:cNvSpPr txBox="1"/>
          <p:nvPr/>
        </p:nvSpPr>
        <p:spPr bwMode="gray">
          <a:xfrm>
            <a:off x="9506959" y="4215305"/>
            <a:ext cx="1538883"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Device capacity</a:t>
            </a:r>
          </a:p>
        </p:txBody>
      </p:sp>
      <p:sp>
        <p:nvSpPr>
          <p:cNvPr id="16" name="文本框 15"/>
          <p:cNvSpPr txBox="1"/>
          <p:nvPr/>
        </p:nvSpPr>
        <p:spPr bwMode="gray">
          <a:xfrm>
            <a:off x="9506959" y="3417641"/>
            <a:ext cx="1530868"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status</a:t>
            </a:r>
          </a:p>
        </p:txBody>
      </p:sp>
      <p:sp>
        <p:nvSpPr>
          <p:cNvPr id="17" name="文本框 16"/>
          <p:cNvSpPr txBox="1"/>
          <p:nvPr/>
        </p:nvSpPr>
        <p:spPr bwMode="gray">
          <a:xfrm>
            <a:off x="9506959" y="3832384"/>
            <a:ext cx="2006960"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performance</a:t>
            </a:r>
          </a:p>
        </p:txBody>
      </p:sp>
      <p:cxnSp>
        <p:nvCxnSpPr>
          <p:cNvPr id="18" name="直接箭头连接符 17"/>
          <p:cNvCxnSpPr/>
          <p:nvPr/>
        </p:nvCxnSpPr>
        <p:spPr bwMode="gray">
          <a:xfrm>
            <a:off x="4670938" y="4474609"/>
            <a:ext cx="2948929" cy="0"/>
          </a:xfrm>
          <a:prstGeom prst="straightConnector1">
            <a:avLst/>
          </a:prstGeom>
          <a:noFill/>
          <a:ln w="6350" cap="flat" cmpd="sng" algn="ctr">
            <a:solidFill>
              <a:sysClr val="window" lastClr="FFFFFF">
                <a:lumMod val="65000"/>
              </a:sysClr>
            </a:solidFill>
            <a:prstDash val="solid"/>
            <a:miter lim="800000"/>
            <a:headEnd type="oval"/>
            <a:tailEnd type="oval"/>
          </a:ln>
          <a:effectLst/>
        </p:spPr>
      </p:cxnSp>
      <p:sp>
        <p:nvSpPr>
          <p:cNvPr id="19" name="文本框 18"/>
          <p:cNvSpPr txBox="1"/>
          <p:nvPr/>
        </p:nvSpPr>
        <p:spPr bwMode="gray">
          <a:xfrm>
            <a:off x="9506959" y="4640127"/>
            <a:ext cx="1857881"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Device environment</a:t>
            </a:r>
          </a:p>
        </p:txBody>
      </p:sp>
      <p:sp>
        <p:nvSpPr>
          <p:cNvPr id="20" name="文本框 19"/>
          <p:cNvSpPr txBox="1"/>
          <p:nvPr/>
        </p:nvSpPr>
        <p:spPr bwMode="gray">
          <a:xfrm>
            <a:off x="1673982" y="2796223"/>
            <a:ext cx="2377574" cy="307777"/>
          </a:xfrm>
          <a:prstGeom prst="rect">
            <a:avLst/>
          </a:prstGeom>
          <a:noFill/>
        </p:spPr>
        <p:txBody>
          <a:bodyPr wrap="none" rtlCol="0">
            <a:spAutoFit/>
          </a:bodyPr>
          <a:lstStyle/>
          <a:p>
            <a:pPr algn="ctr" defTabSz="1097252"/>
            <a:r>
              <a:rPr lang="en-US" altLang="zh-CN" sz="1400" b="1"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Wireless Network Health</a:t>
            </a:r>
            <a:endParaRPr lang="zh-CN" altLang="en-US" sz="144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椭圆 20"/>
          <p:cNvSpPr/>
          <p:nvPr/>
        </p:nvSpPr>
        <p:spPr bwMode="gray">
          <a:xfrm>
            <a:off x="3398572" y="4003719"/>
            <a:ext cx="1172930" cy="1135204"/>
          </a:xfrm>
          <a:prstGeom prst="ellipse">
            <a:avLst/>
          </a:prstGeom>
          <a:noFill/>
          <a:ln w="9525" cap="flat" cmpd="sng" algn="ctr">
            <a:solidFill>
              <a:sysClr val="windowText" lastClr="000000">
                <a:lumMod val="75000"/>
                <a:lumOff val="25000"/>
              </a:sysClr>
            </a:solidFill>
            <a:prstDash val="solid"/>
            <a:miter lim="800000"/>
          </a:ln>
          <a:effectLst/>
        </p:spPr>
        <p:txBody>
          <a:bodyPr rtlCol="0" anchor="ctr"/>
          <a:lstStyle/>
          <a:p>
            <a:pPr algn="ctr" defTabSz="1097252">
              <a:defRPr/>
            </a:pPr>
            <a:endParaRPr lang="zh-CN" altLang="en-US" sz="12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文本框 21"/>
          <p:cNvSpPr txBox="1"/>
          <p:nvPr/>
        </p:nvSpPr>
        <p:spPr bwMode="gray">
          <a:xfrm>
            <a:off x="1220492" y="3410493"/>
            <a:ext cx="2968761"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Access success rate, access duration</a:t>
            </a:r>
          </a:p>
        </p:txBody>
      </p:sp>
      <p:sp>
        <p:nvSpPr>
          <p:cNvPr id="23" name="文本框 22"/>
          <p:cNvSpPr txBox="1"/>
          <p:nvPr/>
        </p:nvSpPr>
        <p:spPr bwMode="gray">
          <a:xfrm>
            <a:off x="1220492" y="3785092"/>
            <a:ext cx="3284554"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Roaming success rate, roaming duration</a:t>
            </a:r>
          </a:p>
        </p:txBody>
      </p:sp>
      <p:sp>
        <p:nvSpPr>
          <p:cNvPr id="24" name="文本框 23"/>
          <p:cNvSpPr txBox="1"/>
          <p:nvPr/>
        </p:nvSpPr>
        <p:spPr bwMode="gray">
          <a:xfrm>
            <a:off x="1220492" y="4168984"/>
            <a:ext cx="2087110"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Signal and </a:t>
            </a:r>
            <a:r>
              <a:rPr lang="en-US" altLang="zh-CN" sz="1200" dirty="0" smtClean="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interference</a:t>
            </a:r>
            <a:endPar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5" name="组合 207"/>
          <p:cNvGrpSpPr>
            <a:grpSpLocks/>
          </p:cNvGrpSpPr>
          <p:nvPr/>
        </p:nvGrpSpPr>
        <p:grpSpPr bwMode="gray">
          <a:xfrm>
            <a:off x="911029" y="3769518"/>
            <a:ext cx="263375" cy="311040"/>
            <a:chOff x="952500" y="3559175"/>
            <a:chExt cx="366713" cy="714375"/>
          </a:xfrm>
          <a:solidFill>
            <a:schemeClr val="tx1">
              <a:lumMod val="50000"/>
              <a:lumOff val="50000"/>
            </a:schemeClr>
          </a:solidFill>
        </p:grpSpPr>
        <p:sp>
          <p:nvSpPr>
            <p:cNvPr id="26" name="Freeform 162"/>
            <p:cNvSpPr>
              <a:spLocks/>
            </p:cNvSpPr>
            <p:nvPr/>
          </p:nvSpPr>
          <p:spPr bwMode="gray">
            <a:xfrm>
              <a:off x="952500" y="3559175"/>
              <a:ext cx="366713" cy="714375"/>
            </a:xfrm>
            <a:custGeom>
              <a:avLst/>
              <a:gdLst>
                <a:gd name="T0" fmla="*/ 2147483647 w 873"/>
                <a:gd name="T1" fmla="*/ 0 h 1702"/>
                <a:gd name="T2" fmla="*/ 2147483647 w 873"/>
                <a:gd name="T3" fmla="*/ 0 h 1702"/>
                <a:gd name="T4" fmla="*/ 2147483647 w 873"/>
                <a:gd name="T5" fmla="*/ 0 h 1702"/>
                <a:gd name="T6" fmla="*/ 0 w 873"/>
                <a:gd name="T7" fmla="*/ 2147483647 h 1702"/>
                <a:gd name="T8" fmla="*/ 0 w 873"/>
                <a:gd name="T9" fmla="*/ 2147483647 h 1702"/>
                <a:gd name="T10" fmla="*/ 2147483647 w 873"/>
                <a:gd name="T11" fmla="*/ 2147483647 h 1702"/>
                <a:gd name="T12" fmla="*/ 2147483647 w 873"/>
                <a:gd name="T13" fmla="*/ 2147483647 h 1702"/>
                <a:gd name="T14" fmla="*/ 2147483647 w 873"/>
                <a:gd name="T15" fmla="*/ 2147483647 h 1702"/>
                <a:gd name="T16" fmla="*/ 2147483647 w 873"/>
                <a:gd name="T17" fmla="*/ 2147483647 h 1702"/>
                <a:gd name="T18" fmla="*/ 2147483647 w 873"/>
                <a:gd name="T19" fmla="*/ 2147483647 h 1702"/>
                <a:gd name="T20" fmla="*/ 2147483647 w 873"/>
                <a:gd name="T21" fmla="*/ 2147483647 h 1702"/>
                <a:gd name="T22" fmla="*/ 2147483647 w 873"/>
                <a:gd name="T23" fmla="*/ 2147483647 h 1702"/>
                <a:gd name="T24" fmla="*/ 2147483647 w 873"/>
                <a:gd name="T25" fmla="*/ 2147483647 h 1702"/>
                <a:gd name="T26" fmla="*/ 2147483647 w 873"/>
                <a:gd name="T27" fmla="*/ 2147483647 h 1702"/>
                <a:gd name="T28" fmla="*/ 2147483647 w 873"/>
                <a:gd name="T29" fmla="*/ 2147483647 h 1702"/>
                <a:gd name="T30" fmla="*/ 2147483647 w 873"/>
                <a:gd name="T31" fmla="*/ 2147483647 h 1702"/>
                <a:gd name="T32" fmla="*/ 2147483647 w 873"/>
                <a:gd name="T33" fmla="*/ 2147483647 h 1702"/>
                <a:gd name="T34" fmla="*/ 2147483647 w 873"/>
                <a:gd name="T35" fmla="*/ 2147483647 h 1702"/>
                <a:gd name="T36" fmla="*/ 2147483647 w 873"/>
                <a:gd name="T37" fmla="*/ 2147483647 h 1702"/>
                <a:gd name="T38" fmla="*/ 2147483647 w 873"/>
                <a:gd name="T39" fmla="*/ 2147483647 h 1702"/>
                <a:gd name="T40" fmla="*/ 2147483647 w 873"/>
                <a:gd name="T41" fmla="*/ 2147483647 h 1702"/>
                <a:gd name="T42" fmla="*/ 2147483647 w 873"/>
                <a:gd name="T43" fmla="*/ 2147483647 h 1702"/>
                <a:gd name="T44" fmla="*/ 2147483647 w 873"/>
                <a:gd name="T45" fmla="*/ 2147483647 h 1702"/>
                <a:gd name="T46" fmla="*/ 2147483647 w 873"/>
                <a:gd name="T47" fmla="*/ 2147483647 h 1702"/>
                <a:gd name="T48" fmla="*/ 2147483647 w 873"/>
                <a:gd name="T49" fmla="*/ 2147483647 h 1702"/>
                <a:gd name="T50" fmla="*/ 2147483647 w 873"/>
                <a:gd name="T51" fmla="*/ 2147483647 h 1702"/>
                <a:gd name="T52" fmla="*/ 2147483647 w 873"/>
                <a:gd name="T53" fmla="*/ 2147483647 h 1702"/>
                <a:gd name="T54" fmla="*/ 2147483647 w 873"/>
                <a:gd name="T55" fmla="*/ 0 h 17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73"/>
                <a:gd name="T85" fmla="*/ 0 h 1702"/>
                <a:gd name="T86" fmla="*/ 873 w 873"/>
                <a:gd name="T87" fmla="*/ 1702 h 170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73" h="1702">
                  <a:moveTo>
                    <a:pt x="763" y="0"/>
                  </a:moveTo>
                  <a:lnTo>
                    <a:pt x="763" y="0"/>
                  </a:lnTo>
                  <a:lnTo>
                    <a:pt x="110" y="0"/>
                  </a:lnTo>
                  <a:cubicBezTo>
                    <a:pt x="49" y="0"/>
                    <a:pt x="0" y="49"/>
                    <a:pt x="0" y="110"/>
                  </a:cubicBezTo>
                  <a:lnTo>
                    <a:pt x="0" y="1555"/>
                  </a:lnTo>
                  <a:cubicBezTo>
                    <a:pt x="0" y="1616"/>
                    <a:pt x="49" y="1665"/>
                    <a:pt x="110" y="1665"/>
                  </a:cubicBezTo>
                  <a:lnTo>
                    <a:pt x="407" y="1665"/>
                  </a:lnTo>
                  <a:cubicBezTo>
                    <a:pt x="419" y="1687"/>
                    <a:pt x="442" y="1702"/>
                    <a:pt x="468" y="1702"/>
                  </a:cubicBezTo>
                  <a:cubicBezTo>
                    <a:pt x="506" y="1702"/>
                    <a:pt x="538" y="1671"/>
                    <a:pt x="538" y="1632"/>
                  </a:cubicBezTo>
                  <a:cubicBezTo>
                    <a:pt x="538" y="1594"/>
                    <a:pt x="506" y="1563"/>
                    <a:pt x="468" y="1563"/>
                  </a:cubicBezTo>
                  <a:cubicBezTo>
                    <a:pt x="442" y="1563"/>
                    <a:pt x="420" y="1577"/>
                    <a:pt x="408" y="1599"/>
                  </a:cubicBezTo>
                  <a:lnTo>
                    <a:pt x="110" y="1599"/>
                  </a:lnTo>
                  <a:cubicBezTo>
                    <a:pt x="86" y="1599"/>
                    <a:pt x="67" y="1579"/>
                    <a:pt x="67" y="1555"/>
                  </a:cubicBezTo>
                  <a:lnTo>
                    <a:pt x="67" y="110"/>
                  </a:lnTo>
                  <a:cubicBezTo>
                    <a:pt x="67" y="86"/>
                    <a:pt x="86" y="66"/>
                    <a:pt x="110" y="66"/>
                  </a:cubicBezTo>
                  <a:lnTo>
                    <a:pt x="763" y="66"/>
                  </a:lnTo>
                  <a:cubicBezTo>
                    <a:pt x="787" y="66"/>
                    <a:pt x="806" y="86"/>
                    <a:pt x="806" y="110"/>
                  </a:cubicBezTo>
                  <a:lnTo>
                    <a:pt x="806" y="1555"/>
                  </a:lnTo>
                  <a:cubicBezTo>
                    <a:pt x="806" y="1579"/>
                    <a:pt x="787" y="1599"/>
                    <a:pt x="763" y="1599"/>
                  </a:cubicBezTo>
                  <a:lnTo>
                    <a:pt x="743" y="1599"/>
                  </a:lnTo>
                  <a:cubicBezTo>
                    <a:pt x="731" y="1577"/>
                    <a:pt x="708" y="1562"/>
                    <a:pt x="682" y="1562"/>
                  </a:cubicBezTo>
                  <a:cubicBezTo>
                    <a:pt x="643" y="1562"/>
                    <a:pt x="613" y="1593"/>
                    <a:pt x="613" y="1632"/>
                  </a:cubicBezTo>
                  <a:cubicBezTo>
                    <a:pt x="613" y="1670"/>
                    <a:pt x="643" y="1701"/>
                    <a:pt x="682" y="1701"/>
                  </a:cubicBezTo>
                  <a:cubicBezTo>
                    <a:pt x="708" y="1701"/>
                    <a:pt x="730" y="1686"/>
                    <a:pt x="742" y="1665"/>
                  </a:cubicBezTo>
                  <a:lnTo>
                    <a:pt x="763" y="1665"/>
                  </a:lnTo>
                  <a:cubicBezTo>
                    <a:pt x="824" y="1665"/>
                    <a:pt x="873" y="1616"/>
                    <a:pt x="873" y="1555"/>
                  </a:cubicBezTo>
                  <a:lnTo>
                    <a:pt x="873" y="110"/>
                  </a:lnTo>
                  <a:cubicBezTo>
                    <a:pt x="873" y="49"/>
                    <a:pt x="824" y="0"/>
                    <a:pt x="763" y="0"/>
                  </a:cubicBezTo>
                  <a:close/>
                </a:path>
              </a:pathLst>
            </a:custGeom>
            <a:grpFill/>
            <a:ln w="0">
              <a:noFill/>
              <a:round/>
              <a:headEnd/>
              <a:tailEnd/>
            </a:ln>
          </p:spPr>
          <p:txBody>
            <a:bodyPr/>
            <a:lstStyle/>
            <a:p>
              <a:pPr defTabSz="1097252">
                <a:defRPr/>
              </a:pPr>
              <a:endParaRPr lang="en-US" sz="132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Freeform 163"/>
            <p:cNvSpPr>
              <a:spLocks/>
            </p:cNvSpPr>
            <p:nvPr/>
          </p:nvSpPr>
          <p:spPr bwMode="gray">
            <a:xfrm>
              <a:off x="1114425" y="4076700"/>
              <a:ext cx="42863" cy="44450"/>
            </a:xfrm>
            <a:custGeom>
              <a:avLst/>
              <a:gdLst>
                <a:gd name="T0" fmla="*/ 0 w 103"/>
                <a:gd name="T1" fmla="*/ 2147483647 h 104"/>
                <a:gd name="T2" fmla="*/ 0 w 103"/>
                <a:gd name="T3" fmla="*/ 2147483647 h 104"/>
                <a:gd name="T4" fmla="*/ 2147483647 w 103"/>
                <a:gd name="T5" fmla="*/ 2147483647 h 104"/>
                <a:gd name="T6" fmla="*/ 2147483647 w 103"/>
                <a:gd name="T7" fmla="*/ 2147483647 h 104"/>
                <a:gd name="T8" fmla="*/ 2147483647 w 103"/>
                <a:gd name="T9" fmla="*/ 0 h 104"/>
                <a:gd name="T10" fmla="*/ 0 w 103"/>
                <a:gd name="T11" fmla="*/ 2147483647 h 104"/>
                <a:gd name="T12" fmla="*/ 0 60000 65536"/>
                <a:gd name="T13" fmla="*/ 0 60000 65536"/>
                <a:gd name="T14" fmla="*/ 0 60000 65536"/>
                <a:gd name="T15" fmla="*/ 0 60000 65536"/>
                <a:gd name="T16" fmla="*/ 0 60000 65536"/>
                <a:gd name="T17" fmla="*/ 0 60000 65536"/>
                <a:gd name="T18" fmla="*/ 0 w 103"/>
                <a:gd name="T19" fmla="*/ 0 h 104"/>
                <a:gd name="T20" fmla="*/ 103 w 103"/>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103" h="104">
                  <a:moveTo>
                    <a:pt x="0" y="52"/>
                  </a:moveTo>
                  <a:lnTo>
                    <a:pt x="0" y="52"/>
                  </a:lnTo>
                  <a:cubicBezTo>
                    <a:pt x="0" y="81"/>
                    <a:pt x="23" y="104"/>
                    <a:pt x="52" y="104"/>
                  </a:cubicBezTo>
                  <a:cubicBezTo>
                    <a:pt x="80" y="104"/>
                    <a:pt x="103" y="81"/>
                    <a:pt x="103" y="52"/>
                  </a:cubicBezTo>
                  <a:cubicBezTo>
                    <a:pt x="103" y="23"/>
                    <a:pt x="80" y="0"/>
                    <a:pt x="52" y="0"/>
                  </a:cubicBezTo>
                  <a:cubicBezTo>
                    <a:pt x="23" y="0"/>
                    <a:pt x="0" y="23"/>
                    <a:pt x="0" y="52"/>
                  </a:cubicBezTo>
                  <a:close/>
                </a:path>
              </a:pathLst>
            </a:custGeom>
            <a:grpFill/>
            <a:ln w="0">
              <a:noFill/>
              <a:round/>
              <a:headEnd/>
              <a:tailEnd/>
            </a:ln>
          </p:spPr>
          <p:txBody>
            <a:bodyPr/>
            <a:lstStyle/>
            <a:p>
              <a:pPr defTabSz="1097252">
                <a:defRPr/>
              </a:pPr>
              <a:endParaRPr lang="en-US" sz="132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Freeform 164"/>
            <p:cNvSpPr>
              <a:spLocks/>
            </p:cNvSpPr>
            <p:nvPr/>
          </p:nvSpPr>
          <p:spPr bwMode="gray">
            <a:xfrm>
              <a:off x="1000125" y="3613150"/>
              <a:ext cx="271463" cy="49213"/>
            </a:xfrm>
            <a:custGeom>
              <a:avLst/>
              <a:gdLst>
                <a:gd name="T0" fmla="*/ 2147483647 w 645"/>
                <a:gd name="T1" fmla="*/ 2147483647 h 115"/>
                <a:gd name="T2" fmla="*/ 2147483647 w 645"/>
                <a:gd name="T3" fmla="*/ 2147483647 h 115"/>
                <a:gd name="T4" fmla="*/ 2147483647 w 645"/>
                <a:gd name="T5" fmla="*/ 0 h 115"/>
                <a:gd name="T6" fmla="*/ 2147483647 w 645"/>
                <a:gd name="T7" fmla="*/ 0 h 115"/>
                <a:gd name="T8" fmla="*/ 2147483647 w 645"/>
                <a:gd name="T9" fmla="*/ 2147483647 h 115"/>
                <a:gd name="T10" fmla="*/ 2147483647 w 645"/>
                <a:gd name="T11" fmla="*/ 2147483647 h 115"/>
                <a:gd name="T12" fmla="*/ 2147483647 w 645"/>
                <a:gd name="T13" fmla="*/ 0 h 115"/>
                <a:gd name="T14" fmla="*/ 2147483647 w 645"/>
                <a:gd name="T15" fmla="*/ 0 h 115"/>
                <a:gd name="T16" fmla="*/ 2147483647 w 645"/>
                <a:gd name="T17" fmla="*/ 2147483647 h 115"/>
                <a:gd name="T18" fmla="*/ 0 w 645"/>
                <a:gd name="T19" fmla="*/ 2147483647 h 115"/>
                <a:gd name="T20" fmla="*/ 2147483647 w 645"/>
                <a:gd name="T21" fmla="*/ 2147483647 h 115"/>
                <a:gd name="T22" fmla="*/ 2147483647 w 645"/>
                <a:gd name="T23" fmla="*/ 2147483647 h 115"/>
                <a:gd name="T24" fmla="*/ 2147483647 w 645"/>
                <a:gd name="T25" fmla="*/ 2147483647 h 115"/>
                <a:gd name="T26" fmla="*/ 2147483647 w 645"/>
                <a:gd name="T27" fmla="*/ 2147483647 h 115"/>
                <a:gd name="T28" fmla="*/ 2147483647 w 645"/>
                <a:gd name="T29" fmla="*/ 2147483647 h 115"/>
                <a:gd name="T30" fmla="*/ 2147483647 w 645"/>
                <a:gd name="T31" fmla="*/ 2147483647 h 115"/>
                <a:gd name="T32" fmla="*/ 2147483647 w 645"/>
                <a:gd name="T33" fmla="*/ 2147483647 h 115"/>
                <a:gd name="T34" fmla="*/ 2147483647 w 645"/>
                <a:gd name="T35" fmla="*/ 2147483647 h 115"/>
                <a:gd name="T36" fmla="*/ 2147483647 w 645"/>
                <a:gd name="T37" fmla="*/ 2147483647 h 1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45"/>
                <a:gd name="T58" fmla="*/ 0 h 115"/>
                <a:gd name="T59" fmla="*/ 645 w 645"/>
                <a:gd name="T60" fmla="*/ 115 h 1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45" h="115">
                  <a:moveTo>
                    <a:pt x="614" y="45"/>
                  </a:moveTo>
                  <a:lnTo>
                    <a:pt x="614" y="45"/>
                  </a:lnTo>
                  <a:cubicBezTo>
                    <a:pt x="584" y="15"/>
                    <a:pt x="538" y="0"/>
                    <a:pt x="476" y="0"/>
                  </a:cubicBezTo>
                  <a:lnTo>
                    <a:pt x="455" y="0"/>
                  </a:lnTo>
                  <a:lnTo>
                    <a:pt x="444" y="53"/>
                  </a:lnTo>
                  <a:lnTo>
                    <a:pt x="201" y="53"/>
                  </a:lnTo>
                  <a:lnTo>
                    <a:pt x="190" y="0"/>
                  </a:lnTo>
                  <a:lnTo>
                    <a:pt x="169" y="0"/>
                  </a:lnTo>
                  <a:cubicBezTo>
                    <a:pt x="107" y="0"/>
                    <a:pt x="61" y="15"/>
                    <a:pt x="31" y="45"/>
                  </a:cubicBezTo>
                  <a:cubicBezTo>
                    <a:pt x="1" y="76"/>
                    <a:pt x="0" y="111"/>
                    <a:pt x="0" y="115"/>
                  </a:cubicBezTo>
                  <a:lnTo>
                    <a:pt x="54" y="114"/>
                  </a:lnTo>
                  <a:cubicBezTo>
                    <a:pt x="54" y="114"/>
                    <a:pt x="54" y="98"/>
                    <a:pt x="69" y="83"/>
                  </a:cubicBezTo>
                  <a:cubicBezTo>
                    <a:pt x="85" y="67"/>
                    <a:pt x="112" y="57"/>
                    <a:pt x="147" y="54"/>
                  </a:cubicBezTo>
                  <a:lnTo>
                    <a:pt x="158" y="107"/>
                  </a:lnTo>
                  <a:lnTo>
                    <a:pt x="487" y="107"/>
                  </a:lnTo>
                  <a:lnTo>
                    <a:pt x="498" y="54"/>
                  </a:lnTo>
                  <a:cubicBezTo>
                    <a:pt x="587" y="61"/>
                    <a:pt x="591" y="109"/>
                    <a:pt x="592" y="114"/>
                  </a:cubicBezTo>
                  <a:lnTo>
                    <a:pt x="645" y="115"/>
                  </a:lnTo>
                  <a:cubicBezTo>
                    <a:pt x="645" y="111"/>
                    <a:pt x="644" y="76"/>
                    <a:pt x="614" y="45"/>
                  </a:cubicBezTo>
                  <a:close/>
                </a:path>
              </a:pathLst>
            </a:custGeom>
            <a:grpFill/>
            <a:ln w="0">
              <a:noFill/>
              <a:round/>
              <a:headEnd/>
              <a:tailEnd/>
            </a:ln>
          </p:spPr>
          <p:txBody>
            <a:bodyPr/>
            <a:lstStyle/>
            <a:p>
              <a:pPr defTabSz="1097252">
                <a:defRPr/>
              </a:pPr>
              <a:endParaRPr lang="en-US" sz="132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Freeform 165"/>
            <p:cNvSpPr>
              <a:spLocks/>
            </p:cNvSpPr>
            <p:nvPr/>
          </p:nvSpPr>
          <p:spPr bwMode="gray">
            <a:xfrm>
              <a:off x="1000125" y="4140200"/>
              <a:ext cx="271463" cy="47625"/>
            </a:xfrm>
            <a:custGeom>
              <a:avLst/>
              <a:gdLst>
                <a:gd name="T0" fmla="*/ 2147483647 w 645"/>
                <a:gd name="T1" fmla="*/ 0 h 114"/>
                <a:gd name="T2" fmla="*/ 2147483647 w 645"/>
                <a:gd name="T3" fmla="*/ 0 h 114"/>
                <a:gd name="T4" fmla="*/ 2147483647 w 645"/>
                <a:gd name="T5" fmla="*/ 0 h 114"/>
                <a:gd name="T6" fmla="*/ 2147483647 w 645"/>
                <a:gd name="T7" fmla="*/ 2147483647 h 114"/>
                <a:gd name="T8" fmla="*/ 2147483647 w 645"/>
                <a:gd name="T9" fmla="*/ 2147483647 h 114"/>
                <a:gd name="T10" fmla="*/ 2147483647 w 645"/>
                <a:gd name="T11" fmla="*/ 2147483647 h 114"/>
                <a:gd name="T12" fmla="*/ 2147483647 w 645"/>
                <a:gd name="T13" fmla="*/ 2147483647 h 114"/>
                <a:gd name="T14" fmla="*/ 2147483647 w 645"/>
                <a:gd name="T15" fmla="*/ 2147483647 h 114"/>
                <a:gd name="T16" fmla="*/ 2147483647 w 645"/>
                <a:gd name="T17" fmla="*/ 0 h 114"/>
                <a:gd name="T18" fmla="*/ 2147483647 w 645"/>
                <a:gd name="T19" fmla="*/ 0 h 114"/>
                <a:gd name="T20" fmla="*/ 0 w 645"/>
                <a:gd name="T21" fmla="*/ 0 h 114"/>
                <a:gd name="T22" fmla="*/ 2147483647 w 645"/>
                <a:gd name="T23" fmla="*/ 2147483647 h 114"/>
                <a:gd name="T24" fmla="*/ 2147483647 w 645"/>
                <a:gd name="T25" fmla="*/ 2147483647 h 114"/>
                <a:gd name="T26" fmla="*/ 2147483647 w 645"/>
                <a:gd name="T27" fmla="*/ 2147483647 h 114"/>
                <a:gd name="T28" fmla="*/ 2147483647 w 645"/>
                <a:gd name="T29" fmla="*/ 2147483647 h 114"/>
                <a:gd name="T30" fmla="*/ 2147483647 w 645"/>
                <a:gd name="T31" fmla="*/ 2147483647 h 114"/>
                <a:gd name="T32" fmla="*/ 2147483647 w 645"/>
                <a:gd name="T33" fmla="*/ 2147483647 h 114"/>
                <a:gd name="T34" fmla="*/ 2147483647 w 645"/>
                <a:gd name="T35" fmla="*/ 2147483647 h 114"/>
                <a:gd name="T36" fmla="*/ 2147483647 w 645"/>
                <a:gd name="T37" fmla="*/ 2147483647 h 114"/>
                <a:gd name="T38" fmla="*/ 2147483647 w 645"/>
                <a:gd name="T39" fmla="*/ 0 h 1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5"/>
                <a:gd name="T61" fmla="*/ 0 h 114"/>
                <a:gd name="T62" fmla="*/ 645 w 645"/>
                <a:gd name="T63" fmla="*/ 114 h 11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5" h="114">
                  <a:moveTo>
                    <a:pt x="645" y="0"/>
                  </a:moveTo>
                  <a:lnTo>
                    <a:pt x="645" y="0"/>
                  </a:lnTo>
                  <a:lnTo>
                    <a:pt x="592" y="0"/>
                  </a:lnTo>
                  <a:cubicBezTo>
                    <a:pt x="592" y="0"/>
                    <a:pt x="591" y="16"/>
                    <a:pt x="576" y="31"/>
                  </a:cubicBezTo>
                  <a:cubicBezTo>
                    <a:pt x="560" y="47"/>
                    <a:pt x="533" y="57"/>
                    <a:pt x="498" y="60"/>
                  </a:cubicBezTo>
                  <a:lnTo>
                    <a:pt x="487" y="7"/>
                  </a:lnTo>
                  <a:lnTo>
                    <a:pt x="158" y="7"/>
                  </a:lnTo>
                  <a:lnTo>
                    <a:pt x="147" y="60"/>
                  </a:lnTo>
                  <a:cubicBezTo>
                    <a:pt x="58" y="53"/>
                    <a:pt x="54" y="5"/>
                    <a:pt x="54" y="0"/>
                  </a:cubicBezTo>
                  <a:lnTo>
                    <a:pt x="27" y="0"/>
                  </a:lnTo>
                  <a:lnTo>
                    <a:pt x="0" y="0"/>
                  </a:lnTo>
                  <a:cubicBezTo>
                    <a:pt x="0" y="3"/>
                    <a:pt x="1" y="38"/>
                    <a:pt x="31" y="69"/>
                  </a:cubicBezTo>
                  <a:cubicBezTo>
                    <a:pt x="61" y="99"/>
                    <a:pt x="107" y="114"/>
                    <a:pt x="169" y="114"/>
                  </a:cubicBezTo>
                  <a:lnTo>
                    <a:pt x="190" y="114"/>
                  </a:lnTo>
                  <a:lnTo>
                    <a:pt x="201" y="61"/>
                  </a:lnTo>
                  <a:lnTo>
                    <a:pt x="444" y="61"/>
                  </a:lnTo>
                  <a:lnTo>
                    <a:pt x="455" y="114"/>
                  </a:lnTo>
                  <a:lnTo>
                    <a:pt x="476" y="114"/>
                  </a:lnTo>
                  <a:cubicBezTo>
                    <a:pt x="538" y="114"/>
                    <a:pt x="584" y="99"/>
                    <a:pt x="614" y="69"/>
                  </a:cubicBezTo>
                  <a:cubicBezTo>
                    <a:pt x="644" y="38"/>
                    <a:pt x="645" y="3"/>
                    <a:pt x="645" y="0"/>
                  </a:cubicBezTo>
                  <a:close/>
                </a:path>
              </a:pathLst>
            </a:custGeom>
            <a:grpFill/>
            <a:ln w="0">
              <a:noFill/>
              <a:round/>
              <a:headEnd/>
              <a:tailEnd/>
            </a:ln>
          </p:spPr>
          <p:txBody>
            <a:bodyPr/>
            <a:lstStyle/>
            <a:p>
              <a:pPr defTabSz="1097252">
                <a:defRPr/>
              </a:pPr>
              <a:endParaRPr lang="en-US" sz="132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Freeform 166"/>
            <p:cNvSpPr>
              <a:spLocks noEditPoints="1"/>
            </p:cNvSpPr>
            <p:nvPr/>
          </p:nvSpPr>
          <p:spPr bwMode="gray">
            <a:xfrm>
              <a:off x="1003300" y="3686175"/>
              <a:ext cx="265113" cy="371475"/>
            </a:xfrm>
            <a:custGeom>
              <a:avLst/>
              <a:gdLst>
                <a:gd name="T0" fmla="*/ 2147483647 w 629"/>
                <a:gd name="T1" fmla="*/ 2147483647 h 888"/>
                <a:gd name="T2" fmla="*/ 2147483647 w 629"/>
                <a:gd name="T3" fmla="*/ 2147483647 h 888"/>
                <a:gd name="T4" fmla="*/ 2147483647 w 629"/>
                <a:gd name="T5" fmla="*/ 2147483647 h 888"/>
                <a:gd name="T6" fmla="*/ 2147483647 w 629"/>
                <a:gd name="T7" fmla="*/ 2147483647 h 888"/>
                <a:gd name="T8" fmla="*/ 2147483647 w 629"/>
                <a:gd name="T9" fmla="*/ 2147483647 h 888"/>
                <a:gd name="T10" fmla="*/ 2147483647 w 629"/>
                <a:gd name="T11" fmla="*/ 2147483647 h 888"/>
                <a:gd name="T12" fmla="*/ 2147483647 w 629"/>
                <a:gd name="T13" fmla="*/ 0 h 888"/>
                <a:gd name="T14" fmla="*/ 2147483647 w 629"/>
                <a:gd name="T15" fmla="*/ 0 h 888"/>
                <a:gd name="T16" fmla="*/ 0 w 629"/>
                <a:gd name="T17" fmla="*/ 0 h 888"/>
                <a:gd name="T18" fmla="*/ 0 w 629"/>
                <a:gd name="T19" fmla="*/ 2147483647 h 888"/>
                <a:gd name="T20" fmla="*/ 2147483647 w 629"/>
                <a:gd name="T21" fmla="*/ 2147483647 h 888"/>
                <a:gd name="T22" fmla="*/ 2147483647 w 629"/>
                <a:gd name="T23" fmla="*/ 0 h 8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9"/>
                <a:gd name="T37" fmla="*/ 0 h 888"/>
                <a:gd name="T38" fmla="*/ 629 w 629"/>
                <a:gd name="T39" fmla="*/ 888 h 8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9" h="888">
                  <a:moveTo>
                    <a:pt x="576" y="834"/>
                  </a:moveTo>
                  <a:lnTo>
                    <a:pt x="576" y="834"/>
                  </a:lnTo>
                  <a:lnTo>
                    <a:pt x="53" y="834"/>
                  </a:lnTo>
                  <a:lnTo>
                    <a:pt x="53" y="53"/>
                  </a:lnTo>
                  <a:lnTo>
                    <a:pt x="576" y="53"/>
                  </a:lnTo>
                  <a:lnTo>
                    <a:pt x="576" y="834"/>
                  </a:lnTo>
                  <a:close/>
                  <a:moveTo>
                    <a:pt x="629" y="0"/>
                  </a:moveTo>
                  <a:lnTo>
                    <a:pt x="629" y="0"/>
                  </a:lnTo>
                  <a:lnTo>
                    <a:pt x="0" y="0"/>
                  </a:lnTo>
                  <a:lnTo>
                    <a:pt x="0" y="888"/>
                  </a:lnTo>
                  <a:lnTo>
                    <a:pt x="629" y="888"/>
                  </a:lnTo>
                  <a:lnTo>
                    <a:pt x="629" y="0"/>
                  </a:lnTo>
                  <a:close/>
                </a:path>
              </a:pathLst>
            </a:custGeom>
            <a:grpFill/>
            <a:ln w="0">
              <a:noFill/>
              <a:round/>
              <a:headEnd/>
              <a:tailEnd/>
            </a:ln>
          </p:spPr>
          <p:txBody>
            <a:bodyPr/>
            <a:lstStyle/>
            <a:p>
              <a:pPr defTabSz="1097252">
                <a:defRPr/>
              </a:pPr>
              <a:endParaRPr lang="en-US" sz="132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1" name="文本框 30"/>
          <p:cNvSpPr txBox="1"/>
          <p:nvPr/>
        </p:nvSpPr>
        <p:spPr bwMode="gray">
          <a:xfrm>
            <a:off x="1220492" y="4577843"/>
            <a:ext cx="1939634"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Air interface </a:t>
            </a:r>
            <a:r>
              <a:rPr lang="en-US" altLang="zh-CN" sz="1200" dirty="0" smtClean="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capacity</a:t>
            </a:r>
            <a:endPar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文本框 31"/>
          <p:cNvSpPr txBox="1"/>
          <p:nvPr/>
        </p:nvSpPr>
        <p:spPr bwMode="gray">
          <a:xfrm>
            <a:off x="1220492" y="4954198"/>
            <a:ext cx="2164054"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Air interface </a:t>
            </a:r>
            <a:r>
              <a:rPr lang="en-US" altLang="zh-CN" sz="1200" dirty="0" smtClean="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throughput</a:t>
            </a:r>
            <a:endPar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Freeform 99"/>
          <p:cNvSpPr>
            <a:spLocks noEditPoints="1"/>
          </p:cNvSpPr>
          <p:nvPr/>
        </p:nvSpPr>
        <p:spPr bwMode="gray">
          <a:xfrm>
            <a:off x="842692" y="3383340"/>
            <a:ext cx="400050" cy="310039"/>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tx1">
              <a:lumMod val="50000"/>
              <a:lumOff val="50000"/>
            </a:schemeClr>
          </a:solidFill>
          <a:ln>
            <a:noFill/>
          </a:ln>
        </p:spPr>
        <p:txBody>
          <a:bodyPr vert="horz" wrap="square" lIns="109728" tIns="54864" rIns="109728" bIns="54864" numCol="1" anchor="t" anchorCtr="0" compatLnSpc="1">
            <a:prstTxWarp prst="textNoShape">
              <a:avLst/>
            </a:prstTxWarp>
          </a:bodyPr>
          <a:lstStyle/>
          <a:p>
            <a:pPr defTabSz="1097237"/>
            <a:endParaRPr lang="zh-CN" altLang="en-US" sz="216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Freeform 15"/>
          <p:cNvSpPr>
            <a:spLocks noEditPoints="1"/>
          </p:cNvSpPr>
          <p:nvPr/>
        </p:nvSpPr>
        <p:spPr bwMode="gray">
          <a:xfrm>
            <a:off x="799829" y="4552876"/>
            <a:ext cx="485774" cy="297180"/>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chemeClr val="tx1">
              <a:lumMod val="50000"/>
              <a:lumOff val="50000"/>
            </a:schemeClr>
          </a:solidFill>
          <a:ln>
            <a:noFill/>
          </a:ln>
        </p:spPr>
        <p:txBody>
          <a:bodyPr vert="horz" wrap="square" lIns="109728" tIns="54864" rIns="109728" bIns="54864" numCol="1" anchor="t" anchorCtr="0" compatLnSpc="1">
            <a:prstTxWarp prst="textNoShape">
              <a:avLst/>
            </a:prstTxWarp>
          </a:bodyPr>
          <a:lstStyle/>
          <a:p>
            <a:pPr defTabSz="1097237"/>
            <a:endParaRPr lang="zh-CN" altLang="en-US" sz="216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Freeform 7"/>
          <p:cNvSpPr>
            <a:spLocks noEditPoints="1"/>
          </p:cNvSpPr>
          <p:nvPr/>
        </p:nvSpPr>
        <p:spPr bwMode="gray">
          <a:xfrm>
            <a:off x="808402" y="4926194"/>
            <a:ext cx="468630" cy="351473"/>
          </a:xfrm>
          <a:custGeom>
            <a:avLst/>
            <a:gdLst>
              <a:gd name="T0" fmla="*/ 43 w 104"/>
              <a:gd name="T1" fmla="*/ 27 h 104"/>
              <a:gd name="T2" fmla="*/ 63 w 104"/>
              <a:gd name="T3" fmla="*/ 56 h 104"/>
              <a:gd name="T4" fmla="*/ 43 w 104"/>
              <a:gd name="T5" fmla="*/ 56 h 104"/>
              <a:gd name="T6" fmla="*/ 52 w 104"/>
              <a:gd name="T7" fmla="*/ 0 h 104"/>
              <a:gd name="T8" fmla="*/ 0 w 104"/>
              <a:gd name="T9" fmla="*/ 52 h 104"/>
              <a:gd name="T10" fmla="*/ 52 w 104"/>
              <a:gd name="T11" fmla="*/ 104 h 104"/>
              <a:gd name="T12" fmla="*/ 104 w 104"/>
              <a:gd name="T13" fmla="*/ 52 h 104"/>
              <a:gd name="T14" fmla="*/ 52 w 104"/>
              <a:gd name="T15" fmla="*/ 0 h 104"/>
              <a:gd name="T16" fmla="*/ 52 w 104"/>
              <a:gd name="T17" fmla="*/ 9 h 104"/>
              <a:gd name="T18" fmla="*/ 9 w 104"/>
              <a:gd name="T19" fmla="*/ 52 h 104"/>
              <a:gd name="T20" fmla="*/ 52 w 104"/>
              <a:gd name="T21" fmla="*/ 95 h 104"/>
              <a:gd name="T22" fmla="*/ 95 w 104"/>
              <a:gd name="T23" fmla="*/ 52 h 104"/>
              <a:gd name="T24" fmla="*/ 24 w 104"/>
              <a:gd name="T25" fmla="*/ 64 h 104"/>
              <a:gd name="T26" fmla="*/ 28 w 104"/>
              <a:gd name="T27" fmla="*/ 55 h 104"/>
              <a:gd name="T28" fmla="*/ 22 w 104"/>
              <a:gd name="T29" fmla="*/ 49 h 104"/>
              <a:gd name="T30" fmla="*/ 28 w 104"/>
              <a:gd name="T31" fmla="*/ 43 h 104"/>
              <a:gd name="T32" fmla="*/ 27 w 104"/>
              <a:gd name="T33" fmla="*/ 34 h 104"/>
              <a:gd name="T34" fmla="*/ 33 w 104"/>
              <a:gd name="T35" fmla="*/ 28 h 104"/>
              <a:gd name="T36" fmla="*/ 41 w 104"/>
              <a:gd name="T37" fmla="*/ 29 h 104"/>
              <a:gd name="T38" fmla="*/ 47 w 104"/>
              <a:gd name="T39" fmla="*/ 22 h 104"/>
              <a:gd name="T40" fmla="*/ 54 w 104"/>
              <a:gd name="T41" fmla="*/ 26 h 104"/>
              <a:gd name="T42" fmla="*/ 62 w 104"/>
              <a:gd name="T43" fmla="*/ 23 h 104"/>
              <a:gd name="T44" fmla="*/ 66 w 104"/>
              <a:gd name="T45" fmla="*/ 30 h 104"/>
              <a:gd name="T46" fmla="*/ 74 w 104"/>
              <a:gd name="T47" fmla="*/ 30 h 104"/>
              <a:gd name="T48" fmla="*/ 70 w 104"/>
              <a:gd name="T49" fmla="*/ 34 h 104"/>
              <a:gd name="T50" fmla="*/ 79 w 104"/>
              <a:gd name="T51" fmla="*/ 37 h 104"/>
              <a:gd name="T52" fmla="*/ 76 w 104"/>
              <a:gd name="T53" fmla="*/ 46 h 104"/>
              <a:gd name="T54" fmla="*/ 83 w 104"/>
              <a:gd name="T55" fmla="*/ 52 h 104"/>
              <a:gd name="T56" fmla="*/ 75 w 104"/>
              <a:gd name="T57" fmla="*/ 58 h 104"/>
              <a:gd name="T58" fmla="*/ 78 w 104"/>
              <a:gd name="T59" fmla="*/ 68 h 104"/>
              <a:gd name="T60" fmla="*/ 90 w 104"/>
              <a:gd name="T61" fmla="*/ 52 h 104"/>
              <a:gd name="T62" fmla="*/ 52 w 104"/>
              <a:gd name="T63" fmla="*/ 15 h 104"/>
              <a:gd name="T64" fmla="*/ 15 w 104"/>
              <a:gd name="T65" fmla="*/ 52 h 104"/>
              <a:gd name="T66" fmla="*/ 27 w 104"/>
              <a:gd name="T67" fmla="*/ 70 h 104"/>
              <a:gd name="T68" fmla="*/ 33 w 104"/>
              <a:gd name="T69" fmla="*/ 67 h 104"/>
              <a:gd name="T70" fmla="*/ 24 w 104"/>
              <a:gd name="T71" fmla="*/ 64 h 104"/>
              <a:gd name="T72" fmla="*/ 48 w 104"/>
              <a:gd name="T73" fmla="*/ 56 h 104"/>
              <a:gd name="T74" fmla="*/ 58 w 104"/>
              <a:gd name="T75"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tx1">
              <a:lumMod val="50000"/>
              <a:lumOff val="50000"/>
            </a:schemeClr>
          </a:solidFill>
          <a:ln>
            <a:noFill/>
          </a:ln>
        </p:spPr>
        <p:txBody>
          <a:bodyPr vert="horz" wrap="square" lIns="109728" tIns="54864" rIns="109728" bIns="54864" numCol="1" anchor="t" anchorCtr="0" compatLnSpc="1">
            <a:prstTxWarp prst="textNoShape">
              <a:avLst/>
            </a:prstTxWarp>
          </a:bodyPr>
          <a:lstStyle/>
          <a:p>
            <a:pPr defTabSz="1097237"/>
            <a:endParaRPr lang="zh-CN" altLang="en-US" sz="216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Freeform 101"/>
          <p:cNvSpPr>
            <a:spLocks noEditPoints="1"/>
          </p:cNvSpPr>
          <p:nvPr/>
        </p:nvSpPr>
        <p:spPr bwMode="gray">
          <a:xfrm>
            <a:off x="856026" y="4156697"/>
            <a:ext cx="373380" cy="320040"/>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tx1">
              <a:lumMod val="50000"/>
              <a:lumOff val="50000"/>
            </a:schemeClr>
          </a:solidFill>
          <a:ln>
            <a:noFill/>
          </a:ln>
        </p:spPr>
        <p:txBody>
          <a:bodyPr vert="horz" wrap="square" lIns="109728" tIns="54864" rIns="109728" bIns="54864" numCol="1" anchor="t" anchorCtr="0" compatLnSpc="1">
            <a:prstTxWarp prst="textNoShape">
              <a:avLst/>
            </a:prstTxWarp>
          </a:bodyPr>
          <a:lstStyle/>
          <a:p>
            <a:pPr defTabSz="1097237"/>
            <a:endParaRPr lang="zh-CN" altLang="en-US" sz="216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7" name="Picture 4" descr="C:\Users\j00266541\AppData\Roaming\eSpace_Desktop\UserData\j00266541\imagefiles\E7B3A533-EB91-4C53-9A4B-E5C8840EF27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3594804" y="4302117"/>
            <a:ext cx="820721" cy="55760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C:\Users\j00266541\AppData\Roaming\eSpace_Desktop\UserData\j00266541\imagefiles\DD5EC2C0-04F9-474C-9B7F-065BF8C5636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7899270" y="4263527"/>
            <a:ext cx="887928" cy="609782"/>
          </a:xfrm>
          <a:prstGeom prst="rect">
            <a:avLst/>
          </a:prstGeom>
          <a:noFill/>
          <a:extLst>
            <a:ext uri="{909E8E84-426E-40DD-AFC4-6F175D3DCCD1}">
              <a14:hiddenFill xmlns:a14="http://schemas.microsoft.com/office/drawing/2010/main">
                <a:solidFill>
                  <a:srgbClr val="FFFFFF"/>
                </a:solidFill>
              </a14:hiddenFill>
            </a:ext>
          </a:extLst>
        </p:spPr>
      </p:pic>
      <p:sp>
        <p:nvSpPr>
          <p:cNvPr id="39" name="Freeform 15"/>
          <p:cNvSpPr>
            <a:spLocks noEditPoints="1"/>
          </p:cNvSpPr>
          <p:nvPr/>
        </p:nvSpPr>
        <p:spPr bwMode="gray">
          <a:xfrm>
            <a:off x="9011031" y="4152439"/>
            <a:ext cx="485774" cy="297180"/>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939387"/>
          </a:solidFill>
          <a:ln>
            <a:noFill/>
          </a:ln>
        </p:spPr>
        <p:txBody>
          <a:bodyPr vert="horz" wrap="square" lIns="109728" tIns="54864" rIns="109728" bIns="54864" numCol="1" anchor="t" anchorCtr="0" compatLnSpc="1">
            <a:prstTxWarp prst="textNoShape">
              <a:avLst/>
            </a:prstTxWarp>
          </a:bodyPr>
          <a:lstStyle/>
          <a:p>
            <a:pPr defTabSz="1097237"/>
            <a:endParaRPr lang="zh-CN" altLang="en-US" sz="216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Freeform 34"/>
          <p:cNvSpPr>
            <a:spLocks noEditPoints="1"/>
          </p:cNvSpPr>
          <p:nvPr/>
        </p:nvSpPr>
        <p:spPr bwMode="gray">
          <a:xfrm>
            <a:off x="9103425" y="4609266"/>
            <a:ext cx="300990" cy="357187"/>
          </a:xfrm>
          <a:custGeom>
            <a:avLst/>
            <a:gdLst>
              <a:gd name="T0" fmla="*/ 57 w 67"/>
              <a:gd name="T1" fmla="*/ 10 h 106"/>
              <a:gd name="T2" fmla="*/ 62 w 67"/>
              <a:gd name="T3" fmla="*/ 51 h 106"/>
              <a:gd name="T4" fmla="*/ 51 w 67"/>
              <a:gd name="T5" fmla="*/ 65 h 106"/>
              <a:gd name="T6" fmla="*/ 55 w 67"/>
              <a:gd name="T7" fmla="*/ 65 h 106"/>
              <a:gd name="T8" fmla="*/ 57 w 67"/>
              <a:gd name="T9" fmla="*/ 73 h 106"/>
              <a:gd name="T10" fmla="*/ 56 w 67"/>
              <a:gd name="T11" fmla="*/ 79 h 106"/>
              <a:gd name="T12" fmla="*/ 57 w 67"/>
              <a:gd name="T13" fmla="*/ 86 h 106"/>
              <a:gd name="T14" fmla="*/ 55 w 67"/>
              <a:gd name="T15" fmla="*/ 93 h 106"/>
              <a:gd name="T16" fmla="*/ 15 w 67"/>
              <a:gd name="T17" fmla="*/ 97 h 106"/>
              <a:gd name="T18" fmla="*/ 12 w 67"/>
              <a:gd name="T19" fmla="*/ 94 h 106"/>
              <a:gd name="T20" fmla="*/ 12 w 67"/>
              <a:gd name="T21" fmla="*/ 83 h 106"/>
              <a:gd name="T22" fmla="*/ 12 w 67"/>
              <a:gd name="T23" fmla="*/ 82 h 106"/>
              <a:gd name="T24" fmla="*/ 12 w 67"/>
              <a:gd name="T25" fmla="*/ 71 h 106"/>
              <a:gd name="T26" fmla="*/ 14 w 67"/>
              <a:gd name="T27" fmla="*/ 69 h 106"/>
              <a:gd name="T28" fmla="*/ 16 w 67"/>
              <a:gd name="T29" fmla="*/ 62 h 106"/>
              <a:gd name="T30" fmla="*/ 0 w 67"/>
              <a:gd name="T31" fmla="*/ 34 h 106"/>
              <a:gd name="T32" fmla="*/ 33 w 67"/>
              <a:gd name="T33" fmla="*/ 0 h 106"/>
              <a:gd name="T34" fmla="*/ 28 w 67"/>
              <a:gd name="T35" fmla="*/ 40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1 h 106"/>
              <a:gd name="T48" fmla="*/ 44 w 67"/>
              <a:gd name="T49" fmla="*/ 66 h 106"/>
              <a:gd name="T50" fmla="*/ 44 w 67"/>
              <a:gd name="T51" fmla="*/ 58 h 106"/>
              <a:gd name="T52" fmla="*/ 56 w 67"/>
              <a:gd name="T53" fmla="*/ 47 h 106"/>
              <a:gd name="T54" fmla="*/ 52 w 67"/>
              <a:gd name="T55" fmla="*/ 15 h 106"/>
              <a:gd name="T56" fmla="*/ 14 w 67"/>
              <a:gd name="T57" fmla="*/ 15 h 106"/>
              <a:gd name="T58" fmla="*/ 11 w 67"/>
              <a:gd name="T59" fmla="*/ 47 h 106"/>
              <a:gd name="T60" fmla="*/ 23 w 67"/>
              <a:gd name="T61" fmla="*/ 58 h 106"/>
              <a:gd name="T62" fmla="*/ 23 w 67"/>
              <a:gd name="T63" fmla="*/ 67 h 106"/>
              <a:gd name="T64" fmla="*/ 29 w 67"/>
              <a:gd name="T65" fmla="*/ 51 h 106"/>
              <a:gd name="T66" fmla="*/ 25 w 67"/>
              <a:gd name="T67" fmla="*/ 38 h 106"/>
              <a:gd name="T68" fmla="*/ 40 w 67"/>
              <a:gd name="T69" fmla="*/ 42 h 106"/>
              <a:gd name="T70" fmla="*/ 36 w 67"/>
              <a:gd name="T71" fmla="*/ 41 h 106"/>
              <a:gd name="T72" fmla="*/ 30 w 67"/>
              <a:gd name="T73" fmla="*/ 41 h 106"/>
              <a:gd name="T74" fmla="*/ 27 w 67"/>
              <a:gd name="T75" fmla="*/ 42 h 106"/>
              <a:gd name="T76" fmla="*/ 32 w 67"/>
              <a:gd name="T77" fmla="*/ 50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89 h 106"/>
              <a:gd name="T94" fmla="*/ 50 w 67"/>
              <a:gd name="T95" fmla="*/ 86 h 106"/>
              <a:gd name="T96" fmla="*/ 50 w 67"/>
              <a:gd name="T97" fmla="*/ 73 h 106"/>
              <a:gd name="T98" fmla="*/ 17 w 67"/>
              <a:gd name="T99" fmla="*/ 76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rgbClr val="939387"/>
          </a:solidFill>
          <a:ln>
            <a:noFill/>
          </a:ln>
        </p:spPr>
        <p:txBody>
          <a:bodyPr vert="horz" wrap="square" lIns="109728" tIns="54864" rIns="109728" bIns="54864" numCol="1" anchor="t" anchorCtr="0" compatLnSpc="1">
            <a:prstTxWarp prst="textNoShape">
              <a:avLst/>
            </a:prstTxWarp>
          </a:bodyPr>
          <a:lstStyle/>
          <a:p>
            <a:pPr defTabSz="1097237"/>
            <a:endParaRPr lang="zh-CN" altLang="en-US" sz="216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Freeform 96"/>
          <p:cNvSpPr>
            <a:spLocks noEditPoints="1"/>
          </p:cNvSpPr>
          <p:nvPr/>
        </p:nvSpPr>
        <p:spPr bwMode="gray">
          <a:xfrm>
            <a:off x="9051988" y="3383756"/>
            <a:ext cx="403860" cy="385763"/>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rgbClr val="939387"/>
          </a:solidFill>
          <a:ln>
            <a:noFill/>
          </a:ln>
        </p:spPr>
        <p:txBody>
          <a:bodyPr vert="horz" wrap="square" lIns="109728" tIns="54864" rIns="109728" bIns="54864" numCol="1" anchor="t" anchorCtr="0" compatLnSpc="1">
            <a:prstTxWarp prst="textNoShape">
              <a:avLst/>
            </a:prstTxWarp>
          </a:bodyPr>
          <a:lstStyle/>
          <a:p>
            <a:pPr defTabSz="1097237"/>
            <a:endParaRPr lang="zh-CN" altLang="en-US" sz="216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Freeform 20"/>
          <p:cNvSpPr>
            <a:spLocks/>
          </p:cNvSpPr>
          <p:nvPr/>
        </p:nvSpPr>
        <p:spPr bwMode="gray">
          <a:xfrm>
            <a:off x="9059608" y="3814446"/>
            <a:ext cx="388620" cy="260033"/>
          </a:xfrm>
          <a:custGeom>
            <a:avLst/>
            <a:gdLst>
              <a:gd name="T0" fmla="*/ 30 w 86"/>
              <a:gd name="T1" fmla="*/ 0 h 77"/>
              <a:gd name="T2" fmla="*/ 34 w 86"/>
              <a:gd name="T3" fmla="*/ 28 h 77"/>
              <a:gd name="T4" fmla="*/ 8 w 86"/>
              <a:gd name="T5" fmla="*/ 28 h 77"/>
              <a:gd name="T6" fmla="*/ 7 w 86"/>
              <a:gd name="T7" fmla="*/ 28 h 77"/>
              <a:gd name="T8" fmla="*/ 0 w 86"/>
              <a:gd name="T9" fmla="*/ 35 h 77"/>
              <a:gd name="T10" fmla="*/ 0 w 86"/>
              <a:gd name="T11" fmla="*/ 35 h 77"/>
              <a:gd name="T12" fmla="*/ 4 w 86"/>
              <a:gd name="T13" fmla="*/ 41 h 77"/>
              <a:gd name="T14" fmla="*/ 1 w 86"/>
              <a:gd name="T15" fmla="*/ 47 h 77"/>
              <a:gd name="T16" fmla="*/ 1 w 86"/>
              <a:gd name="T17" fmla="*/ 47 h 77"/>
              <a:gd name="T18" fmla="*/ 6 w 86"/>
              <a:gd name="T19" fmla="*/ 54 h 77"/>
              <a:gd name="T20" fmla="*/ 4 w 86"/>
              <a:gd name="T21" fmla="*/ 58 h 77"/>
              <a:gd name="T22" fmla="*/ 4 w 86"/>
              <a:gd name="T23" fmla="*/ 58 h 77"/>
              <a:gd name="T24" fmla="*/ 11 w 86"/>
              <a:gd name="T25" fmla="*/ 65 h 77"/>
              <a:gd name="T26" fmla="*/ 11 w 86"/>
              <a:gd name="T27" fmla="*/ 65 h 77"/>
              <a:gd name="T28" fmla="*/ 9 w 86"/>
              <a:gd name="T29" fmla="*/ 70 h 77"/>
              <a:gd name="T30" fmla="*/ 9 w 86"/>
              <a:gd name="T31" fmla="*/ 70 h 77"/>
              <a:gd name="T32" fmla="*/ 16 w 86"/>
              <a:gd name="T33" fmla="*/ 76 h 77"/>
              <a:gd name="T34" fmla="*/ 29 w 86"/>
              <a:gd name="T35" fmla="*/ 76 h 77"/>
              <a:gd name="T36" fmla="*/ 46 w 86"/>
              <a:gd name="T37" fmla="*/ 76 h 77"/>
              <a:gd name="T38" fmla="*/ 46 w 86"/>
              <a:gd name="T39" fmla="*/ 76 h 77"/>
              <a:gd name="T40" fmla="*/ 52 w 86"/>
              <a:gd name="T41" fmla="*/ 71 h 77"/>
              <a:gd name="T42" fmla="*/ 66 w 86"/>
              <a:gd name="T43" fmla="*/ 69 h 77"/>
              <a:gd name="T44" fmla="*/ 66 w 86"/>
              <a:gd name="T45" fmla="*/ 77 h 77"/>
              <a:gd name="T46" fmla="*/ 86 w 86"/>
              <a:gd name="T47" fmla="*/ 77 h 77"/>
              <a:gd name="T48" fmla="*/ 86 w 86"/>
              <a:gd name="T49" fmla="*/ 25 h 77"/>
              <a:gd name="T50" fmla="*/ 66 w 86"/>
              <a:gd name="T51" fmla="*/ 25 h 77"/>
              <a:gd name="T52" fmla="*/ 66 w 86"/>
              <a:gd name="T53" fmla="*/ 32 h 77"/>
              <a:gd name="T54" fmla="*/ 62 w 86"/>
              <a:gd name="T55" fmla="*/ 32 h 77"/>
              <a:gd name="T56" fmla="*/ 30 w 86"/>
              <a:gd name="T5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rgbClr val="939387"/>
          </a:solidFill>
          <a:ln>
            <a:noFill/>
          </a:ln>
        </p:spPr>
        <p:txBody>
          <a:bodyPr vert="horz" wrap="square" lIns="109728" tIns="54864" rIns="109728" bIns="54864" numCol="1" anchor="t" anchorCtr="0" compatLnSpc="1">
            <a:prstTxWarp prst="textNoShape">
              <a:avLst/>
            </a:prstTxWarp>
          </a:bodyPr>
          <a:lstStyle/>
          <a:p>
            <a:pPr defTabSz="1097237"/>
            <a:endParaRPr lang="zh-CN" altLang="en-US" sz="216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3" name="Picture 8" descr="C:\Users\j00266541\AppData\Roaming\eSpace_Desktop\UserData\j00266541\imagefiles\5C15CE93-18B0-4B45-8F13-F39D97D0A5BF.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invGray">
          <a:xfrm>
            <a:off x="4986353" y="1694453"/>
            <a:ext cx="2231488" cy="1114560"/>
          </a:xfrm>
          <a:prstGeom prst="rect">
            <a:avLst/>
          </a:prstGeom>
          <a:noFill/>
          <a:extLst>
            <a:ext uri="{909E8E84-426E-40DD-AFC4-6F175D3DCCD1}">
              <a14:hiddenFill xmlns:a14="http://schemas.microsoft.com/office/drawing/2010/main">
                <a:solidFill>
                  <a:srgbClr val="FFFFFF"/>
                </a:solidFill>
              </a14:hiddenFill>
            </a:ext>
          </a:extLst>
        </p:spPr>
      </p:pic>
      <p:sp>
        <p:nvSpPr>
          <p:cNvPr id="46" name="文本框 45"/>
          <p:cNvSpPr txBox="1"/>
          <p:nvPr/>
        </p:nvSpPr>
        <p:spPr bwMode="gray">
          <a:xfrm>
            <a:off x="4986353" y="1137931"/>
            <a:ext cx="2231488" cy="369332"/>
          </a:xfrm>
          <a:prstGeom prst="rect">
            <a:avLst/>
          </a:prstGeom>
          <a:noFill/>
        </p:spPr>
        <p:txBody>
          <a:bodyPr wrap="square" rtlCol="0">
            <a:spAutoFit/>
          </a:bodyPr>
          <a:lstStyle/>
          <a:p>
            <a:pPr algn="ctr" defTabSz="914377"/>
            <a:r>
              <a:rPr lang="en-US" altLang="zh-CN"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Campus </a:t>
            </a:r>
            <a:r>
              <a:rPr lang="en-US" altLang="zh-CN" b="1"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Health</a:t>
            </a:r>
            <a:endParaRPr lang="en-US" altLang="zh-CN"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 name="组合 1"/>
          <p:cNvGrpSpPr/>
          <p:nvPr/>
        </p:nvGrpSpPr>
        <p:grpSpPr>
          <a:xfrm>
            <a:off x="7947785" y="124239"/>
            <a:ext cx="3801480" cy="213120"/>
            <a:chOff x="8240022" y="124239"/>
            <a:chExt cx="3801480" cy="213120"/>
          </a:xfrm>
        </p:grpSpPr>
        <p:sp>
          <p:nvSpPr>
            <p:cNvPr id="48" name="五边形 47"/>
            <p:cNvSpPr/>
            <p:nvPr/>
          </p:nvSpPr>
          <p:spPr bwMode="gray">
            <a:xfrm>
              <a:off x="8240022" y="124239"/>
              <a:ext cx="720000" cy="213120"/>
            </a:xfrm>
            <a:prstGeom prst="homePlate">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Health</a:t>
              </a:r>
              <a:endParaRPr lang="zh-CN" altLang="en-US"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8880762" y="124239"/>
              <a:ext cx="19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Quality Evaluation Reports</a:t>
              </a:r>
            </a:p>
          </p:txBody>
        </p:sp>
        <p:sp>
          <p:nvSpPr>
            <p:cNvPr id="51" name="燕尾形 50"/>
            <p:cNvSpPr/>
            <p:nvPr/>
          </p:nvSpPr>
          <p:spPr bwMode="gray">
            <a:xfrm>
              <a:off x="10781502"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Radio Heat Map</a:t>
              </a:r>
            </a:p>
          </p:txBody>
        </p:sp>
      </p:grpSp>
    </p:spTree>
    <p:extLst>
      <p:ext uri="{BB962C8B-B14F-4D97-AF65-F5344CB8AC3E}">
        <p14:creationId xmlns:p14="http://schemas.microsoft.com/office/powerpoint/2010/main" val="6462518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ym typeface="Huawei Sans" panose="020C0503030203020204" pitchFamily="34" charset="0"/>
              </a:rPr>
              <a:t>Building </a:t>
            </a:r>
            <a:r>
              <a:rPr lang="en-US" altLang="zh-CN" dirty="0" smtClean="0">
                <a:sym typeface="Huawei Sans" panose="020C0503030203020204" pitchFamily="34" charset="0"/>
              </a:rPr>
              <a:t>Topology: Displaying </a:t>
            </a:r>
            <a:r>
              <a:rPr lang="en-US" altLang="zh-CN" dirty="0">
                <a:sym typeface="Huawei Sans" panose="020C0503030203020204" pitchFamily="34" charset="0"/>
              </a:rPr>
              <a:t>Key KPI and Network Issues Based on Buildings</a:t>
            </a:r>
          </a:p>
        </p:txBody>
      </p:sp>
      <p:sp>
        <p:nvSpPr>
          <p:cNvPr id="3" name="圆角矩形 2"/>
          <p:cNvSpPr/>
          <p:nvPr/>
        </p:nvSpPr>
        <p:spPr bwMode="gray">
          <a:xfrm>
            <a:off x="465445" y="1305765"/>
            <a:ext cx="3677592" cy="4894975"/>
          </a:xfrm>
          <a:prstGeom prst="roundRect">
            <a:avLst>
              <a:gd name="adj" fmla="val 0"/>
            </a:avLst>
          </a:prstGeom>
          <a:solidFill>
            <a:schemeClr val="bg1">
              <a:lumMod val="95000"/>
            </a:schemeClr>
          </a:solidFill>
          <a:ln w="6350">
            <a:solidFill>
              <a:schemeClr val="bg1">
                <a:lumMod val="7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fr-FR" altLang="zh-CN" sz="90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Working with Partners to Build One of the Five Clouds for an Intelligent World"/>
          <p:cNvSpPr txBox="1"/>
          <p:nvPr/>
        </p:nvSpPr>
        <p:spPr bwMode="gray">
          <a:xfrm>
            <a:off x="792527" y="1497304"/>
            <a:ext cx="3350510" cy="402452"/>
          </a:xfrm>
          <a:prstGeom prst="rect">
            <a:avLst/>
          </a:prstGeom>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56" tIns="7256" rIns="7256" bIns="7256">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r>
              <a:rPr lang="en-US" altLang="zh-CN" sz="1400" b="1"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Intuitive, clear problem display from the building perspective</a:t>
            </a:r>
          </a:p>
        </p:txBody>
      </p:sp>
      <p:grpSp>
        <p:nvGrpSpPr>
          <p:cNvPr id="6" name="组合 5"/>
          <p:cNvGrpSpPr/>
          <p:nvPr/>
        </p:nvGrpSpPr>
        <p:grpSpPr bwMode="gray">
          <a:xfrm>
            <a:off x="489870" y="1514084"/>
            <a:ext cx="216354" cy="246374"/>
            <a:chOff x="2303692" y="3504494"/>
            <a:chExt cx="415878" cy="446243"/>
          </a:xfrm>
        </p:grpSpPr>
        <p:sp>
          <p:nvSpPr>
            <p:cNvPr id="7" name="泪滴形 6"/>
            <p:cNvSpPr/>
            <p:nvPr/>
          </p:nvSpPr>
          <p:spPr bwMode="gray">
            <a:xfrm rot="8118236">
              <a:off x="2303692" y="3504494"/>
              <a:ext cx="415878" cy="446243"/>
            </a:xfrm>
            <a:prstGeom prst="teardrop">
              <a:avLst>
                <a:gd name="adj" fmla="val 13474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87" eaLnBrk="1" fontAlgn="auto" hangingPunct="1">
                <a:spcBef>
                  <a:spcPts val="0"/>
                </a:spcBef>
                <a:spcAft>
                  <a:spcPts val="0"/>
                </a:spcAft>
                <a:defRPr/>
              </a:pP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Freeform 15"/>
            <p:cNvSpPr>
              <a:spLocks noEditPoints="1"/>
            </p:cNvSpPr>
            <p:nvPr/>
          </p:nvSpPr>
          <p:spPr bwMode="gray">
            <a:xfrm>
              <a:off x="2346033" y="3616658"/>
              <a:ext cx="325576" cy="221912"/>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FFFFFF"/>
            </a:solidFill>
            <a:ln>
              <a:noFill/>
            </a:ln>
          </p:spPr>
          <p:txBody>
            <a:bodyPr vert="horz" wrap="square" lIns="91428" tIns="45714" rIns="91428" bIns="45714" numCol="1" anchor="t" anchorCtr="0" compatLnSpc="1">
              <a:prstTxWarp prst="textNoShape">
                <a:avLst/>
              </a:prstTxWarp>
            </a:bodyPr>
            <a:lstStyle/>
            <a:p>
              <a:pPr defTabSz="914387" eaLnBrk="1" fontAlgn="auto" hangingPunct="1">
                <a:spcBef>
                  <a:spcPts val="0"/>
                </a:spcBef>
                <a:spcAft>
                  <a:spcPts val="0"/>
                </a:spcAft>
              </a:pPr>
              <a:endParaRPr lang="zh-CN" altLang="en-US">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9" name="文本框 8"/>
          <p:cNvSpPr txBox="1"/>
          <p:nvPr/>
        </p:nvSpPr>
        <p:spPr bwMode="gray">
          <a:xfrm>
            <a:off x="522373" y="2072562"/>
            <a:ext cx="3620664" cy="3970318"/>
          </a:xfrm>
          <a:prstGeom prst="rect">
            <a:avLst/>
          </a:prstGeom>
          <a:noFill/>
        </p:spPr>
        <p:txBody>
          <a:bodyPr wrap="square" rtlCol="0">
            <a:spAutoFit/>
          </a:bodyPr>
          <a:lstStyle/>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Your network is abnormal.</a:t>
            </a:r>
          </a:p>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Device </a:t>
            </a:r>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off-boarding, intermittent port disconnection, AP </a:t>
            </a: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off-boarding</a:t>
            </a:r>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a:p>
            <a:pPr marL="285750" indent="-285750">
              <a:buFont typeface="Wingdings" panose="05000000000000000000" pitchFamily="2" charset="2"/>
              <a:buChar char="ü"/>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An Access fault occurs on your network.</a:t>
            </a:r>
          </a:p>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Users </a:t>
            </a:r>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fail to be authenticated in a batch.</a:t>
            </a:r>
          </a:p>
          <a:p>
            <a:pPr marL="285750" indent="-285750">
              <a:buFont typeface="Wingdings" panose="05000000000000000000" pitchFamily="2" charset="2"/>
              <a:buChar char="ü"/>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Traffic congestion occurs on your network.</a:t>
            </a:r>
          </a:p>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Port </a:t>
            </a:r>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or queue </a:t>
            </a: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congestion.</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Wingdings" panose="05000000000000000000" pitchFamily="2" charset="2"/>
              <a:buChar char="ü"/>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Packet error occurs on your network.</a:t>
            </a:r>
          </a:p>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The </a:t>
            </a:r>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number of error packets on a network port exceeds the threshold, or the number of error packets keeps increasing.</a:t>
            </a:r>
          </a:p>
        </p:txBody>
      </p:sp>
      <p:pic>
        <p:nvPicPr>
          <p:cNvPr id="14" name="图片 3"/>
          <p:cNvPicPr>
            <a:picLocks noChangeAspect="1"/>
          </p:cNvPicPr>
          <p:nvPr/>
        </p:nvPicPr>
        <p:blipFill>
          <a:blip r:embed="rId3"/>
          <a:stretch>
            <a:fillRect/>
          </a:stretch>
        </p:blipFill>
        <p:spPr bwMode="invGray">
          <a:xfrm>
            <a:off x="4234863" y="1305800"/>
            <a:ext cx="7422398" cy="4894975"/>
          </a:xfrm>
          <a:prstGeom prst="rect">
            <a:avLst/>
          </a:prstGeom>
        </p:spPr>
      </p:pic>
      <p:grpSp>
        <p:nvGrpSpPr>
          <p:cNvPr id="4" name="组合 3"/>
          <p:cNvGrpSpPr/>
          <p:nvPr/>
        </p:nvGrpSpPr>
        <p:grpSpPr>
          <a:xfrm>
            <a:off x="7948800" y="124239"/>
            <a:ext cx="3801480" cy="213120"/>
            <a:chOff x="8240022" y="124239"/>
            <a:chExt cx="3801480" cy="213120"/>
          </a:xfrm>
        </p:grpSpPr>
        <p:sp>
          <p:nvSpPr>
            <p:cNvPr id="15" name="五边形 14"/>
            <p:cNvSpPr/>
            <p:nvPr/>
          </p:nvSpPr>
          <p:spPr bwMode="gray">
            <a:xfrm>
              <a:off x="8240022" y="124239"/>
              <a:ext cx="720000" cy="213120"/>
            </a:xfrm>
            <a:prstGeom prst="homePlate">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Health</a:t>
              </a:r>
              <a:endParaRPr lang="zh-CN" altLang="en-US"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p:nvPr/>
          </p:nvSpPr>
          <p:spPr bwMode="gray">
            <a:xfrm>
              <a:off x="8880762" y="124239"/>
              <a:ext cx="19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Quality Evaluation Reports</a:t>
              </a:r>
            </a:p>
          </p:txBody>
        </p:sp>
        <p:sp>
          <p:nvSpPr>
            <p:cNvPr id="17" name="燕尾形 16"/>
            <p:cNvSpPr/>
            <p:nvPr/>
          </p:nvSpPr>
          <p:spPr bwMode="gray">
            <a:xfrm>
              <a:off x="10781502"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Radio Heat Map</a:t>
              </a:r>
            </a:p>
          </p:txBody>
        </p:sp>
      </p:grpSp>
    </p:spTree>
    <p:extLst>
      <p:ext uri="{BB962C8B-B14F-4D97-AF65-F5344CB8AC3E}">
        <p14:creationId xmlns:p14="http://schemas.microsoft.com/office/powerpoint/2010/main" val="33346297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ym typeface="Huawei Sans" panose="020C0503030203020204" pitchFamily="34" charset="0"/>
              </a:rPr>
              <a:t>Multi-Dimensional Network Health Evaluation Model, Comprehensively Evaluating Network Experience</a:t>
            </a:r>
          </a:p>
        </p:txBody>
      </p:sp>
      <p:sp>
        <p:nvSpPr>
          <p:cNvPr id="3" name="圆角矩形 2"/>
          <p:cNvSpPr/>
          <p:nvPr/>
        </p:nvSpPr>
        <p:spPr bwMode="gray">
          <a:xfrm>
            <a:off x="459713" y="1409235"/>
            <a:ext cx="5439182"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Wireless network </a:t>
            </a: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health evaluation </a:t>
            </a: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model</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455613" y="1805371"/>
            <a:ext cx="5443742" cy="4395405"/>
          </a:xfrm>
          <a:prstGeom prst="roundRect">
            <a:avLst>
              <a:gd name="adj" fmla="val 1810"/>
            </a:avLst>
          </a:prstGeom>
          <a:noFill/>
          <a:ln w="3175" cap="flat" cmpd="sng" algn="ctr">
            <a:solidFill>
              <a:schemeClr val="bg1">
                <a:lumMod val="7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bodyPr>
          <a:lstStyle/>
          <a:p>
            <a:pPr algn="ctr" defTabSz="1068595"/>
            <a:endParaRPr lang="zh-CN" altLang="en-US" sz="3199"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矩形 29"/>
          <p:cNvSpPr/>
          <p:nvPr/>
        </p:nvSpPr>
        <p:spPr bwMode="gray">
          <a:xfrm>
            <a:off x="455151" y="1837396"/>
            <a:ext cx="5443743" cy="307777"/>
          </a:xfrm>
          <a:prstGeom prst="rect">
            <a:avLst/>
          </a:prstGeom>
        </p:spPr>
        <p:txBody>
          <a:bodyPr wrap="square">
            <a:spAutoFit/>
          </a:bodyPr>
          <a:lstStyle/>
          <a:p>
            <a:pPr algn="ct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Displays wireless network quality from </a:t>
            </a:r>
            <a:r>
              <a:rPr lang="en-US" altLang="zh-CN" sz="1400" b="1"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 dimensions and </a:t>
            </a:r>
            <a:r>
              <a:rPr lang="en-US" altLang="zh-CN" sz="1200" b="1"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 sub-categories.</a:t>
            </a:r>
          </a:p>
        </p:txBody>
      </p:sp>
      <p:sp>
        <p:nvSpPr>
          <p:cNvPr id="55" name="Working with Partners to Build One of the Five Clouds for an Intelligent World"/>
          <p:cNvSpPr txBox="1"/>
          <p:nvPr/>
        </p:nvSpPr>
        <p:spPr bwMode="gray">
          <a:xfrm>
            <a:off x="612048" y="2358731"/>
            <a:ext cx="1667363" cy="514738"/>
          </a:xfrm>
          <a:prstGeom prst="flowChartInputOutput">
            <a:avLst/>
          </a:prstGeom>
          <a:solidFill>
            <a:schemeClr val="bg1">
              <a:lumMod val="95000"/>
            </a:schemeClr>
          </a:solidFill>
          <a:ln w="63500" cap="rnd">
            <a:solidFill>
              <a:schemeClr val="bg1">
                <a:lumMod val="85000"/>
              </a:schemeClr>
            </a:solidFill>
            <a:round/>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defTabSz="609598" hangingPunct="0">
              <a:lnSpc>
                <a:spcPct val="100000"/>
              </a:lnSpc>
              <a:spcAft>
                <a:spcPts val="600"/>
              </a:spcAft>
              <a:defRPr sz="1400" b="1" kern="0">
                <a:solidFill>
                  <a:srgbClr val="EC7061"/>
                </a:solidFill>
                <a:cs typeface="+mn-ea"/>
              </a:defRPr>
            </a:lvl1pPr>
          </a:lstStyle>
          <a:p>
            <a:pPr algn="ctr"/>
            <a:r>
              <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Access Experience</a:t>
            </a:r>
          </a:p>
        </p:txBody>
      </p:sp>
      <p:sp>
        <p:nvSpPr>
          <p:cNvPr id="56" name="Working with Partners to Build One of the Five Clouds for an Intelligent World"/>
          <p:cNvSpPr txBox="1"/>
          <p:nvPr/>
        </p:nvSpPr>
        <p:spPr bwMode="gray">
          <a:xfrm>
            <a:off x="2925865" y="2310100"/>
            <a:ext cx="2862524" cy="612000"/>
          </a:xfrm>
          <a:prstGeom prst="rect">
            <a:avLst/>
          </a:prstGeom>
          <a:solidFill>
            <a:schemeClr val="bg1">
              <a:lumMod val="95000"/>
            </a:schemeClr>
          </a:solidFill>
          <a:ln w="3175">
            <a:solidFill>
              <a:schemeClr val="bg1">
                <a:lumMod val="75000"/>
              </a:schemeClr>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endParaRPr lang="zh-CN" altLang="en-US"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Working with Partners to Build One of the Five Clouds for an Intelligent World"/>
          <p:cNvSpPr txBox="1"/>
          <p:nvPr/>
        </p:nvSpPr>
        <p:spPr bwMode="gray">
          <a:xfrm>
            <a:off x="612048" y="3713985"/>
            <a:ext cx="1667363" cy="514738"/>
          </a:xfrm>
          <a:prstGeom prst="flowChartInputOutput">
            <a:avLst/>
          </a:prstGeom>
          <a:solidFill>
            <a:schemeClr val="bg1">
              <a:lumMod val="95000"/>
            </a:schemeClr>
          </a:solidFill>
          <a:ln w="63500" cap="rnd">
            <a:solidFill>
              <a:schemeClr val="bg1">
                <a:lumMod val="85000"/>
              </a:schemeClr>
            </a:solidFill>
            <a:round/>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algn="ctr" defTabSz="609598" hangingPunct="0">
              <a:lnSpc>
                <a:spcPct val="100000"/>
              </a:lnSpc>
              <a:spcAft>
                <a:spcPts val="600"/>
              </a:spcAft>
              <a:defRPr sz="1200" b="0" kern="0">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Roaming </a:t>
            </a:r>
            <a:r>
              <a:rPr lang="en-US" altLang="zh-CN" dirty="0" smtClean="0">
                <a:sym typeface="Huawei Sans" panose="020C0503030203020204" pitchFamily="34" charset="0"/>
              </a:rPr>
              <a:t>Experience</a:t>
            </a:r>
            <a:endParaRPr lang="en-US" altLang="zh-CN" dirty="0">
              <a:sym typeface="Huawei Sans" panose="020C0503030203020204" pitchFamily="34" charset="0"/>
            </a:endParaRPr>
          </a:p>
        </p:txBody>
      </p:sp>
      <p:sp>
        <p:nvSpPr>
          <p:cNvPr id="58" name="Working with Partners to Build One of the Five Clouds for an Intelligent World"/>
          <p:cNvSpPr txBox="1"/>
          <p:nvPr/>
        </p:nvSpPr>
        <p:spPr bwMode="gray">
          <a:xfrm>
            <a:off x="2925865" y="3606336"/>
            <a:ext cx="2862524" cy="730036"/>
          </a:xfrm>
          <a:prstGeom prst="rect">
            <a:avLst/>
          </a:prstGeom>
          <a:solidFill>
            <a:schemeClr val="bg1">
              <a:lumMod val="95000"/>
            </a:schemeClr>
          </a:solidFill>
          <a:ln w="3175">
            <a:solidFill>
              <a:schemeClr val="bg1">
                <a:lumMod val="75000"/>
              </a:schemeClr>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endParaRPr lang="zh-CN" altLang="en-US"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Working with Partners to Build One of the Five Clouds for an Intelligent World"/>
          <p:cNvSpPr txBox="1"/>
          <p:nvPr/>
        </p:nvSpPr>
        <p:spPr bwMode="gray">
          <a:xfrm>
            <a:off x="612048" y="5136399"/>
            <a:ext cx="1667363" cy="514738"/>
          </a:xfrm>
          <a:prstGeom prst="flowChartInputOutput">
            <a:avLst/>
          </a:prstGeom>
          <a:solidFill>
            <a:schemeClr val="bg1">
              <a:lumMod val="95000"/>
            </a:schemeClr>
          </a:solidFill>
          <a:ln w="63500" cap="rnd">
            <a:solidFill>
              <a:schemeClr val="bg1">
                <a:lumMod val="85000"/>
              </a:schemeClr>
            </a:solidFill>
            <a:round/>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algn="ctr" defTabSz="609598" hangingPunct="0">
              <a:lnSpc>
                <a:spcPct val="100000"/>
              </a:lnSpc>
              <a:spcAft>
                <a:spcPts val="600"/>
              </a:spcAft>
              <a:defRPr sz="1200" b="0" kern="0">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Throughput </a:t>
            </a:r>
            <a:r>
              <a:rPr lang="en-US" altLang="zh-CN" dirty="0" smtClean="0">
                <a:sym typeface="Huawei Sans" panose="020C0503030203020204" pitchFamily="34" charset="0"/>
              </a:rPr>
              <a:t>Experience</a:t>
            </a:r>
            <a:endParaRPr lang="en-US" altLang="zh-CN" dirty="0">
              <a:sym typeface="Huawei Sans" panose="020C0503030203020204" pitchFamily="34" charset="0"/>
            </a:endParaRPr>
          </a:p>
        </p:txBody>
      </p:sp>
      <p:sp>
        <p:nvSpPr>
          <p:cNvPr id="60" name="Working with Partners to Build One of the Five Clouds for an Intelligent World"/>
          <p:cNvSpPr txBox="1"/>
          <p:nvPr/>
        </p:nvSpPr>
        <p:spPr bwMode="gray">
          <a:xfrm>
            <a:off x="2925865" y="4972594"/>
            <a:ext cx="2862524" cy="842348"/>
          </a:xfrm>
          <a:prstGeom prst="rect">
            <a:avLst/>
          </a:prstGeom>
          <a:solidFill>
            <a:schemeClr val="bg1">
              <a:lumMod val="95000"/>
            </a:schemeClr>
          </a:solidFill>
          <a:ln w="3175">
            <a:solidFill>
              <a:schemeClr val="bg1">
                <a:lumMod val="75000"/>
              </a:schemeClr>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endParaRPr lang="zh-CN" altLang="en-US"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连接符 60"/>
          <p:cNvCxnSpPr>
            <a:stCxn id="55" idx="5"/>
            <a:endCxn id="56" idx="1"/>
          </p:cNvCxnSpPr>
          <p:nvPr/>
        </p:nvCxnSpPr>
        <p:spPr bwMode="gray">
          <a:xfrm>
            <a:off x="2112675" y="2616100"/>
            <a:ext cx="813190" cy="0"/>
          </a:xfrm>
          <a:prstGeom prst="line">
            <a:avLst/>
          </a:prstGeom>
          <a:ln w="28575">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57" idx="5"/>
            <a:endCxn id="58" idx="1"/>
          </p:cNvCxnSpPr>
          <p:nvPr/>
        </p:nvCxnSpPr>
        <p:spPr bwMode="gray">
          <a:xfrm>
            <a:off x="2112675" y="3971354"/>
            <a:ext cx="813190" cy="0"/>
          </a:xfrm>
          <a:prstGeom prst="line">
            <a:avLst/>
          </a:prstGeom>
          <a:ln w="28575">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59" idx="5"/>
            <a:endCxn id="60" idx="1"/>
          </p:cNvCxnSpPr>
          <p:nvPr/>
        </p:nvCxnSpPr>
        <p:spPr bwMode="gray">
          <a:xfrm>
            <a:off x="2112675" y="5393768"/>
            <a:ext cx="813190" cy="0"/>
          </a:xfrm>
          <a:prstGeom prst="line">
            <a:avLst/>
          </a:prstGeom>
          <a:ln w="28575">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85" name="Working with Partners to Build One of the Five Clouds for an Intelligent World"/>
          <p:cNvSpPr txBox="1"/>
          <p:nvPr/>
        </p:nvSpPr>
        <p:spPr bwMode="gray">
          <a:xfrm>
            <a:off x="3317020" y="2310100"/>
            <a:ext cx="2471368" cy="612000"/>
          </a:xfrm>
          <a:prstGeom prst="rect">
            <a:avLst/>
          </a:prstGeom>
          <a:noFill/>
          <a:ln w="3175">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r>
              <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Check whether users can access the network </a:t>
            </a:r>
            <a:r>
              <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properly.</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Working with Partners to Build One of the Five Clouds for an Intelligent World"/>
          <p:cNvSpPr txBox="1"/>
          <p:nvPr/>
        </p:nvSpPr>
        <p:spPr bwMode="gray">
          <a:xfrm>
            <a:off x="3317020" y="3606336"/>
            <a:ext cx="2471368" cy="730036"/>
          </a:xfrm>
          <a:prstGeom prst="rect">
            <a:avLst/>
          </a:prstGeom>
          <a:noFill/>
          <a:ln w="3175">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0" kern="0">
                <a:latin typeface="Huawei Sans" panose="020C0503030203020204" pitchFamily="34" charset="0"/>
                <a:ea typeface="方正兰亭黑简体" panose="02000000000000000000" pitchFamily="2" charset="-122"/>
                <a:cs typeface="+mn-ea"/>
              </a:defRPr>
            </a:lvl1pPr>
          </a:lstStyle>
          <a:p>
            <a:r>
              <a:rPr lang="en-US" altLang="zh-CN" sz="1200" dirty="0">
                <a:sym typeface="Huawei Sans" panose="020C0503030203020204" pitchFamily="34" charset="0"/>
              </a:rPr>
              <a:t>Check whether network experience is smooth without frame freezing when users </a:t>
            </a:r>
            <a:r>
              <a:rPr lang="en-US" altLang="zh-CN" sz="1200" dirty="0" smtClean="0">
                <a:sym typeface="Huawei Sans" panose="020C0503030203020204" pitchFamily="34" charset="0"/>
              </a:rPr>
              <a:t>move.</a:t>
            </a:r>
            <a:endParaRPr lang="en-US" altLang="zh-CN" sz="1200" dirty="0">
              <a:sym typeface="Huawei Sans" panose="020C0503030203020204" pitchFamily="34" charset="0"/>
            </a:endParaRPr>
          </a:p>
        </p:txBody>
      </p:sp>
      <p:sp>
        <p:nvSpPr>
          <p:cNvPr id="87" name="Working with Partners to Build One of the Five Clouds for an Intelligent World"/>
          <p:cNvSpPr txBox="1"/>
          <p:nvPr/>
        </p:nvSpPr>
        <p:spPr bwMode="gray">
          <a:xfrm>
            <a:off x="3317020" y="4972594"/>
            <a:ext cx="2471368" cy="842347"/>
          </a:xfrm>
          <a:prstGeom prst="rect">
            <a:avLst/>
          </a:prstGeom>
          <a:noFill/>
          <a:ln w="3175">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0" kern="0">
                <a:latin typeface="Huawei Sans" panose="020C0503030203020204" pitchFamily="34" charset="0"/>
                <a:ea typeface="方正兰亭黑简体" panose="02000000000000000000" pitchFamily="2" charset="-122"/>
                <a:cs typeface="+mn-ea"/>
              </a:defRPr>
            </a:lvl1pPr>
          </a:lstStyle>
          <a:p>
            <a:r>
              <a:rPr lang="en-US" altLang="zh-CN" sz="1200" dirty="0">
                <a:sym typeface="Huawei Sans" panose="020C0503030203020204" pitchFamily="34" charset="0"/>
              </a:rPr>
              <a:t>Check whether interference exists on the wireless network and whether capacity expansion is </a:t>
            </a:r>
            <a:r>
              <a:rPr lang="en-US" altLang="zh-CN" sz="1200" dirty="0" smtClean="0">
                <a:sym typeface="Huawei Sans" panose="020C0503030203020204" pitchFamily="34" charset="0"/>
              </a:rPr>
              <a:t>required.</a:t>
            </a:r>
            <a:endParaRPr lang="en-US" altLang="zh-CN" sz="1200" dirty="0">
              <a:sym typeface="Huawei Sans" panose="020C0503030203020204" pitchFamily="34" charset="0"/>
            </a:endParaRPr>
          </a:p>
        </p:txBody>
      </p:sp>
      <p:pic>
        <p:nvPicPr>
          <p:cNvPr id="91" name="图片 9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35636" y="2489945"/>
            <a:ext cx="215065" cy="248884"/>
          </a:xfrm>
          <a:prstGeom prst="rect">
            <a:avLst/>
          </a:prstGeom>
        </p:spPr>
      </p:pic>
      <p:pic>
        <p:nvPicPr>
          <p:cNvPr id="92" name="图片 9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08032" y="3775078"/>
            <a:ext cx="270271" cy="392552"/>
          </a:xfrm>
          <a:prstGeom prst="rect">
            <a:avLst/>
          </a:prstGeom>
        </p:spPr>
      </p:pic>
      <p:pic>
        <p:nvPicPr>
          <p:cNvPr id="93" name="图片 9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008031" y="5278032"/>
            <a:ext cx="270271" cy="367745"/>
          </a:xfrm>
          <a:prstGeom prst="rect">
            <a:avLst/>
          </a:prstGeom>
        </p:spPr>
      </p:pic>
      <p:sp>
        <p:nvSpPr>
          <p:cNvPr id="94" name="圆角矩形 93"/>
          <p:cNvSpPr/>
          <p:nvPr/>
        </p:nvSpPr>
        <p:spPr bwMode="gray">
          <a:xfrm>
            <a:off x="6092673" y="1409235"/>
            <a:ext cx="5439182"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Wired network health evaluation model</a:t>
            </a:r>
          </a:p>
        </p:txBody>
      </p:sp>
      <p:sp>
        <p:nvSpPr>
          <p:cNvPr id="95" name="圆角矩形 94"/>
          <p:cNvSpPr/>
          <p:nvPr/>
        </p:nvSpPr>
        <p:spPr bwMode="gray">
          <a:xfrm>
            <a:off x="6088573" y="1805372"/>
            <a:ext cx="5443742" cy="4395404"/>
          </a:xfrm>
          <a:prstGeom prst="roundRect">
            <a:avLst>
              <a:gd name="adj" fmla="val 1810"/>
            </a:avLst>
          </a:prstGeom>
          <a:noFill/>
          <a:ln w="3175" cap="flat" cmpd="sng" algn="ctr">
            <a:solidFill>
              <a:schemeClr val="bg1">
                <a:lumMod val="7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bodyPr>
          <a:lstStyle/>
          <a:p>
            <a:pPr algn="ctr" defTabSz="1068595"/>
            <a:endParaRPr lang="zh-CN" altLang="en-US" sz="3199"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8" name="Working with Partners to Build One of the Five Clouds for an Intelligent World"/>
          <p:cNvSpPr txBox="1"/>
          <p:nvPr/>
        </p:nvSpPr>
        <p:spPr bwMode="gray">
          <a:xfrm>
            <a:off x="6154777" y="2358731"/>
            <a:ext cx="1837260" cy="514738"/>
          </a:xfrm>
          <a:prstGeom prst="flowChartInputOutput">
            <a:avLst/>
          </a:prstGeom>
          <a:solidFill>
            <a:schemeClr val="bg1">
              <a:lumMod val="95000"/>
            </a:schemeClr>
          </a:solidFill>
          <a:ln w="63500" cap="rnd">
            <a:solidFill>
              <a:schemeClr val="bg1">
                <a:lumMod val="85000"/>
              </a:schemeClr>
            </a:solidFill>
            <a:round/>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algn="ctr" defTabSz="609598" hangingPunct="0">
              <a:lnSpc>
                <a:spcPct val="100000"/>
              </a:lnSpc>
              <a:spcAft>
                <a:spcPts val="600"/>
              </a:spcAft>
              <a:defRPr sz="1200" b="0" kern="0">
                <a:latin typeface="Huawei Sans" panose="020C0503030203020204" pitchFamily="34" charset="0"/>
                <a:ea typeface="方正兰亭黑简体" panose="02000000000000000000" pitchFamily="2" charset="-122"/>
                <a:cs typeface="+mn-ea"/>
              </a:defRPr>
            </a:lvl1pPr>
          </a:lstStyle>
          <a:p>
            <a:r>
              <a:rPr lang="en-US" altLang="zh-CN" dirty="0" smtClean="0">
                <a:sym typeface="Huawei Sans" panose="020C0503030203020204" pitchFamily="34" charset="0"/>
              </a:rPr>
              <a:t>Device Environment</a:t>
            </a:r>
            <a:endParaRPr lang="en-US" altLang="zh-CN" dirty="0">
              <a:sym typeface="Huawei Sans" panose="020C0503030203020204" pitchFamily="34" charset="0"/>
            </a:endParaRPr>
          </a:p>
        </p:txBody>
      </p:sp>
      <p:sp>
        <p:nvSpPr>
          <p:cNvPr id="99" name="Working with Partners to Build One of the Five Clouds for an Intelligent World"/>
          <p:cNvSpPr txBox="1"/>
          <p:nvPr/>
        </p:nvSpPr>
        <p:spPr bwMode="gray">
          <a:xfrm>
            <a:off x="8907103" y="2310100"/>
            <a:ext cx="2514246" cy="612000"/>
          </a:xfrm>
          <a:prstGeom prst="rect">
            <a:avLst/>
          </a:prstGeom>
          <a:solidFill>
            <a:schemeClr val="bg1">
              <a:lumMod val="95000"/>
            </a:schemeClr>
          </a:solidFill>
          <a:ln w="3175">
            <a:solidFill>
              <a:schemeClr val="bg1">
                <a:lumMod val="75000"/>
              </a:schemeClr>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endParaRPr lang="zh-CN" altLang="en-US"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Working with Partners to Build One of the Five Clouds for an Intelligent World"/>
          <p:cNvSpPr txBox="1"/>
          <p:nvPr/>
        </p:nvSpPr>
        <p:spPr bwMode="gray">
          <a:xfrm>
            <a:off x="6245008" y="3337139"/>
            <a:ext cx="1740751" cy="514738"/>
          </a:xfrm>
          <a:prstGeom prst="flowChartInputOutput">
            <a:avLst/>
          </a:prstGeom>
          <a:solidFill>
            <a:schemeClr val="bg1">
              <a:lumMod val="95000"/>
            </a:schemeClr>
          </a:solidFill>
          <a:ln w="63500" cap="rnd">
            <a:solidFill>
              <a:schemeClr val="bg1">
                <a:lumMod val="85000"/>
              </a:schemeClr>
            </a:solidFill>
            <a:round/>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algn="ctr" defTabSz="609598" hangingPunct="0">
              <a:lnSpc>
                <a:spcPct val="100000"/>
              </a:lnSpc>
              <a:spcAft>
                <a:spcPts val="600"/>
              </a:spcAft>
              <a:defRPr sz="1200" b="0" kern="0">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Device C</a:t>
            </a:r>
            <a:r>
              <a:rPr lang="en-US" altLang="zh-CN" dirty="0" smtClean="0">
                <a:sym typeface="Huawei Sans" panose="020C0503030203020204" pitchFamily="34" charset="0"/>
              </a:rPr>
              <a:t>apacity</a:t>
            </a:r>
            <a:endParaRPr lang="en-US" altLang="zh-CN" dirty="0">
              <a:sym typeface="Huawei Sans" panose="020C0503030203020204" pitchFamily="34" charset="0"/>
            </a:endParaRPr>
          </a:p>
        </p:txBody>
      </p:sp>
      <p:sp>
        <p:nvSpPr>
          <p:cNvPr id="101" name="Working with Partners to Build One of the Five Clouds for an Intelligent World"/>
          <p:cNvSpPr txBox="1"/>
          <p:nvPr/>
        </p:nvSpPr>
        <p:spPr bwMode="gray">
          <a:xfrm>
            <a:off x="8907103" y="3281222"/>
            <a:ext cx="2514246" cy="612000"/>
          </a:xfrm>
          <a:prstGeom prst="rect">
            <a:avLst/>
          </a:prstGeom>
          <a:solidFill>
            <a:schemeClr val="bg1">
              <a:lumMod val="95000"/>
            </a:schemeClr>
          </a:solidFill>
          <a:ln w="3175">
            <a:solidFill>
              <a:schemeClr val="bg1">
                <a:lumMod val="75000"/>
              </a:schemeClr>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endParaRPr lang="zh-CN" altLang="en-US"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Working with Partners to Build One of the Five Clouds for an Intelligent World"/>
          <p:cNvSpPr txBox="1"/>
          <p:nvPr/>
        </p:nvSpPr>
        <p:spPr bwMode="gray">
          <a:xfrm>
            <a:off x="6245008" y="4315547"/>
            <a:ext cx="1740751" cy="514738"/>
          </a:xfrm>
          <a:prstGeom prst="flowChartInputOutput">
            <a:avLst/>
          </a:prstGeom>
          <a:solidFill>
            <a:schemeClr val="bg1">
              <a:lumMod val="95000"/>
            </a:schemeClr>
          </a:solidFill>
          <a:ln w="63500" cap="rnd">
            <a:solidFill>
              <a:schemeClr val="bg1">
                <a:lumMod val="85000"/>
              </a:schemeClr>
            </a:solidFill>
            <a:round/>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algn="ctr" defTabSz="609598" hangingPunct="0">
              <a:lnSpc>
                <a:spcPct val="100000"/>
              </a:lnSpc>
              <a:spcAft>
                <a:spcPts val="600"/>
              </a:spcAft>
              <a:defRPr sz="1200" b="0" kern="0">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Network S</a:t>
            </a:r>
            <a:r>
              <a:rPr lang="en-US" altLang="zh-CN" dirty="0" smtClean="0">
                <a:sym typeface="Huawei Sans" panose="020C0503030203020204" pitchFamily="34" charset="0"/>
              </a:rPr>
              <a:t>tatus</a:t>
            </a:r>
            <a:endParaRPr lang="en-US" altLang="zh-CN" dirty="0">
              <a:sym typeface="Huawei Sans" panose="020C0503030203020204" pitchFamily="34" charset="0"/>
            </a:endParaRPr>
          </a:p>
        </p:txBody>
      </p:sp>
      <p:sp>
        <p:nvSpPr>
          <p:cNvPr id="103" name="Working with Partners to Build One of the Five Clouds for an Intelligent World"/>
          <p:cNvSpPr txBox="1"/>
          <p:nvPr/>
        </p:nvSpPr>
        <p:spPr bwMode="gray">
          <a:xfrm>
            <a:off x="8907103" y="4263687"/>
            <a:ext cx="2514246" cy="612000"/>
          </a:xfrm>
          <a:prstGeom prst="rect">
            <a:avLst/>
          </a:prstGeom>
          <a:solidFill>
            <a:schemeClr val="bg1">
              <a:lumMod val="95000"/>
            </a:schemeClr>
          </a:solidFill>
          <a:ln w="3175">
            <a:solidFill>
              <a:schemeClr val="bg1">
                <a:lumMod val="75000"/>
              </a:schemeClr>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endParaRPr lang="zh-CN" altLang="en-US"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4" name="直接连接符 103"/>
          <p:cNvCxnSpPr>
            <a:stCxn id="98" idx="5"/>
            <a:endCxn id="99" idx="1"/>
          </p:cNvCxnSpPr>
          <p:nvPr/>
        </p:nvCxnSpPr>
        <p:spPr bwMode="gray">
          <a:xfrm>
            <a:off x="7808311" y="2616100"/>
            <a:ext cx="1098792" cy="0"/>
          </a:xfrm>
          <a:prstGeom prst="line">
            <a:avLst/>
          </a:prstGeom>
          <a:ln w="28575">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100" idx="5"/>
            <a:endCxn id="101" idx="1"/>
          </p:cNvCxnSpPr>
          <p:nvPr/>
        </p:nvCxnSpPr>
        <p:spPr bwMode="gray">
          <a:xfrm flipV="1">
            <a:off x="7811684" y="3587222"/>
            <a:ext cx="1095419" cy="7286"/>
          </a:xfrm>
          <a:prstGeom prst="line">
            <a:avLst/>
          </a:prstGeom>
          <a:ln w="28575">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102" idx="5"/>
            <a:endCxn id="103" idx="1"/>
          </p:cNvCxnSpPr>
          <p:nvPr/>
        </p:nvCxnSpPr>
        <p:spPr bwMode="gray">
          <a:xfrm flipV="1">
            <a:off x="7811684" y="4569687"/>
            <a:ext cx="1095419" cy="3229"/>
          </a:xfrm>
          <a:prstGeom prst="line">
            <a:avLst/>
          </a:prstGeom>
          <a:ln w="28575">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107" name="Working with Partners to Build One of the Five Clouds for an Intelligent World"/>
          <p:cNvSpPr txBox="1"/>
          <p:nvPr/>
        </p:nvSpPr>
        <p:spPr bwMode="gray">
          <a:xfrm>
            <a:off x="9273492" y="2310100"/>
            <a:ext cx="2147856" cy="612000"/>
          </a:xfrm>
          <a:prstGeom prst="rect">
            <a:avLst/>
          </a:prstGeom>
          <a:noFill/>
          <a:ln w="3175">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r>
              <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Check whether the status of physical components is </a:t>
            </a:r>
            <a:r>
              <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abnormal.</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Working with Partners to Build One of the Five Clouds for an Intelligent World"/>
          <p:cNvSpPr txBox="1"/>
          <p:nvPr/>
        </p:nvSpPr>
        <p:spPr bwMode="gray">
          <a:xfrm>
            <a:off x="9273492" y="3281222"/>
            <a:ext cx="2147856" cy="612000"/>
          </a:xfrm>
          <a:prstGeom prst="rect">
            <a:avLst/>
          </a:prstGeom>
          <a:noFill/>
          <a:ln w="3175">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0" kern="0">
                <a:latin typeface="Huawei Sans" panose="020C0503030203020204" pitchFamily="34" charset="0"/>
                <a:ea typeface="方正兰亭黑简体" panose="02000000000000000000" pitchFamily="2" charset="-122"/>
                <a:cs typeface="+mn-ea"/>
              </a:defRPr>
            </a:lvl1pPr>
          </a:lstStyle>
          <a:p>
            <a:r>
              <a:rPr lang="en-US" altLang="zh-CN" sz="1200" dirty="0">
                <a:sym typeface="Huawei Sans" panose="020C0503030203020204" pitchFamily="34" charset="0"/>
              </a:rPr>
              <a:t>Check whether device resources or capacities are </a:t>
            </a:r>
            <a:r>
              <a:rPr lang="en-US" altLang="zh-CN" sz="1200" dirty="0" smtClean="0">
                <a:sym typeface="Huawei Sans" panose="020C0503030203020204" pitchFamily="34" charset="0"/>
              </a:rPr>
              <a:t>sufficient.</a:t>
            </a:r>
            <a:endParaRPr lang="en-US" altLang="zh-CN" sz="1200" dirty="0">
              <a:sym typeface="Huawei Sans" panose="020C0503030203020204" pitchFamily="34" charset="0"/>
            </a:endParaRPr>
          </a:p>
        </p:txBody>
      </p:sp>
      <p:sp>
        <p:nvSpPr>
          <p:cNvPr id="109" name="Working with Partners to Build One of the Five Clouds for an Intelligent World"/>
          <p:cNvSpPr txBox="1"/>
          <p:nvPr/>
        </p:nvSpPr>
        <p:spPr bwMode="gray">
          <a:xfrm>
            <a:off x="9273492" y="4274201"/>
            <a:ext cx="2147856" cy="612000"/>
          </a:xfrm>
          <a:prstGeom prst="rect">
            <a:avLst/>
          </a:prstGeom>
          <a:noFill/>
          <a:ln w="3175">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0" kern="0">
                <a:latin typeface="Huawei Sans" panose="020C0503030203020204" pitchFamily="34" charset="0"/>
                <a:ea typeface="方正兰亭黑简体" panose="02000000000000000000" pitchFamily="2" charset="-122"/>
                <a:cs typeface="+mn-ea"/>
              </a:defRPr>
            </a:lvl1pPr>
          </a:lstStyle>
          <a:p>
            <a:r>
              <a:rPr lang="en-US" altLang="zh-CN" sz="1200" dirty="0">
                <a:sym typeface="Huawei Sans" panose="020C0503030203020204" pitchFamily="34" charset="0"/>
              </a:rPr>
              <a:t>Check whether the status of network ports is </a:t>
            </a:r>
            <a:r>
              <a:rPr lang="en-US" altLang="zh-CN" sz="1200" dirty="0" smtClean="0">
                <a:sym typeface="Huawei Sans" panose="020C0503030203020204" pitchFamily="34" charset="0"/>
              </a:rPr>
              <a:t>abnormal.</a:t>
            </a:r>
            <a:endParaRPr lang="en-US" altLang="zh-CN" sz="1200" dirty="0">
              <a:sym typeface="Huawei Sans" panose="020C0503030203020204" pitchFamily="34" charset="0"/>
            </a:endParaRPr>
          </a:p>
        </p:txBody>
      </p:sp>
      <p:pic>
        <p:nvPicPr>
          <p:cNvPr id="110" name="图片 10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992108" y="2489945"/>
            <a:ext cx="215065" cy="248884"/>
          </a:xfrm>
          <a:prstGeom prst="rect">
            <a:avLst/>
          </a:prstGeom>
        </p:spPr>
      </p:pic>
      <p:pic>
        <p:nvPicPr>
          <p:cNvPr id="111" name="图片 1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964504" y="3390946"/>
            <a:ext cx="270271" cy="392552"/>
          </a:xfrm>
          <a:prstGeom prst="rect">
            <a:avLst/>
          </a:prstGeom>
        </p:spPr>
      </p:pic>
      <p:pic>
        <p:nvPicPr>
          <p:cNvPr id="112" name="图片 1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964503" y="4385814"/>
            <a:ext cx="270271" cy="367745"/>
          </a:xfrm>
          <a:prstGeom prst="rect">
            <a:avLst/>
          </a:prstGeom>
        </p:spPr>
      </p:pic>
      <p:sp>
        <p:nvSpPr>
          <p:cNvPr id="113" name="Working with Partners to Build One of the Five Clouds for an Intelligent World"/>
          <p:cNvSpPr txBox="1"/>
          <p:nvPr/>
        </p:nvSpPr>
        <p:spPr bwMode="gray">
          <a:xfrm>
            <a:off x="6245008" y="5293954"/>
            <a:ext cx="1740751" cy="514738"/>
          </a:xfrm>
          <a:prstGeom prst="flowChartInputOutput">
            <a:avLst/>
          </a:prstGeom>
          <a:solidFill>
            <a:schemeClr val="bg1">
              <a:lumMod val="95000"/>
            </a:schemeClr>
          </a:solidFill>
          <a:ln w="63500" cap="rnd">
            <a:solidFill>
              <a:schemeClr val="bg1">
                <a:lumMod val="85000"/>
              </a:schemeClr>
            </a:solidFill>
            <a:round/>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algn="ctr" defTabSz="609598" hangingPunct="0">
              <a:lnSpc>
                <a:spcPct val="100000"/>
              </a:lnSpc>
              <a:spcAft>
                <a:spcPts val="600"/>
              </a:spcAft>
              <a:defRPr sz="1200" b="0" kern="0">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Network P</a:t>
            </a:r>
            <a:r>
              <a:rPr lang="en-US" altLang="zh-CN" dirty="0" smtClean="0">
                <a:sym typeface="Huawei Sans" panose="020C0503030203020204" pitchFamily="34" charset="0"/>
              </a:rPr>
              <a:t>erformance</a:t>
            </a:r>
            <a:endParaRPr lang="en-US" altLang="zh-CN" dirty="0">
              <a:sym typeface="Huawei Sans" panose="020C0503030203020204" pitchFamily="34" charset="0"/>
            </a:endParaRPr>
          </a:p>
        </p:txBody>
      </p:sp>
      <p:sp>
        <p:nvSpPr>
          <p:cNvPr id="114" name="Working with Partners to Build One of the Five Clouds for an Intelligent World"/>
          <p:cNvSpPr txBox="1"/>
          <p:nvPr/>
        </p:nvSpPr>
        <p:spPr bwMode="gray">
          <a:xfrm>
            <a:off x="8907103" y="5245323"/>
            <a:ext cx="2514246" cy="612000"/>
          </a:xfrm>
          <a:prstGeom prst="rect">
            <a:avLst/>
          </a:prstGeom>
          <a:solidFill>
            <a:schemeClr val="bg1">
              <a:lumMod val="95000"/>
            </a:schemeClr>
          </a:solidFill>
          <a:ln w="3175">
            <a:solidFill>
              <a:schemeClr val="bg1">
                <a:lumMod val="75000"/>
              </a:schemeClr>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endParaRPr lang="zh-CN" altLang="en-US"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5" name="直接连接符 114"/>
          <p:cNvCxnSpPr>
            <a:stCxn id="113" idx="5"/>
            <a:endCxn id="114" idx="1"/>
          </p:cNvCxnSpPr>
          <p:nvPr/>
        </p:nvCxnSpPr>
        <p:spPr bwMode="gray">
          <a:xfrm>
            <a:off x="7811684" y="5551323"/>
            <a:ext cx="1095419" cy="0"/>
          </a:xfrm>
          <a:prstGeom prst="line">
            <a:avLst/>
          </a:prstGeom>
          <a:ln w="28575">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116" name="Working with Partners to Build One of the Five Clouds for an Intelligent World"/>
          <p:cNvSpPr txBox="1"/>
          <p:nvPr/>
        </p:nvSpPr>
        <p:spPr bwMode="gray">
          <a:xfrm>
            <a:off x="9273492" y="5255837"/>
            <a:ext cx="2147856" cy="612000"/>
          </a:xfrm>
          <a:prstGeom prst="rect">
            <a:avLst/>
          </a:prstGeom>
          <a:noFill/>
          <a:ln w="3175">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0" kern="0">
                <a:latin typeface="Huawei Sans" panose="020C0503030203020204" pitchFamily="34" charset="0"/>
                <a:ea typeface="方正兰亭黑简体" panose="02000000000000000000" pitchFamily="2" charset="-122"/>
                <a:cs typeface="+mn-ea"/>
              </a:defRPr>
            </a:lvl1pPr>
          </a:lstStyle>
          <a:p>
            <a:r>
              <a:rPr lang="en-US" altLang="zh-CN" sz="1200" dirty="0">
                <a:sym typeface="Huawei Sans" panose="020C0503030203020204" pitchFamily="34" charset="0"/>
              </a:rPr>
              <a:t>Data transmission is abnormal, affecting the </a:t>
            </a:r>
            <a:r>
              <a:rPr lang="en-US" altLang="zh-CN" sz="1200" dirty="0" smtClean="0">
                <a:sym typeface="Huawei Sans" panose="020C0503030203020204" pitchFamily="34" charset="0"/>
              </a:rPr>
              <a:t>throughput.</a:t>
            </a:r>
            <a:endParaRPr lang="en-US" altLang="zh-CN" sz="1200" dirty="0">
              <a:sym typeface="Huawei Sans" panose="020C0503030203020204" pitchFamily="34" charset="0"/>
            </a:endParaRPr>
          </a:p>
        </p:txBody>
      </p:sp>
      <p:pic>
        <p:nvPicPr>
          <p:cNvPr id="124" name="图片 1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988788" y="5459308"/>
            <a:ext cx="215065" cy="223067"/>
          </a:xfrm>
          <a:prstGeom prst="rect">
            <a:avLst/>
          </a:prstGeom>
        </p:spPr>
      </p:pic>
      <p:sp>
        <p:nvSpPr>
          <p:cNvPr id="64" name="矩形 63"/>
          <p:cNvSpPr/>
          <p:nvPr/>
        </p:nvSpPr>
        <p:spPr bwMode="gray">
          <a:xfrm>
            <a:off x="6088112" y="1837396"/>
            <a:ext cx="5443743" cy="461665"/>
          </a:xfrm>
          <a:prstGeom prst="rect">
            <a:avLst/>
          </a:prstGeom>
        </p:spPr>
        <p:txBody>
          <a:bodyPr wrap="square">
            <a:spAutoFit/>
          </a:bodyPr>
          <a:lstStyle/>
          <a:p>
            <a:pPr algn="ct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Analyzes </a:t>
            </a:r>
            <a:r>
              <a:rPr lang="en-US" altLang="zh-CN" sz="1100" b="1"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10+</a:t>
            </a: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 types of monitored objects and </a:t>
            </a:r>
            <a:r>
              <a:rPr lang="en-US" altLang="zh-CN" sz="1100" b="1"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30+</a:t>
            </a: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 indicators to intuitively display the wired network </a:t>
            </a:r>
            <a:r>
              <a:rPr lang="en-US" altLang="zh-CN" sz="1200" kern="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quality.</a:t>
            </a: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 name="组合 4"/>
          <p:cNvGrpSpPr/>
          <p:nvPr/>
        </p:nvGrpSpPr>
        <p:grpSpPr>
          <a:xfrm>
            <a:off x="7948800" y="124239"/>
            <a:ext cx="3801480" cy="213120"/>
            <a:chOff x="8240022" y="124239"/>
            <a:chExt cx="3801480" cy="213120"/>
          </a:xfrm>
        </p:grpSpPr>
        <p:sp>
          <p:nvSpPr>
            <p:cNvPr id="80" name="五边形 79"/>
            <p:cNvSpPr/>
            <p:nvPr/>
          </p:nvSpPr>
          <p:spPr bwMode="gray">
            <a:xfrm>
              <a:off x="8240022" y="124239"/>
              <a:ext cx="720000" cy="213120"/>
            </a:xfrm>
            <a:prstGeom prst="homePlate">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Health</a:t>
              </a:r>
              <a:endParaRPr lang="zh-CN" altLang="en-US"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燕尾形 80"/>
            <p:cNvSpPr/>
            <p:nvPr/>
          </p:nvSpPr>
          <p:spPr bwMode="gray">
            <a:xfrm>
              <a:off x="8880762" y="124239"/>
              <a:ext cx="19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Quality Evaluation Reports</a:t>
              </a:r>
            </a:p>
          </p:txBody>
        </p:sp>
        <p:sp>
          <p:nvSpPr>
            <p:cNvPr id="82" name="燕尾形 81"/>
            <p:cNvSpPr/>
            <p:nvPr/>
          </p:nvSpPr>
          <p:spPr bwMode="gray">
            <a:xfrm>
              <a:off x="10781502"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Radio Heat Map</a:t>
              </a:r>
            </a:p>
          </p:txBody>
        </p:sp>
      </p:grpSp>
    </p:spTree>
    <p:extLst>
      <p:ext uri="{BB962C8B-B14F-4D97-AF65-F5344CB8AC3E}">
        <p14:creationId xmlns:p14="http://schemas.microsoft.com/office/powerpoint/2010/main" val="26263276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Huawei Sans" panose="020C0503030203020204" pitchFamily="34" charset="0"/>
              </a:rPr>
              <a:t>Case 1: Wireless Network Health</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bwMode="gray">
          <a:xfrm>
            <a:off x="455613" y="967557"/>
            <a:ext cx="11256962" cy="1114902"/>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ct val="150000"/>
              </a:lnSpc>
              <a:spcAft>
                <a:spcPts val="600"/>
              </a:spcAft>
            </a:pPr>
            <a:r>
              <a:rPr lang="en-US" altLang="zh-CN" sz="14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4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Using the wireless health of CampusInsight, O&amp;M personnel at a site find that the network quality of Shenzhen campus is much lower than that of other campuses. The access success rate, coverage, and throughput fulfillment rate of Shenzhen campus are below the industry benchmark. By drilling down data, O&amp;M personnel successfully locate the cause and rectify the fault.</a:t>
            </a:r>
          </a:p>
        </p:txBody>
      </p:sp>
      <p:pic>
        <p:nvPicPr>
          <p:cNvPr id="44" name="图片 41"/>
          <p:cNvPicPr>
            <a:picLocks noChangeAspect="1"/>
          </p:cNvPicPr>
          <p:nvPr/>
        </p:nvPicPr>
        <p:blipFill>
          <a:blip r:embed="rId3"/>
          <a:stretch>
            <a:fillRect/>
          </a:stretch>
        </p:blipFill>
        <p:spPr bwMode="invGray">
          <a:xfrm>
            <a:off x="6399651" y="2760311"/>
            <a:ext cx="5090068" cy="3171540"/>
          </a:xfrm>
          <a:prstGeom prst="rect">
            <a:avLst/>
          </a:prstGeom>
        </p:spPr>
      </p:pic>
      <p:pic>
        <p:nvPicPr>
          <p:cNvPr id="45" name="图片 52"/>
          <p:cNvPicPr>
            <a:picLocks noChangeAspect="1"/>
          </p:cNvPicPr>
          <p:nvPr/>
        </p:nvPicPr>
        <p:blipFill>
          <a:blip r:embed="rId4"/>
          <a:stretch>
            <a:fillRect/>
          </a:stretch>
        </p:blipFill>
        <p:spPr bwMode="invGray">
          <a:xfrm>
            <a:off x="3032839" y="2896281"/>
            <a:ext cx="2664028" cy="1145446"/>
          </a:xfrm>
          <a:prstGeom prst="rect">
            <a:avLst/>
          </a:prstGeom>
        </p:spPr>
      </p:pic>
      <p:sp>
        <p:nvSpPr>
          <p:cNvPr id="46" name="文本框 83"/>
          <p:cNvSpPr txBox="1"/>
          <p:nvPr/>
        </p:nvSpPr>
        <p:spPr>
          <a:xfrm>
            <a:off x="2972587" y="1999438"/>
            <a:ext cx="3123413" cy="861274"/>
          </a:xfrm>
          <a:prstGeom prst="rect">
            <a:avLst/>
          </a:prstGeom>
          <a:noFill/>
        </p:spPr>
        <p:txBody>
          <a:bodyPr vert="horz" wrap="square" rtlCol="0">
            <a:noAutofit/>
          </a:bodyPr>
          <a:lstStyle/>
          <a:p>
            <a:pPr algn="l" fontAlgn="ct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2. In fulfillment rate rankings, the fulfillment rate of Shenzhen campus is lower than that of other campuses. Click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Shenzhen</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The quality evaluation data of Shenzhen campus is displayed.</a:t>
            </a:r>
          </a:p>
        </p:txBody>
      </p:sp>
      <p:sp>
        <p:nvSpPr>
          <p:cNvPr id="47" name="矩形 84"/>
          <p:cNvSpPr/>
          <p:nvPr/>
        </p:nvSpPr>
        <p:spPr>
          <a:xfrm>
            <a:off x="4972538" y="3049999"/>
            <a:ext cx="533802" cy="887444"/>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8" name="下箭头 85"/>
          <p:cNvSpPr/>
          <p:nvPr/>
        </p:nvSpPr>
        <p:spPr>
          <a:xfrm flipV="1">
            <a:off x="5141012" y="2769020"/>
            <a:ext cx="208402" cy="265979"/>
          </a:xfrm>
          <a:prstGeom prst="downArrow">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 name="文本框 86"/>
          <p:cNvSpPr txBox="1"/>
          <p:nvPr/>
        </p:nvSpPr>
        <p:spPr>
          <a:xfrm>
            <a:off x="2972587" y="4136007"/>
            <a:ext cx="3123413" cy="825020"/>
          </a:xfrm>
          <a:prstGeom prst="rect">
            <a:avLst/>
          </a:prstGeom>
          <a:noFill/>
        </p:spPr>
        <p:txBody>
          <a:bodyPr vert="horz" wrap="square" rtlCol="0">
            <a:noAutofit/>
          </a:bodyPr>
          <a:lstStyle/>
          <a:p>
            <a:pPr fontAlgn="ct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3. Check data of the </a:t>
            </a:r>
            <a:r>
              <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t>
            </a:r>
            <a:r>
              <a:rPr lang="en-US"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ultiple </a:t>
            </a:r>
            <a:r>
              <a:rPr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dimensions</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It is found that the quality evaluation result of the coverage is Good, which is below the industry benchmark. Click the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RSSI fulfillment rate metric</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to drill down data for analysis.</a:t>
            </a:r>
          </a:p>
        </p:txBody>
      </p:sp>
      <p:sp>
        <p:nvSpPr>
          <p:cNvPr id="50" name="文本框 87"/>
          <p:cNvSpPr txBox="1"/>
          <p:nvPr/>
        </p:nvSpPr>
        <p:spPr>
          <a:xfrm>
            <a:off x="6314447" y="2045976"/>
            <a:ext cx="5175272" cy="644920"/>
          </a:xfrm>
          <a:prstGeom prst="rect">
            <a:avLst/>
          </a:prstGeom>
          <a:noFill/>
        </p:spPr>
        <p:txBody>
          <a:bodyPr vert="horz" wrap="square" rtlCol="0">
            <a:noAutofit/>
          </a:bodyPr>
          <a:lstStyle/>
          <a:p>
            <a:pPr algn="l" fontAlgn="ct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4. On the RSSI fulfillment rate analysis page, two weak-signal coverage issues are detected. Click the link in the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Issue Name </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column to go to the issue details page and check the specific issue.</a:t>
            </a:r>
          </a:p>
        </p:txBody>
      </p:sp>
      <p:sp>
        <p:nvSpPr>
          <p:cNvPr id="52" name="矩形 94"/>
          <p:cNvSpPr/>
          <p:nvPr/>
        </p:nvSpPr>
        <p:spPr>
          <a:xfrm>
            <a:off x="6548118" y="5306418"/>
            <a:ext cx="1916614" cy="422108"/>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下箭头 95"/>
          <p:cNvSpPr/>
          <p:nvPr/>
        </p:nvSpPr>
        <p:spPr>
          <a:xfrm flipV="1">
            <a:off x="7498103" y="2690895"/>
            <a:ext cx="176298" cy="2612149"/>
          </a:xfrm>
          <a:prstGeom prst="downArrow">
            <a:avLst/>
          </a:prstGeom>
          <a:solidFill>
            <a:srgbClr val="C7000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4" name="文本框 31"/>
          <p:cNvSpPr txBox="1"/>
          <p:nvPr/>
        </p:nvSpPr>
        <p:spPr>
          <a:xfrm>
            <a:off x="442913" y="2045976"/>
            <a:ext cx="2484314" cy="261610"/>
          </a:xfrm>
          <a:prstGeom prst="rect">
            <a:avLst/>
          </a:prstGeom>
          <a:noFill/>
        </p:spPr>
        <p:txBody>
          <a:bodyPr vert="horz" wrap="square" rtlCol="0">
            <a:spAutoFit/>
          </a:bodyPr>
          <a:lstStyle/>
          <a:p>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Choose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Health &gt; Wireless Health</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p:txBody>
      </p:sp>
      <p:pic>
        <p:nvPicPr>
          <p:cNvPr id="55" name="图片 1"/>
          <p:cNvPicPr>
            <a:picLocks noChangeAspect="1"/>
          </p:cNvPicPr>
          <p:nvPr/>
        </p:nvPicPr>
        <p:blipFill>
          <a:blip r:embed="rId5"/>
          <a:stretch>
            <a:fillRect/>
          </a:stretch>
        </p:blipFill>
        <p:spPr bwMode="invGray">
          <a:xfrm>
            <a:off x="691750" y="2313673"/>
            <a:ext cx="1831520" cy="1804652"/>
          </a:xfrm>
          <a:prstGeom prst="rect">
            <a:avLst/>
          </a:prstGeom>
        </p:spPr>
      </p:pic>
      <p:sp>
        <p:nvSpPr>
          <p:cNvPr id="56" name="矩形 34"/>
          <p:cNvSpPr/>
          <p:nvPr/>
        </p:nvSpPr>
        <p:spPr>
          <a:xfrm>
            <a:off x="734221" y="3127149"/>
            <a:ext cx="505665" cy="269624"/>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kern="0" smtClea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58" name="图片 2"/>
          <p:cNvPicPr>
            <a:picLocks noChangeAspect="1"/>
          </p:cNvPicPr>
          <p:nvPr/>
        </p:nvPicPr>
        <p:blipFill>
          <a:blip r:embed="rId6"/>
          <a:stretch>
            <a:fillRect/>
          </a:stretch>
        </p:blipFill>
        <p:spPr bwMode="invGray">
          <a:xfrm>
            <a:off x="3041084" y="5020471"/>
            <a:ext cx="2707427" cy="1180304"/>
          </a:xfrm>
          <a:prstGeom prst="rect">
            <a:avLst/>
          </a:prstGeom>
        </p:spPr>
      </p:pic>
      <p:sp>
        <p:nvSpPr>
          <p:cNvPr id="59" name="矩形 96"/>
          <p:cNvSpPr/>
          <p:nvPr/>
        </p:nvSpPr>
        <p:spPr>
          <a:xfrm>
            <a:off x="4256743" y="5330964"/>
            <a:ext cx="1342046" cy="352425"/>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 name="下箭头 97"/>
          <p:cNvSpPr/>
          <p:nvPr/>
        </p:nvSpPr>
        <p:spPr>
          <a:xfrm flipV="1">
            <a:off x="5532634" y="4851586"/>
            <a:ext cx="200983" cy="479378"/>
          </a:xfrm>
          <a:prstGeom prst="downArrow">
            <a:avLst/>
          </a:prstGeom>
          <a:solidFill>
            <a:srgbClr val="C7000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 name="矩形 34"/>
          <p:cNvSpPr/>
          <p:nvPr/>
        </p:nvSpPr>
        <p:spPr>
          <a:xfrm>
            <a:off x="1593426" y="2459240"/>
            <a:ext cx="773032" cy="269624"/>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kern="0" smtClea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 name="组合 3"/>
          <p:cNvGrpSpPr/>
          <p:nvPr/>
        </p:nvGrpSpPr>
        <p:grpSpPr>
          <a:xfrm>
            <a:off x="7948800" y="124239"/>
            <a:ext cx="3801480" cy="213120"/>
            <a:chOff x="8240022" y="124239"/>
            <a:chExt cx="3801480" cy="213120"/>
          </a:xfrm>
        </p:grpSpPr>
        <p:sp>
          <p:nvSpPr>
            <p:cNvPr id="62" name="五边形 61"/>
            <p:cNvSpPr/>
            <p:nvPr/>
          </p:nvSpPr>
          <p:spPr bwMode="gray">
            <a:xfrm>
              <a:off x="8240022" y="124239"/>
              <a:ext cx="720000" cy="213120"/>
            </a:xfrm>
            <a:prstGeom prst="homePlate">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Health</a:t>
              </a:r>
              <a:endParaRPr lang="zh-CN" altLang="en-US"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62"/>
            <p:cNvSpPr/>
            <p:nvPr/>
          </p:nvSpPr>
          <p:spPr bwMode="gray">
            <a:xfrm>
              <a:off x="8880762" y="124239"/>
              <a:ext cx="19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Quality Evaluation Reports</a:t>
              </a:r>
            </a:p>
          </p:txBody>
        </p:sp>
        <p:sp>
          <p:nvSpPr>
            <p:cNvPr id="64" name="燕尾形 63"/>
            <p:cNvSpPr/>
            <p:nvPr/>
          </p:nvSpPr>
          <p:spPr bwMode="gray">
            <a:xfrm>
              <a:off x="10781502"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Radio Heat Map</a:t>
              </a:r>
            </a:p>
          </p:txBody>
        </p:sp>
      </p:grpSp>
    </p:spTree>
    <p:extLst>
      <p:ext uri="{BB962C8B-B14F-4D97-AF65-F5344CB8AC3E}">
        <p14:creationId xmlns:p14="http://schemas.microsoft.com/office/powerpoint/2010/main" val="11583077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Huawei Sans" panose="020C0503030203020204" pitchFamily="34" charset="0"/>
              </a:rPr>
              <a:t>Case 2: Wired Network Health</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a:xfrm>
            <a:off x="455613" y="967557"/>
            <a:ext cx="11256962" cy="1114902"/>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ct val="150000"/>
              </a:lnSpc>
              <a:spcAft>
                <a:spcPts val="600"/>
              </a:spcAft>
            </a:pPr>
            <a:r>
              <a:rPr lang="en-US" altLang="zh-CN" sz="14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4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The O&amp;M personnel at a site use CampusInsight to check the wired network health and find that the network performance is abnormal. The O&amp;M personnel view the anomaly details, find the abnormal monitoring item, go to the corresponding issue analysis page to view the root cause, and rectify the anomaly.</a:t>
            </a:r>
          </a:p>
        </p:txBody>
      </p:sp>
      <p:sp>
        <p:nvSpPr>
          <p:cNvPr id="20" name="文本框 40"/>
          <p:cNvSpPr txBox="1"/>
          <p:nvPr/>
        </p:nvSpPr>
        <p:spPr>
          <a:xfrm>
            <a:off x="598818" y="2085054"/>
            <a:ext cx="2488525" cy="261610"/>
          </a:xfrm>
          <a:prstGeom prst="rect">
            <a:avLst/>
          </a:prstGeom>
          <a:noFill/>
        </p:spPr>
        <p:txBody>
          <a:bodyPr vert="horz" wrap="square" rtlCol="0">
            <a:spAutoFit/>
          </a:bodyPr>
          <a:lstStyle/>
          <a:p>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Choose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Health &gt; </a:t>
            </a:r>
            <a:r>
              <a:rPr sz="11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W</a:t>
            </a:r>
            <a:r>
              <a:rPr lang="en-US" sz="11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ired</a:t>
            </a:r>
            <a:r>
              <a:rPr sz="11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Health</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p:txBody>
      </p:sp>
      <p:sp>
        <p:nvSpPr>
          <p:cNvPr id="21" name="文本框 64"/>
          <p:cNvSpPr txBox="1"/>
          <p:nvPr/>
        </p:nvSpPr>
        <p:spPr>
          <a:xfrm>
            <a:off x="3655666" y="2085054"/>
            <a:ext cx="2737921" cy="430887"/>
          </a:xfrm>
          <a:prstGeom prst="rect">
            <a:avLst/>
          </a:prstGeom>
          <a:noFill/>
        </p:spPr>
        <p:txBody>
          <a:bodyPr vert="horz" wrap="square" rtlCol="0">
            <a:spAutoFit/>
          </a:bodyPr>
          <a:lstStyle/>
          <a:p>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2. If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Network Performance </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is abnormal, click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View Details</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endParaRPr lang="zh-CN" altLang="en-US" sz="1100"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 name="文本框 66"/>
          <p:cNvSpPr txBox="1"/>
          <p:nvPr/>
        </p:nvSpPr>
        <p:spPr>
          <a:xfrm>
            <a:off x="6842910" y="2085054"/>
            <a:ext cx="4617141" cy="600164"/>
          </a:xfrm>
          <a:prstGeom prst="rect">
            <a:avLst/>
          </a:prstGeom>
          <a:noFill/>
        </p:spPr>
        <p:txBody>
          <a:bodyPr vert="horz" wrap="square" rtlCol="0">
            <a:spAutoFit/>
          </a:bodyPr>
          <a:lstStyle/>
          <a:p>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3. </a:t>
            </a:r>
            <a:r>
              <a:rPr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View</a:t>
            </a:r>
            <a:r>
              <a:rPr lang="en-US"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the </a:t>
            </a:r>
            <a:r>
              <a:rPr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abnormal</a:t>
            </a:r>
            <a:r>
              <a:rPr lang="en-US"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monitoring</a:t>
            </a:r>
            <a:r>
              <a:rPr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item. </a:t>
            </a:r>
            <a:r>
              <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a:t>
            </a:r>
            <a:r>
              <a:rPr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lick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Issues</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to go to the </a:t>
            </a:r>
            <a:r>
              <a:rPr lang="en-US"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issue </a:t>
            </a:r>
            <a:r>
              <a:rPr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analysis </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page, </a:t>
            </a:r>
            <a:r>
              <a:rPr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view</a:t>
            </a:r>
            <a:r>
              <a:rPr lang="en-US"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the root cause</a:t>
            </a:r>
            <a:r>
              <a:rPr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and rectification suggestions, and resolve </a:t>
            </a:r>
            <a:r>
              <a:rPr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the</a:t>
            </a:r>
            <a:r>
              <a:rPr lang="en-US"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anomaly</a:t>
            </a:r>
            <a:r>
              <a:rPr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endPar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7" name="图片 1"/>
          <p:cNvPicPr>
            <a:picLocks noChangeAspect="1"/>
          </p:cNvPicPr>
          <p:nvPr/>
        </p:nvPicPr>
        <p:blipFill>
          <a:blip r:embed="rId3"/>
          <a:stretch>
            <a:fillRect/>
          </a:stretch>
        </p:blipFill>
        <p:spPr bwMode="invGray">
          <a:xfrm>
            <a:off x="723336" y="2565164"/>
            <a:ext cx="2813330" cy="1789843"/>
          </a:xfrm>
          <a:prstGeom prst="rect">
            <a:avLst/>
          </a:prstGeom>
        </p:spPr>
      </p:pic>
      <p:sp>
        <p:nvSpPr>
          <p:cNvPr id="28" name="矩形 62"/>
          <p:cNvSpPr/>
          <p:nvPr/>
        </p:nvSpPr>
        <p:spPr>
          <a:xfrm>
            <a:off x="741739" y="3538467"/>
            <a:ext cx="953711" cy="328683"/>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kern="0" smtClea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矩形 63"/>
          <p:cNvSpPr/>
          <p:nvPr/>
        </p:nvSpPr>
        <p:spPr>
          <a:xfrm>
            <a:off x="2599322" y="2819926"/>
            <a:ext cx="879197" cy="329713"/>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kern="0" smtClea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40" name="图片 2"/>
          <p:cNvPicPr>
            <a:picLocks noChangeAspect="1"/>
          </p:cNvPicPr>
          <p:nvPr/>
        </p:nvPicPr>
        <p:blipFill>
          <a:blip r:embed="rId4"/>
          <a:stretch>
            <a:fillRect/>
          </a:stretch>
        </p:blipFill>
        <p:spPr bwMode="invGray">
          <a:xfrm>
            <a:off x="3760367" y="2563074"/>
            <a:ext cx="2458754" cy="3199748"/>
          </a:xfrm>
          <a:prstGeom prst="rect">
            <a:avLst/>
          </a:prstGeom>
        </p:spPr>
      </p:pic>
      <p:sp>
        <p:nvSpPr>
          <p:cNvPr id="41" name="矩形 65"/>
          <p:cNvSpPr/>
          <p:nvPr/>
        </p:nvSpPr>
        <p:spPr>
          <a:xfrm>
            <a:off x="5383416" y="5527690"/>
            <a:ext cx="722755" cy="235132"/>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kern="0" smtClea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 name="矩形 69"/>
          <p:cNvSpPr/>
          <p:nvPr/>
        </p:nvSpPr>
        <p:spPr>
          <a:xfrm>
            <a:off x="3800919" y="5079199"/>
            <a:ext cx="1129652" cy="640079"/>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kern="0" smtClea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43" name="图片 5"/>
          <p:cNvPicPr>
            <a:picLocks noChangeAspect="1"/>
          </p:cNvPicPr>
          <p:nvPr/>
        </p:nvPicPr>
        <p:blipFill>
          <a:blip r:embed="rId5"/>
          <a:stretch>
            <a:fillRect/>
          </a:stretch>
        </p:blipFill>
        <p:spPr bwMode="invGray">
          <a:xfrm>
            <a:off x="6941438" y="2685218"/>
            <a:ext cx="4407300" cy="1971505"/>
          </a:xfrm>
          <a:prstGeom prst="rect">
            <a:avLst/>
          </a:prstGeom>
        </p:spPr>
      </p:pic>
      <p:sp>
        <p:nvSpPr>
          <p:cNvPr id="44" name="矩形 67"/>
          <p:cNvSpPr/>
          <p:nvPr/>
        </p:nvSpPr>
        <p:spPr>
          <a:xfrm>
            <a:off x="10313455" y="3341044"/>
            <a:ext cx="617670" cy="608981"/>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kern="0" smtClea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 name="矩形 68"/>
          <p:cNvSpPr/>
          <p:nvPr/>
        </p:nvSpPr>
        <p:spPr>
          <a:xfrm>
            <a:off x="9041736" y="3341045"/>
            <a:ext cx="1175021" cy="608981"/>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kern="0" smtClea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 name="组合 3"/>
          <p:cNvGrpSpPr/>
          <p:nvPr/>
        </p:nvGrpSpPr>
        <p:grpSpPr>
          <a:xfrm>
            <a:off x="7948800" y="124239"/>
            <a:ext cx="3801480" cy="213120"/>
            <a:chOff x="8240022" y="124239"/>
            <a:chExt cx="3801480" cy="213120"/>
          </a:xfrm>
        </p:grpSpPr>
        <p:sp>
          <p:nvSpPr>
            <p:cNvPr id="46" name="五边形 45"/>
            <p:cNvSpPr/>
            <p:nvPr/>
          </p:nvSpPr>
          <p:spPr bwMode="gray">
            <a:xfrm>
              <a:off x="8240022" y="124239"/>
              <a:ext cx="720000" cy="213120"/>
            </a:xfrm>
            <a:prstGeom prst="homePlate">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Health</a:t>
              </a:r>
              <a:endParaRPr lang="zh-CN" altLang="en-US"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8880762" y="124239"/>
              <a:ext cx="19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Quality Evaluation Reports</a:t>
              </a:r>
            </a:p>
          </p:txBody>
        </p:sp>
        <p:sp>
          <p:nvSpPr>
            <p:cNvPr id="48" name="燕尾形 47"/>
            <p:cNvSpPr/>
            <p:nvPr/>
          </p:nvSpPr>
          <p:spPr bwMode="gray">
            <a:xfrm>
              <a:off x="10781502"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Radio Heat Map</a:t>
              </a:r>
            </a:p>
          </p:txBody>
        </p:sp>
      </p:grpSp>
    </p:spTree>
    <p:extLst>
      <p:ext uri="{BB962C8B-B14F-4D97-AF65-F5344CB8AC3E}">
        <p14:creationId xmlns:p14="http://schemas.microsoft.com/office/powerpoint/2010/main" val="40986592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ym typeface="Huawei Sans" panose="020C0503030203020204" pitchFamily="34" charset="0"/>
              </a:rPr>
              <a:t>Real-Time or Periodic Quality Evaluation Reports, Facilitating Optimization</a:t>
            </a:r>
          </a:p>
        </p:txBody>
      </p:sp>
      <p:sp>
        <p:nvSpPr>
          <p:cNvPr id="15" name="文本占位符 14"/>
          <p:cNvSpPr>
            <a:spLocks noGrp="1"/>
          </p:cNvSpPr>
          <p:nvPr>
            <p:ph type="body" sz="quarter" idx="10"/>
          </p:nvPr>
        </p:nvSpPr>
        <p:spPr bwMode="gray">
          <a:xfrm>
            <a:off x="455613" y="1484313"/>
            <a:ext cx="11293476" cy="692830"/>
          </a:xfrm>
        </p:spPr>
        <p:txBody>
          <a:bodyPr/>
          <a:lstStyle/>
          <a:p>
            <a:pPr marL="0" indent="0">
              <a:buNone/>
            </a:pPr>
            <a:r>
              <a:rPr lang="en-US" altLang="zh-CN" sz="1400" dirty="0">
                <a:sym typeface="Huawei Sans" panose="020C0503030203020204" pitchFamily="34" charset="0"/>
              </a:rPr>
              <a:t>Professional evaluation report services are provided. Specifically, network quality evaluation reports on the network overview, indicator details, and rectification suggestions are generated in real time or periodically. These deliver measurable network experience.</a:t>
            </a:r>
          </a:p>
        </p:txBody>
      </p:sp>
      <p:sp>
        <p:nvSpPr>
          <p:cNvPr id="4" name="文本框 3"/>
          <p:cNvSpPr txBox="1"/>
          <p:nvPr/>
        </p:nvSpPr>
        <p:spPr bwMode="gray">
          <a:xfrm>
            <a:off x="882683" y="2124887"/>
            <a:ext cx="2938106" cy="278434"/>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r>
              <a:rPr lang="en-US" altLang="zh-CN" sz="1400" dirty="0">
                <a:sym typeface="Huawei Sans" panose="020C0503030203020204" pitchFamily="34" charset="0"/>
              </a:rPr>
              <a:t>Network Overview</a:t>
            </a:r>
          </a:p>
        </p:txBody>
      </p:sp>
      <p:sp>
        <p:nvSpPr>
          <p:cNvPr id="5" name="矩形 4"/>
          <p:cNvSpPr/>
          <p:nvPr/>
        </p:nvSpPr>
        <p:spPr bwMode="gray">
          <a:xfrm>
            <a:off x="890154" y="2403321"/>
            <a:ext cx="2928875" cy="646331"/>
          </a:xfrm>
          <a:prstGeom prst="rect">
            <a:avLst/>
          </a:prstGeom>
          <a:noFill/>
        </p:spPr>
        <p:txBody>
          <a:bodyPr wrap="square">
            <a:spAutoFit/>
          </a:bodyPr>
          <a:lstStyle/>
          <a:p>
            <a:pPr defTabSz="914400" fontAlgn="base">
              <a:spcBef>
                <a:spcPct val="0"/>
              </a:spcBef>
              <a:spcAft>
                <a:spcPct val="0"/>
              </a:spcAft>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Get a full picture of network-wide information, including resources, users, and quality statistics.</a:t>
            </a:r>
          </a:p>
        </p:txBody>
      </p:sp>
      <p:sp>
        <p:nvSpPr>
          <p:cNvPr id="6" name="文本框 5"/>
          <p:cNvSpPr txBox="1"/>
          <p:nvPr/>
        </p:nvSpPr>
        <p:spPr bwMode="gray">
          <a:xfrm>
            <a:off x="4391430" y="2124887"/>
            <a:ext cx="3421404" cy="278434"/>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400">
                <a:solidFill>
                  <a:srgbClr val="30B5C5"/>
                </a:solidFill>
                <a:latin typeface="Huawei Sans" panose="020C0503030203020204" pitchFamily="34" charset="0"/>
                <a:ea typeface="方正兰亭黑简体" panose="02000000000000000000" pitchFamily="2" charset="-122"/>
              </a:defRPr>
            </a:lvl1pPr>
          </a:lstStyle>
          <a:p>
            <a:r>
              <a:rPr lang="en-US" altLang="zh-CN" dirty="0">
                <a:sym typeface="Huawei Sans" panose="020C0503030203020204" pitchFamily="34" charset="0"/>
              </a:rPr>
              <a:t>Indicator Details</a:t>
            </a:r>
          </a:p>
        </p:txBody>
      </p:sp>
      <p:sp>
        <p:nvSpPr>
          <p:cNvPr id="7" name="矩形 6"/>
          <p:cNvSpPr/>
          <p:nvPr/>
        </p:nvSpPr>
        <p:spPr bwMode="gray">
          <a:xfrm>
            <a:off x="4391429" y="2403321"/>
            <a:ext cx="3421405" cy="461665"/>
          </a:xfrm>
          <a:prstGeom prst="rect">
            <a:avLst/>
          </a:prstGeom>
          <a:noFill/>
        </p:spPr>
        <p:txBody>
          <a:bodyPr wrap="square">
            <a:spAutoFit/>
          </a:bodyPr>
          <a:lstStyle/>
          <a:p>
            <a:pPr defTabSz="914400" fontAlgn="base">
              <a:spcBef>
                <a:spcPct val="0"/>
              </a:spcBef>
              <a:spcAft>
                <a:spcPct val="0"/>
              </a:spcAft>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Rank sites by multiple metrics of the network health, presenting the site quality trend.</a:t>
            </a:r>
          </a:p>
        </p:txBody>
      </p:sp>
      <p:sp>
        <p:nvSpPr>
          <p:cNvPr id="8" name="文本框 7"/>
          <p:cNvSpPr txBox="1"/>
          <p:nvPr/>
        </p:nvSpPr>
        <p:spPr bwMode="gray">
          <a:xfrm>
            <a:off x="8300346" y="2124887"/>
            <a:ext cx="3452192" cy="278434"/>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400">
                <a:solidFill>
                  <a:srgbClr val="30B5C5"/>
                </a:solidFill>
                <a:latin typeface="Huawei Sans" panose="020C0503030203020204" pitchFamily="34" charset="0"/>
                <a:ea typeface="方正兰亭黑简体" panose="02000000000000000000" pitchFamily="2" charset="-122"/>
              </a:defRPr>
            </a:lvl1pPr>
          </a:lstStyle>
          <a:p>
            <a:r>
              <a:rPr lang="en-US" altLang="zh-CN" dirty="0">
                <a:sym typeface="Huawei Sans" panose="020C0503030203020204" pitchFamily="34" charset="0"/>
              </a:rPr>
              <a:t>Rectification Suggestions</a:t>
            </a:r>
          </a:p>
        </p:txBody>
      </p:sp>
      <p:sp>
        <p:nvSpPr>
          <p:cNvPr id="9" name="矩形 8"/>
          <p:cNvSpPr/>
          <p:nvPr/>
        </p:nvSpPr>
        <p:spPr bwMode="gray">
          <a:xfrm>
            <a:off x="8302106" y="2403321"/>
            <a:ext cx="3446982" cy="646331"/>
          </a:xfrm>
          <a:prstGeom prst="rect">
            <a:avLst/>
          </a:prstGeom>
          <a:noFill/>
        </p:spPr>
        <p:txBody>
          <a:bodyPr wrap="square">
            <a:spAutoFit/>
          </a:bodyPr>
          <a:lstStyle/>
          <a:p>
            <a:pPr defTabSz="914400" fontAlgn="base">
              <a:spcBef>
                <a:spcPct val="0"/>
              </a:spcBef>
              <a:spcAft>
                <a:spcPct val="0"/>
              </a:spcAft>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Identify root causes of top network problems and provide rectification suggestions for continuously improving network quality.</a:t>
            </a:r>
          </a:p>
        </p:txBody>
      </p:sp>
      <p:pic>
        <p:nvPicPr>
          <p:cNvPr id="17" name="图片 16"/>
          <p:cNvPicPr>
            <a:picLocks noChangeAspect="1"/>
          </p:cNvPicPr>
          <p:nvPr/>
        </p:nvPicPr>
        <p:blipFill>
          <a:blip r:embed="rId3"/>
          <a:stretch>
            <a:fillRect/>
          </a:stretch>
        </p:blipFill>
        <p:spPr bwMode="gray">
          <a:xfrm>
            <a:off x="1089492" y="2982935"/>
            <a:ext cx="2602841" cy="3215499"/>
          </a:xfrm>
          <a:prstGeom prst="rect">
            <a:avLst/>
          </a:prstGeom>
          <a:noFill/>
          <a:ln w="12700">
            <a:solidFill>
              <a:schemeClr val="bg1">
                <a:lumMod val="85000"/>
              </a:schemeClr>
            </a:solidFill>
          </a:ln>
        </p:spPr>
      </p:pic>
      <p:pic>
        <p:nvPicPr>
          <p:cNvPr id="24" name="图片 23"/>
          <p:cNvPicPr>
            <a:picLocks noChangeAspect="1"/>
          </p:cNvPicPr>
          <p:nvPr/>
        </p:nvPicPr>
        <p:blipFill>
          <a:blip r:embed="rId4"/>
          <a:stretch>
            <a:fillRect/>
          </a:stretch>
        </p:blipFill>
        <p:spPr bwMode="gray">
          <a:xfrm>
            <a:off x="4634840" y="2982935"/>
            <a:ext cx="2922320" cy="3215499"/>
          </a:xfrm>
          <a:prstGeom prst="rect">
            <a:avLst/>
          </a:prstGeom>
          <a:noFill/>
          <a:ln w="12700">
            <a:solidFill>
              <a:schemeClr val="bg1">
                <a:lumMod val="85000"/>
              </a:schemeClr>
            </a:solidFill>
          </a:ln>
        </p:spPr>
      </p:pic>
      <p:pic>
        <p:nvPicPr>
          <p:cNvPr id="25" name="图片 42"/>
          <p:cNvPicPr>
            <a:picLocks noChangeAspect="1"/>
          </p:cNvPicPr>
          <p:nvPr/>
        </p:nvPicPr>
        <p:blipFill>
          <a:blip r:embed="rId5"/>
          <a:stretch>
            <a:fillRect/>
          </a:stretch>
        </p:blipFill>
        <p:spPr bwMode="gray">
          <a:xfrm>
            <a:off x="8546664" y="2982935"/>
            <a:ext cx="2957866" cy="3215499"/>
          </a:xfrm>
          <a:prstGeom prst="rect">
            <a:avLst/>
          </a:prstGeom>
          <a:noFill/>
          <a:ln w="12700">
            <a:solidFill>
              <a:schemeClr val="bg1">
                <a:lumMod val="85000"/>
              </a:schemeClr>
            </a:solidFill>
          </a:ln>
        </p:spPr>
      </p:pic>
      <p:grpSp>
        <p:nvGrpSpPr>
          <p:cNvPr id="3" name="组合 2"/>
          <p:cNvGrpSpPr/>
          <p:nvPr/>
        </p:nvGrpSpPr>
        <p:grpSpPr>
          <a:xfrm>
            <a:off x="7948800" y="124239"/>
            <a:ext cx="3801480" cy="213120"/>
            <a:chOff x="8240022" y="124239"/>
            <a:chExt cx="3801480" cy="213120"/>
          </a:xfrm>
        </p:grpSpPr>
        <p:sp>
          <p:nvSpPr>
            <p:cNvPr id="26" name="五边形 25"/>
            <p:cNvSpPr/>
            <p:nvPr/>
          </p:nvSpPr>
          <p:spPr bwMode="gray">
            <a:xfrm>
              <a:off x="8240022" y="124239"/>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Health</a:t>
              </a:r>
              <a:endParaRPr lang="zh-CN" altLang="en-US"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p:nvPr/>
          </p:nvSpPr>
          <p:spPr bwMode="gray">
            <a:xfrm>
              <a:off x="8880762" y="124239"/>
              <a:ext cx="198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Quality Evaluation Reports</a:t>
              </a:r>
            </a:p>
          </p:txBody>
        </p:sp>
        <p:sp>
          <p:nvSpPr>
            <p:cNvPr id="28" name="燕尾形 27"/>
            <p:cNvSpPr/>
            <p:nvPr/>
          </p:nvSpPr>
          <p:spPr bwMode="gray">
            <a:xfrm>
              <a:off x="10781502"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Radio Heat Map</a:t>
              </a:r>
            </a:p>
          </p:txBody>
        </p:sp>
      </p:grpSp>
    </p:spTree>
    <p:extLst>
      <p:ext uri="{BB962C8B-B14F-4D97-AF65-F5344CB8AC3E}">
        <p14:creationId xmlns:p14="http://schemas.microsoft.com/office/powerpoint/2010/main" val="39167517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Huawei Sans" panose="020C0503030203020204" pitchFamily="34" charset="0"/>
              </a:rPr>
              <a:t>Case 3</a:t>
            </a:r>
            <a:r>
              <a:rPr lang="en-US" altLang="zh-CN" dirty="0">
                <a:sym typeface="Huawei Sans" panose="020C0503030203020204" pitchFamily="34" charset="0"/>
              </a:rPr>
              <a:t>: Quality Evaluation Reports</a:t>
            </a:r>
            <a:endParaRPr lang="zh-CN" altLang="en-US" dirty="0">
              <a:sym typeface="Huawei Sans" panose="020C0503030203020204" pitchFamily="34" charset="0"/>
            </a:endParaRPr>
          </a:p>
        </p:txBody>
      </p:sp>
      <p:pic>
        <p:nvPicPr>
          <p:cNvPr id="21" name="图片 32"/>
          <p:cNvPicPr>
            <a:picLocks noChangeAspect="1"/>
          </p:cNvPicPr>
          <p:nvPr/>
        </p:nvPicPr>
        <p:blipFill>
          <a:blip r:embed="rId3"/>
          <a:stretch>
            <a:fillRect/>
          </a:stretch>
        </p:blipFill>
        <p:spPr bwMode="invGray">
          <a:xfrm>
            <a:off x="5296522" y="3735592"/>
            <a:ext cx="5767476" cy="2351811"/>
          </a:xfrm>
          <a:prstGeom prst="rect">
            <a:avLst/>
          </a:prstGeom>
        </p:spPr>
      </p:pic>
      <p:pic>
        <p:nvPicPr>
          <p:cNvPr id="22" name="图片 33"/>
          <p:cNvPicPr>
            <a:picLocks noChangeAspect="1"/>
          </p:cNvPicPr>
          <p:nvPr/>
        </p:nvPicPr>
        <p:blipFill>
          <a:blip r:embed="rId4"/>
          <a:stretch>
            <a:fillRect/>
          </a:stretch>
        </p:blipFill>
        <p:spPr bwMode="invGray">
          <a:xfrm>
            <a:off x="572304" y="3735592"/>
            <a:ext cx="4599075" cy="2374662"/>
          </a:xfrm>
          <a:prstGeom prst="rect">
            <a:avLst/>
          </a:prstGeom>
        </p:spPr>
      </p:pic>
      <p:sp>
        <p:nvSpPr>
          <p:cNvPr id="34" name="文本框 37"/>
          <p:cNvSpPr txBox="1"/>
          <p:nvPr/>
        </p:nvSpPr>
        <p:spPr>
          <a:xfrm>
            <a:off x="456343" y="944247"/>
            <a:ext cx="10162138" cy="261610"/>
          </a:xfrm>
          <a:prstGeom prst="rect">
            <a:avLst/>
          </a:prstGeom>
          <a:noFill/>
        </p:spPr>
        <p:txBody>
          <a:bodyPr vert="horz" wrap="square" rtlCol="0">
            <a:spAutoFit/>
          </a:bodyPr>
          <a:lstStyle/>
          <a:p>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Choose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Health</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On the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Wireless Health </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page that is displayed, click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Report Export </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 the upper right corner.</a:t>
            </a:r>
            <a:endParaRPr lang="zh-CN" altLang="en-US" sz="11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5" name="文本框 38"/>
          <p:cNvSpPr txBox="1"/>
          <p:nvPr/>
        </p:nvSpPr>
        <p:spPr>
          <a:xfrm>
            <a:off x="456343" y="3115815"/>
            <a:ext cx="4524315" cy="600164"/>
          </a:xfrm>
          <a:prstGeom prst="rect">
            <a:avLst/>
          </a:prstGeom>
          <a:noFill/>
        </p:spPr>
        <p:txBody>
          <a:bodyPr vert="horz" wrap="square" rtlCol="0">
            <a:spAutoFit/>
          </a:bodyPr>
          <a:lstStyle/>
          <a:p>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2.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Scheduled Sending</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Set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Send Time </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and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Notify User Group </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for the report. The report then is sent to the specified email boxes at the specified interval.</a:t>
            </a:r>
            <a:endPar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 name="文本框 39"/>
          <p:cNvSpPr txBox="1"/>
          <p:nvPr/>
        </p:nvSpPr>
        <p:spPr>
          <a:xfrm>
            <a:off x="5184584" y="3115815"/>
            <a:ext cx="6563275" cy="600164"/>
          </a:xfrm>
          <a:prstGeom prst="rect">
            <a:avLst/>
          </a:prstGeom>
          <a:noFill/>
        </p:spPr>
        <p:txBody>
          <a:bodyPr vert="horz" wrap="square" rtlCol="0">
            <a:spAutoFit/>
          </a:bodyPr>
          <a:lstStyle/>
          <a:p>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3.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Immediate Sending</a:t>
            </a:r>
            <a:r>
              <a:rPr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sz="11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Set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Report Start and End Time </a:t>
            </a:r>
            <a:r>
              <a:rPr sz="11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and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Receiving Mode </a:t>
            </a:r>
            <a:r>
              <a:rPr sz="11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for the report. The report then is generated immediately.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Download immediately</a:t>
            </a:r>
            <a:r>
              <a:rPr sz="11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The report can be directly downloaded from the browser. </a:t>
            </a:r>
            <a:r>
              <a:rPr sz="11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Send by email</a:t>
            </a:r>
            <a:r>
              <a:rPr sz="11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The report is immediately sent to the specified email boxes.)</a:t>
            </a:r>
            <a:endParaRPr lang="en-US" sz="11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 name="矩形 42"/>
          <p:cNvSpPr/>
          <p:nvPr/>
        </p:nvSpPr>
        <p:spPr>
          <a:xfrm>
            <a:off x="642543" y="3893464"/>
            <a:ext cx="447357" cy="217671"/>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 name="矩形 43"/>
          <p:cNvSpPr/>
          <p:nvPr/>
        </p:nvSpPr>
        <p:spPr>
          <a:xfrm>
            <a:off x="6309341" y="4002824"/>
            <a:ext cx="870324" cy="191068"/>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9" name="图片 1"/>
          <p:cNvPicPr>
            <a:picLocks noChangeAspect="1"/>
          </p:cNvPicPr>
          <p:nvPr/>
        </p:nvPicPr>
        <p:blipFill>
          <a:blip r:embed="rId5"/>
          <a:stretch>
            <a:fillRect/>
          </a:stretch>
        </p:blipFill>
        <p:spPr bwMode="invGray">
          <a:xfrm>
            <a:off x="572304" y="1214654"/>
            <a:ext cx="10491694" cy="1760378"/>
          </a:xfrm>
          <a:prstGeom prst="rect">
            <a:avLst/>
          </a:prstGeom>
        </p:spPr>
      </p:pic>
      <p:sp>
        <p:nvSpPr>
          <p:cNvPr id="40" name="矩形 26"/>
          <p:cNvSpPr/>
          <p:nvPr/>
        </p:nvSpPr>
        <p:spPr>
          <a:xfrm>
            <a:off x="620964" y="2112826"/>
            <a:ext cx="941058" cy="219578"/>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矩形 27"/>
          <p:cNvSpPr/>
          <p:nvPr/>
        </p:nvSpPr>
        <p:spPr>
          <a:xfrm>
            <a:off x="1839284" y="1445908"/>
            <a:ext cx="941058" cy="219578"/>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 name="矩形 28"/>
          <p:cNvSpPr/>
          <p:nvPr/>
        </p:nvSpPr>
        <p:spPr>
          <a:xfrm>
            <a:off x="9755799" y="1274718"/>
            <a:ext cx="941058" cy="219578"/>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43" name="图片 42"/>
          <p:cNvPicPr>
            <a:picLocks noChangeAspect="1"/>
          </p:cNvPicPr>
          <p:nvPr/>
        </p:nvPicPr>
        <p:blipFill>
          <a:blip r:embed="rId6"/>
          <a:stretch>
            <a:fillRect/>
          </a:stretch>
        </p:blipFill>
        <p:spPr>
          <a:xfrm>
            <a:off x="5296522" y="5755008"/>
            <a:ext cx="3304441" cy="342092"/>
          </a:xfrm>
          <a:prstGeom prst="rect">
            <a:avLst/>
          </a:prstGeom>
        </p:spPr>
      </p:pic>
      <p:grpSp>
        <p:nvGrpSpPr>
          <p:cNvPr id="3" name="组合 2"/>
          <p:cNvGrpSpPr/>
          <p:nvPr/>
        </p:nvGrpSpPr>
        <p:grpSpPr>
          <a:xfrm>
            <a:off x="7948800" y="124239"/>
            <a:ext cx="3801480" cy="213120"/>
            <a:chOff x="8240022" y="124239"/>
            <a:chExt cx="3801480" cy="213120"/>
          </a:xfrm>
        </p:grpSpPr>
        <p:sp>
          <p:nvSpPr>
            <p:cNvPr id="44" name="五边形 43"/>
            <p:cNvSpPr/>
            <p:nvPr/>
          </p:nvSpPr>
          <p:spPr bwMode="gray">
            <a:xfrm>
              <a:off x="8240022" y="124239"/>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Health</a:t>
              </a:r>
              <a:endParaRPr lang="zh-CN" altLang="en-US"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gray">
            <a:xfrm>
              <a:off x="8880762" y="124239"/>
              <a:ext cx="198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Quality Evaluation Reports</a:t>
              </a:r>
            </a:p>
          </p:txBody>
        </p:sp>
        <p:sp>
          <p:nvSpPr>
            <p:cNvPr id="46" name="燕尾形 45"/>
            <p:cNvSpPr/>
            <p:nvPr/>
          </p:nvSpPr>
          <p:spPr bwMode="gray">
            <a:xfrm>
              <a:off x="10781502"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Radio Heat Map</a:t>
              </a:r>
            </a:p>
          </p:txBody>
        </p:sp>
      </p:grpSp>
    </p:spTree>
    <p:extLst>
      <p:ext uri="{BB962C8B-B14F-4D97-AF65-F5344CB8AC3E}">
        <p14:creationId xmlns:p14="http://schemas.microsoft.com/office/powerpoint/2010/main" val="18120856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Radio Heat </a:t>
            </a:r>
            <a:r>
              <a:rPr lang="en-US" altLang="zh-CN" dirty="0" smtClean="0">
                <a:sym typeface="Huawei Sans" panose="020C0503030203020204" pitchFamily="34" charset="0"/>
              </a:rPr>
              <a:t>Map: Visualizing </a:t>
            </a:r>
            <a:r>
              <a:rPr lang="en-US" altLang="zh-CN" dirty="0">
                <a:sym typeface="Huawei Sans" panose="020C0503030203020204" pitchFamily="34" charset="0"/>
              </a:rPr>
              <a:t>Network Coverage Simulation</a:t>
            </a:r>
          </a:p>
        </p:txBody>
      </p:sp>
      <p:sp>
        <p:nvSpPr>
          <p:cNvPr id="3" name="Working with Partners to Build One of the Five Clouds for an Intelligent World"/>
          <p:cNvSpPr txBox="1"/>
          <p:nvPr/>
        </p:nvSpPr>
        <p:spPr bwMode="gray">
          <a:xfrm>
            <a:off x="508114" y="2341295"/>
            <a:ext cx="5123758" cy="776348"/>
          </a:xfrm>
          <a:prstGeom prst="rect">
            <a:avLst/>
          </a:prstGeom>
          <a:solidFill>
            <a:srgbClr val="EFFAFB"/>
          </a:solidFill>
          <a:ln w="3175">
            <a:solidFill>
              <a:srgbClr val="94DAE2"/>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defTabSz="609598" hangingPunct="0">
              <a:lnSpc>
                <a:spcPct val="100000"/>
              </a:lnSpc>
              <a:spcAft>
                <a:spcPts val="600"/>
              </a:spcAft>
              <a:defRPr sz="1400" b="1" kern="0">
                <a:cs typeface="+mn-ea"/>
              </a:defRPr>
            </a:lvl1p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Impact</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Is there any impact on the network if an isolation wall needs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to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be added?</a:t>
            </a:r>
          </a:p>
          <a:p>
            <a:r>
              <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rPr>
              <a:t>Simulate </a:t>
            </a:r>
            <a:r>
              <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rPr>
              <a:t>the impact on wireless coverage by adding faulty objects</a:t>
            </a:r>
            <a:r>
              <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Working with Partners to Build One of the Five Clouds for an Intelligent World"/>
          <p:cNvSpPr txBox="1"/>
          <p:nvPr/>
        </p:nvSpPr>
        <p:spPr bwMode="gray">
          <a:xfrm>
            <a:off x="499916" y="3221656"/>
            <a:ext cx="5123758" cy="961014"/>
          </a:xfrm>
          <a:prstGeom prst="rect">
            <a:avLst/>
          </a:prstGeom>
          <a:solidFill>
            <a:srgbClr val="EFFAFB"/>
          </a:solidFill>
          <a:ln w="3175">
            <a:solidFill>
              <a:srgbClr val="94DAE2"/>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defTabSz="609598" hangingPunct="0">
              <a:lnSpc>
                <a:spcPct val="100000"/>
              </a:lnSpc>
              <a:spcAft>
                <a:spcPts val="600"/>
              </a:spcAft>
              <a:defRPr sz="1400" b="1" kern="0">
                <a:cs typeface="+mn-ea"/>
              </a:defRPr>
            </a:lvl1p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Less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interference: Do device configurations need to be modified to interfere with other devices</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rPr>
              <a:t>After </a:t>
            </a:r>
            <a:r>
              <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rPr>
              <a:t>device configurations such as power and channel are modified, simulate whether interference occurs between devices in real time</a:t>
            </a:r>
            <a:r>
              <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Working with Partners to Build One of the Five Clouds for an Intelligent World"/>
          <p:cNvSpPr txBox="1"/>
          <p:nvPr/>
        </p:nvSpPr>
        <p:spPr bwMode="gray">
          <a:xfrm>
            <a:off x="499916" y="1276268"/>
            <a:ext cx="5123758" cy="961014"/>
          </a:xfrm>
          <a:prstGeom prst="rect">
            <a:avLst/>
          </a:prstGeom>
          <a:solidFill>
            <a:srgbClr val="EFFAFB"/>
          </a:solidFill>
          <a:ln w="3175">
            <a:solidFill>
              <a:srgbClr val="94DAE2"/>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defTabSz="609598" hangingPunct="0">
              <a:lnSpc>
                <a:spcPct val="100000"/>
              </a:lnSpc>
              <a:spcAft>
                <a:spcPts val="600"/>
              </a:spcAft>
              <a:defRPr sz="1400" b="1" kern="0">
                <a:cs typeface="+mn-ea"/>
              </a:defRPr>
            </a:lvl1p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Comparison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with planning: Is the coverage of the deployed wireless network consistent with the planning?</a:t>
            </a:r>
          </a:p>
          <a:p>
            <a:r>
              <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rPr>
              <a:t>Simulate </a:t>
            </a:r>
            <a:r>
              <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rPr>
              <a:t>the coverage based on the actual radio power and power after the network is deployed</a:t>
            </a:r>
            <a:r>
              <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图片 18"/>
          <p:cNvPicPr>
            <a:picLocks noChangeAspect="1"/>
          </p:cNvPicPr>
          <p:nvPr/>
        </p:nvPicPr>
        <p:blipFill>
          <a:blip r:embed="rId3"/>
          <a:stretch>
            <a:fillRect/>
          </a:stretch>
        </p:blipFill>
        <p:spPr bwMode="invGray">
          <a:xfrm>
            <a:off x="5798336" y="1277048"/>
            <a:ext cx="5846249" cy="4764867"/>
          </a:xfrm>
          <a:prstGeom prst="rect">
            <a:avLst/>
          </a:prstGeom>
        </p:spPr>
      </p:pic>
      <p:sp>
        <p:nvSpPr>
          <p:cNvPr id="27" name="矩形 202"/>
          <p:cNvSpPr>
            <a:spLocks noChangeArrowheads="1"/>
          </p:cNvSpPr>
          <p:nvPr/>
        </p:nvSpPr>
        <p:spPr bwMode="auto">
          <a:xfrm>
            <a:off x="8939486" y="1521399"/>
            <a:ext cx="2705099" cy="539257"/>
          </a:xfrm>
          <a:prstGeom prst="rect">
            <a:avLst/>
          </a:prstGeom>
          <a:solidFill>
            <a:srgbClr val="C7000B"/>
          </a:solidFill>
          <a:ln w="9525" algn="ctr">
            <a:noFill/>
            <a:round/>
            <a:headEnd/>
            <a:tailEnd/>
          </a:ln>
        </p:spPr>
        <p:txBody>
          <a:bodyPr anchor="ctr"/>
          <a:lstStyle/>
          <a:p>
            <a:pPr>
              <a:buSzPct val="60000"/>
            </a:pPr>
            <a:r>
              <a:rPr sz="11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Simulation of signal strength, rate, and channel </a:t>
            </a:r>
            <a:r>
              <a:rPr sz="11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distribution</a:t>
            </a:r>
            <a:r>
              <a:rPr lang="en-US" sz="11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altLang="zh-CN" sz="11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w</a:t>
            </a:r>
            <a:r>
              <a:rPr sz="11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ireless </a:t>
            </a:r>
            <a:r>
              <a:rPr sz="11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signal coverage in a floor</a:t>
            </a:r>
          </a:p>
        </p:txBody>
      </p:sp>
      <p:sp>
        <p:nvSpPr>
          <p:cNvPr id="28" name="矩形 15"/>
          <p:cNvSpPr>
            <a:spLocks noChangeArrowheads="1"/>
          </p:cNvSpPr>
          <p:nvPr/>
        </p:nvSpPr>
        <p:spPr bwMode="auto">
          <a:xfrm>
            <a:off x="5827851" y="3051970"/>
            <a:ext cx="3484596" cy="625751"/>
          </a:xfrm>
          <a:prstGeom prst="rect">
            <a:avLst/>
          </a:prstGeom>
          <a:solidFill>
            <a:srgbClr val="C7000B"/>
          </a:solidFill>
          <a:ln w="9525" algn="ctr">
            <a:noFill/>
            <a:round/>
            <a:headEnd/>
            <a:tailEnd/>
          </a:ln>
        </p:spPr>
        <p:txBody>
          <a:bodyPr/>
          <a:lstStyle/>
          <a:p>
            <a:pPr>
              <a:buSzPct val="60000"/>
            </a:pPr>
            <a:r>
              <a:rPr sz="11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Reflect signal coverage and strength variation based on floors, check coverage holes, and display the network coverage status of enterprise buildings.</a:t>
            </a:r>
          </a:p>
        </p:txBody>
      </p:sp>
      <p:pic>
        <p:nvPicPr>
          <p:cNvPr id="29" name="图片 28"/>
          <p:cNvPicPr>
            <a:picLocks noChangeAspect="1"/>
          </p:cNvPicPr>
          <p:nvPr/>
        </p:nvPicPr>
        <p:blipFill>
          <a:blip r:embed="rId4"/>
          <a:stretch>
            <a:fillRect/>
          </a:stretch>
        </p:blipFill>
        <p:spPr>
          <a:xfrm>
            <a:off x="5827851" y="2084434"/>
            <a:ext cx="1412092" cy="139310"/>
          </a:xfrm>
          <a:prstGeom prst="rect">
            <a:avLst/>
          </a:prstGeom>
        </p:spPr>
      </p:pic>
      <p:sp>
        <p:nvSpPr>
          <p:cNvPr id="30" name="矩形 47"/>
          <p:cNvSpPr>
            <a:spLocks noChangeArrowheads="1"/>
          </p:cNvSpPr>
          <p:nvPr/>
        </p:nvSpPr>
        <p:spPr bwMode="auto">
          <a:xfrm>
            <a:off x="8856865" y="3734577"/>
            <a:ext cx="1819011" cy="448093"/>
          </a:xfrm>
          <a:prstGeom prst="rect">
            <a:avLst/>
          </a:prstGeom>
          <a:solidFill>
            <a:srgbClr val="C7000B"/>
          </a:solidFill>
          <a:ln w="9525" algn="ctr">
            <a:noFill/>
            <a:round/>
            <a:headEnd/>
            <a:tailEnd/>
          </a:ln>
        </p:spPr>
        <p:txBody>
          <a:bodyPr anchor="ctr"/>
          <a:lstStyle/>
          <a:p>
            <a:pPr>
              <a:buSzPct val="60000"/>
            </a:pPr>
            <a:r>
              <a:rPr sz="11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Set obstacles to enhance environment simulation.</a:t>
            </a:r>
          </a:p>
        </p:txBody>
      </p:sp>
      <p:sp>
        <p:nvSpPr>
          <p:cNvPr id="31" name="矩形 21"/>
          <p:cNvSpPr>
            <a:spLocks noChangeArrowheads="1"/>
          </p:cNvSpPr>
          <p:nvPr/>
        </p:nvSpPr>
        <p:spPr bwMode="auto">
          <a:xfrm>
            <a:off x="6494822" y="5543641"/>
            <a:ext cx="3271549" cy="431261"/>
          </a:xfrm>
          <a:prstGeom prst="rect">
            <a:avLst/>
          </a:prstGeom>
          <a:solidFill>
            <a:srgbClr val="C7000B"/>
          </a:solidFill>
          <a:ln w="9525" algn="ctr">
            <a:noFill/>
            <a:round/>
            <a:headEnd/>
            <a:tailEnd/>
          </a:ln>
        </p:spPr>
        <p:txBody>
          <a:bodyPr/>
          <a:lstStyle/>
          <a:p>
            <a:pPr>
              <a:buSzPct val="60000"/>
            </a:pPr>
            <a:r>
              <a:rPr sz="11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Detect and rectify weak signal coverage areas in a timely manner due to obstacles.</a:t>
            </a:r>
          </a:p>
        </p:txBody>
      </p:sp>
      <p:graphicFrame>
        <p:nvGraphicFramePr>
          <p:cNvPr id="32" name="表格 58"/>
          <p:cNvGraphicFramePr>
            <a:graphicFrameLocks noGrp="1"/>
          </p:cNvGraphicFramePr>
          <p:nvPr>
            <p:extLst>
              <p:ext uri="{D42A27DB-BD31-4B8C-83A1-F6EECF244321}">
                <p14:modId xmlns:p14="http://schemas.microsoft.com/office/powerpoint/2010/main" val="1662335905"/>
              </p:ext>
            </p:extLst>
          </p:nvPr>
        </p:nvGraphicFramePr>
        <p:xfrm>
          <a:off x="700093" y="4335105"/>
          <a:ext cx="4723404" cy="1709627"/>
        </p:xfrm>
        <a:graphic>
          <a:graphicData uri="http://schemas.openxmlformats.org/drawingml/2006/table">
            <a:tbl>
              <a:tblPr/>
              <a:tblGrid>
                <a:gridCol w="988900"/>
                <a:gridCol w="3734504"/>
              </a:tblGrid>
              <a:tr h="338027">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r>
                        <a:rPr sz="1200" b="1" dirty="0">
                          <a:latin typeface="Huawei Sans" panose="020C0503030203020204" pitchFamily="34" charset="0"/>
                          <a:ea typeface="方正兰亭黑简体" panose="02000000000000000000" pitchFamily="2" charset="-122"/>
                          <a:sym typeface="Huawei Sans" panose="020C0503030203020204" pitchFamily="34" charset="0"/>
                        </a:rPr>
                        <a:t>Ability</a:t>
                      </a:r>
                      <a:endParaRPr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r>
                        <a:rPr sz="1200" b="1" dirty="0">
                          <a:latin typeface="Huawei Sans" panose="020C0503030203020204" pitchFamily="34" charset="0"/>
                          <a:ea typeface="方正兰亭黑简体" panose="02000000000000000000" pitchFamily="2" charset="-122"/>
                          <a:sym typeface="Huawei Sans" panose="020C0503030203020204" pitchFamily="34" charset="0"/>
                        </a:rPr>
                        <a:t>Description</a:t>
                      </a:r>
                      <a:endParaRPr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62544">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r>
                        <a:rPr sz="1200" dirty="0">
                          <a:latin typeface="Huawei Sans" panose="020C0503030203020204" pitchFamily="34" charset="0"/>
                          <a:ea typeface="方正兰亭黑简体" panose="02000000000000000000" pitchFamily="2" charset="-122"/>
                          <a:sym typeface="Huawei Sans" panose="020C0503030203020204" pitchFamily="34" charset="0"/>
                        </a:rPr>
                        <a:t>By RSSI</a:t>
                      </a:r>
                      <a:endParaRPr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l" rtl="0" fontAlgn="ctr"/>
                      <a:r>
                        <a:rPr sz="1200" dirty="0">
                          <a:latin typeface="Huawei Sans" panose="020C0503030203020204" pitchFamily="34" charset="0"/>
                          <a:ea typeface="方正兰亭黑简体" panose="02000000000000000000" pitchFamily="2" charset="-122"/>
                          <a:sym typeface="Huawei Sans" panose="020C0503030203020204" pitchFamily="34" charset="0"/>
                        </a:rPr>
                        <a:t>Wi-Fi signal strength at each location of the simulation floor</a:t>
                      </a:r>
                      <a:endParaRPr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43790">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r>
                        <a:rPr sz="1200" dirty="0">
                          <a:latin typeface="Huawei Sans" panose="020C0503030203020204" pitchFamily="34" charset="0"/>
                          <a:ea typeface="方正兰亭黑简体" panose="02000000000000000000" pitchFamily="2" charset="-122"/>
                          <a:sym typeface="Huawei Sans" panose="020C0503030203020204" pitchFamily="34" charset="0"/>
                        </a:rPr>
                        <a:t>By rate</a:t>
                      </a:r>
                      <a:endParaRPr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l" rtl="0" fontAlgn="ctr"/>
                      <a:r>
                        <a:rPr sz="1200" dirty="0">
                          <a:latin typeface="Huawei Sans" panose="020C0503030203020204" pitchFamily="34" charset="0"/>
                          <a:ea typeface="方正兰亭黑简体" panose="02000000000000000000" pitchFamily="2" charset="-122"/>
                          <a:sym typeface="Huawei Sans" panose="020C0503030203020204" pitchFamily="34" charset="0"/>
                        </a:rPr>
                        <a:t>Indicates the attainable Wi-Fi access rate at each location of the simulation floor.</a:t>
                      </a:r>
                      <a:endParaRPr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78817">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r>
                        <a:rPr sz="1200" dirty="0">
                          <a:latin typeface="Huawei Sans" panose="020C0503030203020204" pitchFamily="34" charset="0"/>
                          <a:ea typeface="方正兰亭黑简体" panose="02000000000000000000" pitchFamily="2" charset="-122"/>
                          <a:sym typeface="Huawei Sans" panose="020C0503030203020204" pitchFamily="34" charset="0"/>
                        </a:rPr>
                        <a:t>By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C</a:t>
                      </a:r>
                      <a:r>
                        <a:rPr sz="1200" dirty="0" smtClean="0">
                          <a:latin typeface="Huawei Sans" panose="020C0503030203020204" pitchFamily="34" charset="0"/>
                          <a:ea typeface="方正兰亭黑简体" panose="02000000000000000000" pitchFamily="2" charset="-122"/>
                          <a:sym typeface="Huawei Sans" panose="020C0503030203020204" pitchFamily="34" charset="0"/>
                        </a:rPr>
                        <a:t>hannel</a:t>
                      </a:r>
                      <a:endParaRPr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l" rtl="0" fontAlgn="ctr"/>
                      <a:r>
                        <a:rPr sz="1200" dirty="0">
                          <a:latin typeface="Huawei Sans" panose="020C0503030203020204" pitchFamily="34" charset="0"/>
                          <a:ea typeface="方正兰亭黑简体" panose="02000000000000000000" pitchFamily="2" charset="-122"/>
                          <a:sym typeface="Huawei Sans" panose="020C0503030203020204" pitchFamily="34" charset="0"/>
                        </a:rPr>
                        <a:t>Simulate the signal strength and conflict of each floor on the specified channel.</a:t>
                      </a:r>
                      <a:endParaRPr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pSp>
        <p:nvGrpSpPr>
          <p:cNvPr id="6" name="组合 5"/>
          <p:cNvGrpSpPr/>
          <p:nvPr/>
        </p:nvGrpSpPr>
        <p:grpSpPr>
          <a:xfrm>
            <a:off x="7948800" y="124239"/>
            <a:ext cx="3801480" cy="213120"/>
            <a:chOff x="8240022" y="124239"/>
            <a:chExt cx="3801480" cy="213120"/>
          </a:xfrm>
        </p:grpSpPr>
        <p:sp>
          <p:nvSpPr>
            <p:cNvPr id="33" name="五边形 32"/>
            <p:cNvSpPr/>
            <p:nvPr/>
          </p:nvSpPr>
          <p:spPr bwMode="gray">
            <a:xfrm>
              <a:off x="8240022" y="124239"/>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Health</a:t>
              </a:r>
              <a:endParaRPr lang="zh-CN" altLang="en-US"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gray">
            <a:xfrm>
              <a:off x="8880762" y="124239"/>
              <a:ext cx="19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Quality Evaluation Reports</a:t>
              </a:r>
            </a:p>
          </p:txBody>
        </p:sp>
        <p:sp>
          <p:nvSpPr>
            <p:cNvPr id="35" name="燕尾形 34"/>
            <p:cNvSpPr/>
            <p:nvPr/>
          </p:nvSpPr>
          <p:spPr bwMode="gray">
            <a:xfrm>
              <a:off x="10781502" y="124239"/>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Radio Heat Map</a:t>
              </a:r>
            </a:p>
          </p:txBody>
        </p:sp>
      </p:grpSp>
    </p:spTree>
    <p:extLst>
      <p:ext uri="{BB962C8B-B14F-4D97-AF65-F5344CB8AC3E}">
        <p14:creationId xmlns:p14="http://schemas.microsoft.com/office/powerpoint/2010/main" val="29851603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Case 4: Radio Heat Map (</a:t>
            </a:r>
            <a:r>
              <a:rPr lang="en-US" altLang="zh-CN" dirty="0" smtClean="0">
                <a:sym typeface="Huawei Sans" panose="020C0503030203020204" pitchFamily="34" charset="0"/>
              </a:rPr>
              <a:t>1)</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bwMode="gray">
          <a:xfrm>
            <a:off x="455613" y="966101"/>
            <a:ext cx="11256962" cy="1438068"/>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defTabSz="609598" hangingPunct="0">
              <a:lnSpc>
                <a:spcPct val="150000"/>
              </a:lnSpc>
              <a:spcAft>
                <a:spcPts val="600"/>
              </a:spcAft>
              <a:defRPr sz="1600" b="1" kern="0">
                <a:latin typeface="Huawei Sans" panose="020C0503030203020204" pitchFamily="34" charset="0"/>
                <a:ea typeface="方正兰亭黑简体" panose="02000000000000000000" pitchFamily="2" charset="-122"/>
                <a:cs typeface="+mn-ea"/>
              </a:defRPr>
            </a:lvl1pPr>
          </a:lstStyle>
          <a:p>
            <a:r>
              <a:rPr lang="en-US" altLang="zh-CN" sz="1400" dirty="0" smtClean="0">
                <a:sym typeface="Huawei Sans" panose="020C0503030203020204" pitchFamily="34" charset="0"/>
              </a:rPr>
              <a:t>Case: </a:t>
            </a:r>
            <a:r>
              <a:rPr lang="en-US" altLang="zh-CN" sz="1400" b="0" dirty="0">
                <a:sym typeface="Huawei Sans" panose="020C0503030203020204" pitchFamily="34" charset="0"/>
              </a:rPr>
              <a:t>A company has insufficient conference room resources and need to partition the office area to form some conference rooms. The construction design personnel consult the company's IT department about whether this practice affects the office Wi-Fi. The IT personnel edit the coverage obstacles such as conference room walls and glass doors based on the radio heat map, and fill coverage holes or adjust APs based on the simulation result.</a:t>
            </a:r>
          </a:p>
        </p:txBody>
      </p:sp>
      <p:pic>
        <p:nvPicPr>
          <p:cNvPr id="36" name="图片 54"/>
          <p:cNvPicPr>
            <a:picLocks noChangeAspect="1"/>
          </p:cNvPicPr>
          <p:nvPr/>
        </p:nvPicPr>
        <p:blipFill>
          <a:blip r:embed="rId3"/>
          <a:stretch>
            <a:fillRect/>
          </a:stretch>
        </p:blipFill>
        <p:spPr bwMode="invGray">
          <a:xfrm>
            <a:off x="5829100" y="2797211"/>
            <a:ext cx="4914350" cy="2169593"/>
          </a:xfrm>
          <a:prstGeom prst="rect">
            <a:avLst/>
          </a:prstGeom>
        </p:spPr>
      </p:pic>
      <p:pic>
        <p:nvPicPr>
          <p:cNvPr id="37" name="图片 55"/>
          <p:cNvPicPr>
            <a:picLocks noChangeAspect="1"/>
          </p:cNvPicPr>
          <p:nvPr/>
        </p:nvPicPr>
        <p:blipFill>
          <a:blip r:embed="rId4"/>
          <a:stretch>
            <a:fillRect/>
          </a:stretch>
        </p:blipFill>
        <p:spPr bwMode="invGray">
          <a:xfrm>
            <a:off x="3536499" y="2855867"/>
            <a:ext cx="1704868" cy="3307007"/>
          </a:xfrm>
          <a:prstGeom prst="rect">
            <a:avLst/>
          </a:prstGeom>
        </p:spPr>
      </p:pic>
      <p:sp>
        <p:nvSpPr>
          <p:cNvPr id="38" name="文本框 67"/>
          <p:cNvSpPr txBox="1"/>
          <p:nvPr/>
        </p:nvSpPr>
        <p:spPr>
          <a:xfrm>
            <a:off x="3221799" y="2386260"/>
            <a:ext cx="2334269" cy="430887"/>
          </a:xfrm>
          <a:prstGeom prst="rect">
            <a:avLst/>
          </a:prstGeom>
          <a:noFill/>
        </p:spPr>
        <p:txBody>
          <a:bodyPr vert="horz" wrap="square" rtlCol="0">
            <a:spAutoFit/>
          </a:bodyPr>
          <a:lstStyle/>
          <a:p>
            <a:pPr lvl="0" defTabSz="914400"/>
            <a:r>
              <a:rPr sz="1100" dirty="0">
                <a:latin typeface="Huawei Sans" panose="020C0503030203020204" pitchFamily="34" charset="0"/>
                <a:ea typeface="方正兰亭黑简体" panose="02000000000000000000" pitchFamily="2" charset="-122"/>
                <a:sym typeface="Huawei Sans" panose="020C0503030203020204" pitchFamily="34" charset="0"/>
              </a:rPr>
              <a:t>2. </a:t>
            </a:r>
            <a:r>
              <a:rPr sz="1100" dirty="0" smtClean="0">
                <a:latin typeface="Huawei Sans" panose="020C0503030203020204" pitchFamily="34" charset="0"/>
                <a:ea typeface="方正兰亭黑简体" panose="02000000000000000000" pitchFamily="2" charset="-122"/>
                <a:sym typeface="Huawei Sans" panose="020C0503030203020204" pitchFamily="34" charset="0"/>
              </a:rPr>
              <a:t>Select</a:t>
            </a: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Shenzhen </a:t>
            </a:r>
            <a:r>
              <a:rPr lang="en-US" altLang="zh-CN"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&gt; N10 </a:t>
            </a:r>
            <a:r>
              <a:rPr lang="en-US" altLang="zh-CN"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&gt;</a:t>
            </a:r>
            <a:r>
              <a:rPr lang="en-US" altLang="zh-CN"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sz="11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N10-1F</a:t>
            </a:r>
            <a:r>
              <a:rPr sz="1100" dirty="0">
                <a:latin typeface="Huawei Sans" panose="020C0503030203020204" pitchFamily="34" charset="0"/>
                <a:ea typeface="方正兰亭黑简体" panose="02000000000000000000" pitchFamily="2" charset="-122"/>
                <a:sym typeface="Huawei Sans" panose="020C0503030203020204" pitchFamily="34" charset="0"/>
              </a:rPr>
              <a:t> from the left navigation tree.</a:t>
            </a:r>
            <a:endParaRPr lang="en-US"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矩形 68"/>
          <p:cNvSpPr/>
          <p:nvPr/>
        </p:nvSpPr>
        <p:spPr>
          <a:xfrm>
            <a:off x="4173546" y="4458938"/>
            <a:ext cx="624877" cy="250677"/>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文本框 69"/>
          <p:cNvSpPr txBox="1"/>
          <p:nvPr/>
        </p:nvSpPr>
        <p:spPr>
          <a:xfrm>
            <a:off x="5676556" y="2390018"/>
            <a:ext cx="4181547" cy="261610"/>
          </a:xfrm>
          <a:prstGeom prst="rect">
            <a:avLst/>
          </a:prstGeom>
          <a:noFill/>
        </p:spPr>
        <p:txBody>
          <a:bodyPr vert="horz" wrap="square" rtlCol="0">
            <a:spAutoFit/>
          </a:bodyPr>
          <a:lstStyle/>
          <a:p>
            <a:pPr marL="0" marR="0" lvl="0" indent="0" defTabSz="914400" eaLnBrk="1" fontAlgn="auto" latinLnBrk="0" hangingPunct="1">
              <a:lnSpc>
                <a:spcPct val="100000"/>
              </a:lnSpc>
              <a:spcBef>
                <a:spcPts val="0"/>
              </a:spcBef>
              <a:spcAft>
                <a:spcPts val="0"/>
              </a:spcAft>
              <a:buClrTx/>
              <a:buSzTx/>
              <a:buFontTx/>
              <a:buNone/>
            </a:pPr>
            <a:r>
              <a:rPr sz="1100" dirty="0">
                <a:latin typeface="Huawei Sans" panose="020C0503030203020204" pitchFamily="34" charset="0"/>
                <a:ea typeface="方正兰亭黑简体" panose="02000000000000000000" pitchFamily="2" charset="-122"/>
                <a:sym typeface="Huawei Sans" panose="020C0503030203020204" pitchFamily="34" charset="0"/>
              </a:rPr>
              <a:t>3. Switch to editing state, right-click and select </a:t>
            </a:r>
            <a:r>
              <a:rPr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Add Obstacle</a:t>
            </a:r>
            <a:r>
              <a:rPr sz="11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矩形 70"/>
          <p:cNvSpPr/>
          <p:nvPr/>
        </p:nvSpPr>
        <p:spPr>
          <a:xfrm>
            <a:off x="5883951" y="4341227"/>
            <a:ext cx="234892" cy="113479"/>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文本框 71"/>
          <p:cNvSpPr txBox="1"/>
          <p:nvPr/>
        </p:nvSpPr>
        <p:spPr>
          <a:xfrm>
            <a:off x="6136327" y="4275714"/>
            <a:ext cx="1984839" cy="261610"/>
          </a:xfrm>
          <a:prstGeom prst="rect">
            <a:avLst/>
          </a:prstGeom>
          <a:solidFill>
            <a:srgbClr val="C7000B"/>
          </a:solidFill>
          <a:ln w="9525" algn="ctr">
            <a:noFill/>
            <a:round/>
            <a:headEnd/>
            <a:tailEnd/>
          </a:ln>
        </p:spPr>
        <p:txBody>
          <a:bodyPr/>
          <a:lstStyle>
            <a:defPPr>
              <a:defRPr lang="en-US"/>
            </a:defPPr>
            <a:lvl1pPr>
              <a:buSzPct val="60000"/>
              <a:defRPr sz="1100">
                <a:solidFill>
                  <a:schemeClr val="bg1"/>
                </a:solidFill>
                <a:latin typeface="+mj-lt"/>
                <a:cs typeface="Huawei Sans" panose="020C0503030203020204" pitchFamily="34" charset="0"/>
              </a:defRPr>
            </a:lvl1pPr>
          </a:lstStyle>
          <a:p>
            <a:r>
              <a:rPr dirty="0">
                <a:latin typeface="Huawei Sans" panose="020C0503030203020204" pitchFamily="34" charset="0"/>
                <a:ea typeface="方正兰亭黑简体" panose="02000000000000000000" pitchFamily="2" charset="-122"/>
                <a:sym typeface="Huawei Sans" panose="020C0503030203020204" pitchFamily="34" charset="0"/>
              </a:rPr>
              <a:t>Switch to the editing modes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82"/>
          <p:cNvPicPr>
            <a:picLocks noChangeAspect="1"/>
          </p:cNvPicPr>
          <p:nvPr/>
        </p:nvPicPr>
        <p:blipFill>
          <a:blip r:embed="rId5"/>
          <a:stretch>
            <a:fillRect/>
          </a:stretch>
        </p:blipFill>
        <p:spPr>
          <a:xfrm>
            <a:off x="8843799" y="4052221"/>
            <a:ext cx="1305849" cy="769000"/>
          </a:xfrm>
          <a:prstGeom prst="rect">
            <a:avLst/>
          </a:prstGeom>
        </p:spPr>
      </p:pic>
      <p:sp>
        <p:nvSpPr>
          <p:cNvPr id="44" name="矩形 83"/>
          <p:cNvSpPr/>
          <p:nvPr/>
        </p:nvSpPr>
        <p:spPr>
          <a:xfrm>
            <a:off x="8915732" y="4275714"/>
            <a:ext cx="678369" cy="120663"/>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文本框 31"/>
          <p:cNvSpPr txBox="1"/>
          <p:nvPr/>
        </p:nvSpPr>
        <p:spPr>
          <a:xfrm>
            <a:off x="800355" y="2394202"/>
            <a:ext cx="1951836" cy="430887"/>
          </a:xfrm>
          <a:prstGeom prst="rect">
            <a:avLst/>
          </a:prstGeom>
          <a:noFill/>
        </p:spPr>
        <p:txBody>
          <a:bodyPr vert="horz" wrap="square" rtlCol="0">
            <a:spAutoFit/>
          </a:bodyPr>
          <a:lstStyle/>
          <a:p>
            <a:pPr marL="0" marR="0" lvl="0" indent="-576000" defTabSz="914400" eaLnBrk="1" fontAlgn="auto" latinLnBrk="0" hangingPunct="1">
              <a:lnSpc>
                <a:spcPct val="100000"/>
              </a:lnSpc>
              <a:spcBef>
                <a:spcPts val="0"/>
              </a:spcBef>
              <a:spcAft>
                <a:spcPts val="0"/>
              </a:spcAft>
              <a:buClrTx/>
              <a:buSzTx/>
              <a:buFontTx/>
              <a:buNone/>
            </a:pPr>
            <a:r>
              <a:rPr sz="1100" dirty="0">
                <a:latin typeface="Huawei Sans" panose="020C0503030203020204" pitchFamily="34" charset="0"/>
                <a:ea typeface="方正兰亭黑简体" panose="02000000000000000000" pitchFamily="2" charset="-122"/>
                <a:sym typeface="Huawei Sans" panose="020C0503030203020204" pitchFamily="34" charset="0"/>
              </a:rPr>
              <a:t>1. Choose </a:t>
            </a:r>
            <a:r>
              <a:rPr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Service Topology &gt; WLAN Topology</a:t>
            </a:r>
            <a:r>
              <a:rPr sz="1100" dirty="0">
                <a:latin typeface="Huawei Sans" panose="020C0503030203020204" pitchFamily="34" charset="0"/>
                <a:ea typeface="方正兰亭黑简体" panose="02000000000000000000" pitchFamily="2" charset="-122"/>
                <a:sym typeface="Huawei Sans" panose="020C0503030203020204" pitchFamily="34" charset="0"/>
              </a:rPr>
              <a:t>.</a:t>
            </a:r>
            <a:endParaRPr kumimoji="0" lang="zh-CN" altLang="en-US" sz="110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6" name="图片 1"/>
          <p:cNvPicPr>
            <a:picLocks noChangeAspect="1"/>
          </p:cNvPicPr>
          <p:nvPr/>
        </p:nvPicPr>
        <p:blipFill>
          <a:blip r:embed="rId6"/>
          <a:stretch>
            <a:fillRect/>
          </a:stretch>
        </p:blipFill>
        <p:spPr bwMode="invGray">
          <a:xfrm>
            <a:off x="892040" y="2855867"/>
            <a:ext cx="1860150" cy="3120189"/>
          </a:xfrm>
          <a:prstGeom prst="rect">
            <a:avLst/>
          </a:prstGeom>
        </p:spPr>
      </p:pic>
      <p:sp>
        <p:nvSpPr>
          <p:cNvPr id="47" name="矩形 33"/>
          <p:cNvSpPr/>
          <p:nvPr/>
        </p:nvSpPr>
        <p:spPr>
          <a:xfrm>
            <a:off x="965315" y="4348374"/>
            <a:ext cx="887082" cy="274396"/>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34"/>
          <p:cNvSpPr/>
          <p:nvPr/>
        </p:nvSpPr>
        <p:spPr>
          <a:xfrm>
            <a:off x="1900193" y="4559469"/>
            <a:ext cx="882611" cy="261752"/>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箭头连接符 35"/>
          <p:cNvCxnSpPr>
            <a:cxnSpLocks/>
          </p:cNvCxnSpPr>
          <p:nvPr/>
        </p:nvCxnSpPr>
        <p:spPr>
          <a:xfrm>
            <a:off x="1879822" y="4434918"/>
            <a:ext cx="470261" cy="1013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7948800" y="124239"/>
            <a:ext cx="3801480" cy="213120"/>
            <a:chOff x="8240022" y="124239"/>
            <a:chExt cx="3801480" cy="213120"/>
          </a:xfrm>
        </p:grpSpPr>
        <p:sp>
          <p:nvSpPr>
            <p:cNvPr id="50" name="五边形 49"/>
            <p:cNvSpPr/>
            <p:nvPr/>
          </p:nvSpPr>
          <p:spPr bwMode="gray">
            <a:xfrm>
              <a:off x="8240022" y="124239"/>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Health</a:t>
              </a:r>
              <a:endParaRPr lang="zh-CN" altLang="en-US"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p:cNvSpPr/>
            <p:nvPr/>
          </p:nvSpPr>
          <p:spPr bwMode="gray">
            <a:xfrm>
              <a:off x="8880762" y="124239"/>
              <a:ext cx="19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Quality Evaluation Reports</a:t>
              </a:r>
            </a:p>
          </p:txBody>
        </p:sp>
        <p:sp>
          <p:nvSpPr>
            <p:cNvPr id="52" name="燕尾形 51"/>
            <p:cNvSpPr/>
            <p:nvPr/>
          </p:nvSpPr>
          <p:spPr bwMode="gray">
            <a:xfrm>
              <a:off x="10781502" y="124239"/>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Radio Heat Map</a:t>
              </a:r>
            </a:p>
          </p:txBody>
        </p:sp>
      </p:grpSp>
    </p:spTree>
    <p:extLst>
      <p:ext uri="{BB962C8B-B14F-4D97-AF65-F5344CB8AC3E}">
        <p14:creationId xmlns:p14="http://schemas.microsoft.com/office/powerpoint/2010/main" val="20221940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019174" y="1844675"/>
            <a:ext cx="10153651" cy="4356100"/>
          </a:xfrm>
        </p:spPr>
        <p:txBody>
          <a:bodyPr/>
          <a:lstStyle/>
          <a:p>
            <a:r>
              <a:rPr lang="en-US" altLang="zh-CN" sz="1600" dirty="0" smtClean="0">
                <a:sym typeface="Huawei Sans" panose="020C0503030203020204" pitchFamily="34" charset="0"/>
              </a:rPr>
              <a:t>In the Big Data era, traditional O&amp;M based on specified rules cannot meet network O&amp;M requirements, and the lack of automatic O&amp;M becomes increasingly prominent. It is becoming an emergency to use a large amount of data generated on the network to perform intelligent O&amp;M and improve the O&amp;M efficiency.</a:t>
            </a:r>
          </a:p>
          <a:p>
            <a:r>
              <a:rPr lang="en-US" altLang="zh-CN" sz="1600" dirty="0" smtClean="0">
                <a:sym typeface="Huawei Sans" panose="020C0503030203020204" pitchFamily="34" charset="0"/>
              </a:rPr>
              <a:t>Huawei iMaster NCE-CampusInsight, an intelligent network O&amp;M platform, overrides traditional resource monitoring methods and applies AI to the O&amp;M domain. Based on existing O&amp;M data (such as device metrics and client logs), big data, AI algorithms, and more advanced analysis technologies, CampusInsight digitizes user experience on the network to help customers detect network access issues in a timely manner, improving user experience.</a:t>
            </a:r>
          </a:p>
          <a:p>
            <a:r>
              <a:rPr lang="en-US" altLang="zh-CN" sz="1600" dirty="0" smtClean="0">
                <a:sym typeface="Huawei Sans" panose="020C0503030203020204" pitchFamily="34" charset="0"/>
              </a:rPr>
              <a:t>iMaster NCE-CampusInsight uses the Telemetry technology to collect metrics and logs of network devices and detects network exceptions based on real service traffic. The big data platform supports centralized data collection, storage, and analysis to process big data efficiently.</a:t>
            </a:r>
            <a:endParaRPr lang="zh-CN" altLang="en-US" sz="1600" dirty="0" smtClean="0">
              <a:sym typeface="Huawei Sans" panose="020C0503030203020204" pitchFamily="34" charset="0"/>
            </a:endParaRPr>
          </a:p>
          <a:p>
            <a:endParaRPr lang="zh-CN" altLang="en-US" sz="1600" dirty="0">
              <a:sym typeface="Huawei Sans" panose="020C0503030203020204" pitchFamily="34" charset="0"/>
            </a:endParaRPr>
          </a:p>
        </p:txBody>
      </p:sp>
    </p:spTree>
    <p:extLst>
      <p:ext uri="{BB962C8B-B14F-4D97-AF65-F5344CB8AC3E}">
        <p14:creationId xmlns:p14="http://schemas.microsoft.com/office/powerpoint/2010/main" val="13767764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Case 4: Radio Heat Map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19" name="圆角矩形 75"/>
          <p:cNvSpPr/>
          <p:nvPr/>
        </p:nvSpPr>
        <p:spPr bwMode="gray">
          <a:xfrm>
            <a:off x="980373" y="4755312"/>
            <a:ext cx="1015616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Case Benefits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75"/>
          <p:cNvSpPr/>
          <p:nvPr/>
        </p:nvSpPr>
        <p:spPr bwMode="gray">
          <a:xfrm>
            <a:off x="980373" y="5159270"/>
            <a:ext cx="10156169" cy="1002303"/>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a:lnSpc>
                <a:spcPts val="2200"/>
              </a:lnSpc>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Using radio heat map, CampusInsight can simulate Wi-Fi coverage based on the radio signal transmission model upon changes of the radio environment or signal configuration. In this manner, CampusInsight can proactively identify coverage holes and areas affected by conflicts, and provide references for filling coverage holes and adjusting network configurations</a:t>
            </a:r>
            <a:endParaRPr lang="zh-CN" alt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4" name="图片 44"/>
          <p:cNvPicPr>
            <a:picLocks noChangeAspect="1"/>
          </p:cNvPicPr>
          <p:nvPr/>
        </p:nvPicPr>
        <p:blipFill>
          <a:blip r:embed="rId3"/>
          <a:stretch>
            <a:fillRect/>
          </a:stretch>
        </p:blipFill>
        <p:spPr bwMode="invGray">
          <a:xfrm>
            <a:off x="7448671" y="1746241"/>
            <a:ext cx="3608786" cy="2274816"/>
          </a:xfrm>
          <a:prstGeom prst="rect">
            <a:avLst/>
          </a:prstGeom>
        </p:spPr>
      </p:pic>
      <p:sp>
        <p:nvSpPr>
          <p:cNvPr id="25" name="文本框 54"/>
          <p:cNvSpPr txBox="1"/>
          <p:nvPr/>
        </p:nvSpPr>
        <p:spPr>
          <a:xfrm>
            <a:off x="914415" y="1163346"/>
            <a:ext cx="2384021" cy="430887"/>
          </a:xfrm>
          <a:prstGeom prst="rect">
            <a:avLst/>
          </a:prstGeom>
          <a:noFill/>
        </p:spPr>
        <p:txBody>
          <a:bodyPr vert="horz" wrap="square" rtlCol="0">
            <a:spAutoFit/>
          </a:bodyPr>
          <a:lstStyle/>
          <a:p>
            <a:pPr marL="0" marR="0" lvl="0" indent="0" defTabSz="914400" eaLnBrk="1" fontAlgn="auto" latinLnBrk="0" hangingPunct="1">
              <a:lnSpc>
                <a:spcPct val="100000"/>
              </a:lnSpc>
              <a:spcBef>
                <a:spcPts val="0"/>
              </a:spcBef>
              <a:spcAft>
                <a:spcPts val="0"/>
              </a:spcAft>
              <a:buClrTx/>
              <a:buSzTx/>
              <a:buFontTx/>
              <a:buNone/>
            </a:pPr>
            <a:r>
              <a:rPr sz="1100" dirty="0">
                <a:latin typeface="Huawei Sans" panose="020C0503030203020204" pitchFamily="34" charset="0"/>
                <a:ea typeface="方正兰亭黑简体" panose="02000000000000000000" pitchFamily="2" charset="-122"/>
                <a:sym typeface="Huawei Sans" panose="020C0503030203020204" pitchFamily="34" charset="0"/>
              </a:rPr>
              <a:t>4. Set </a:t>
            </a:r>
            <a:r>
              <a:rPr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Shape</a:t>
            </a:r>
            <a:r>
              <a:rPr sz="1100" dirty="0">
                <a:latin typeface="Huawei Sans" panose="020C0503030203020204" pitchFamily="34" charset="0"/>
                <a:ea typeface="方正兰亭黑简体" panose="02000000000000000000" pitchFamily="2" charset="-122"/>
                <a:sym typeface="Huawei Sans" panose="020C0503030203020204" pitchFamily="34" charset="0"/>
              </a:rPr>
              <a:t> to </a:t>
            </a:r>
            <a:r>
              <a:rPr sz="1100" dirty="0" err="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PolyLine</a:t>
            </a:r>
            <a:r>
              <a:rPr sz="1100" dirty="0">
                <a:latin typeface="Huawei Sans" panose="020C0503030203020204" pitchFamily="34" charset="0"/>
                <a:ea typeface="方正兰亭黑简体" panose="02000000000000000000" pitchFamily="2" charset="-122"/>
                <a:sym typeface="Huawei Sans" panose="020C0503030203020204" pitchFamily="34" charset="0"/>
              </a:rPr>
              <a:t> and </a:t>
            </a:r>
            <a:r>
              <a:rPr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Type</a:t>
            </a:r>
            <a:r>
              <a:rPr sz="1100" dirty="0">
                <a:latin typeface="Huawei Sans" panose="020C0503030203020204" pitchFamily="34" charset="0"/>
                <a:ea typeface="方正兰亭黑简体" panose="02000000000000000000" pitchFamily="2" charset="-122"/>
                <a:sym typeface="Huawei Sans" panose="020C0503030203020204" pitchFamily="34" charset="0"/>
              </a:rPr>
              <a:t> to </a:t>
            </a:r>
            <a:r>
              <a:rPr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Brick wall 1 </a:t>
            </a:r>
            <a:r>
              <a:rPr sz="1100" dirty="0">
                <a:latin typeface="Huawei Sans" panose="020C0503030203020204" pitchFamily="34" charset="0"/>
                <a:ea typeface="方正兰亭黑简体" panose="02000000000000000000" pitchFamily="2" charset="-122"/>
                <a:sym typeface="Huawei Sans" panose="020C0503030203020204" pitchFamily="34" charset="0"/>
              </a:rPr>
              <a:t>or</a:t>
            </a:r>
            <a:r>
              <a:rPr sz="11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 </a:t>
            </a:r>
            <a:r>
              <a:rPr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Wooden door</a:t>
            </a:r>
            <a:r>
              <a:rPr sz="1100" dirty="0">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sz="1100" i="0" u="none" strike="noStrike" cap="none" normalizeH="0" baseline="0" noProof="0" dirty="0">
              <a:ln>
                <a:noFill/>
              </a:ln>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文本框 56"/>
          <p:cNvSpPr txBox="1"/>
          <p:nvPr/>
        </p:nvSpPr>
        <p:spPr>
          <a:xfrm>
            <a:off x="3575088" y="1163346"/>
            <a:ext cx="3415684" cy="769441"/>
          </a:xfrm>
          <a:prstGeom prst="rect">
            <a:avLst/>
          </a:prstGeom>
          <a:noFill/>
        </p:spPr>
        <p:txBody>
          <a:bodyPr vert="horz" wrap="square" rtlCol="0">
            <a:spAutoFit/>
          </a:bodyPr>
          <a:lstStyle/>
          <a:p>
            <a:pPr lvl="0" defTabSz="914400"/>
            <a:r>
              <a:rPr sz="11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5. Draw a conference room on the topology (as shown by the quadrate in the figure), </a:t>
            </a:r>
            <a:r>
              <a:rPr sz="11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double-click</a:t>
            </a:r>
            <a:r>
              <a:rPr lang="en-US" sz="11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sz="11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the </a:t>
            </a:r>
            <a:r>
              <a:rPr sz="11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left button of the mouse to exit the obstacle drawing view, and click </a:t>
            </a:r>
            <a:r>
              <a:rPr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Save</a:t>
            </a:r>
            <a:r>
              <a:rPr sz="11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sz="1100" i="0" u="none" strike="noStrike" cap="none" normalizeH="0" baseline="0" noProof="0" dirty="0">
              <a:ln>
                <a:noFill/>
              </a:ln>
              <a:solidFill>
                <a:srgbClr val="1D1D1A"/>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文本框 57"/>
          <p:cNvSpPr txBox="1"/>
          <p:nvPr/>
        </p:nvSpPr>
        <p:spPr>
          <a:xfrm>
            <a:off x="7415847" y="1163346"/>
            <a:ext cx="3641610" cy="600164"/>
          </a:xfrm>
          <a:prstGeom prst="rect">
            <a:avLst/>
          </a:prstGeom>
          <a:noFill/>
        </p:spPr>
        <p:txBody>
          <a:bodyPr vert="horz" wrap="square" rtlCol="0">
            <a:spAutoFit/>
          </a:bodyPr>
          <a:lstStyle/>
          <a:p>
            <a:pPr marL="0" marR="0" lvl="0" indent="0" defTabSz="914400" eaLnBrk="1" fontAlgn="auto" latinLnBrk="0" hangingPunct="1">
              <a:lnSpc>
                <a:spcPct val="100000"/>
              </a:lnSpc>
              <a:spcBef>
                <a:spcPts val="0"/>
              </a:spcBef>
              <a:spcAft>
                <a:spcPts val="0"/>
              </a:spcAft>
              <a:buClrTx/>
              <a:buSzTx/>
              <a:buFontTx/>
              <a:buNone/>
            </a:pPr>
            <a:r>
              <a:rPr sz="1100" dirty="0">
                <a:latin typeface="Huawei Sans" panose="020C0503030203020204" pitchFamily="34" charset="0"/>
                <a:ea typeface="方正兰亭黑简体" panose="02000000000000000000" pitchFamily="2" charset="-122"/>
                <a:sym typeface="Huawei Sans" panose="020C0503030203020204" pitchFamily="34" charset="0"/>
              </a:rPr>
              <a:t>6. Enter the monitoring state, select </a:t>
            </a:r>
            <a:r>
              <a:rPr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By RSSI</a:t>
            </a:r>
            <a:r>
              <a:rPr sz="1100" dirty="0">
                <a:latin typeface="Huawei Sans" panose="020C0503030203020204" pitchFamily="34" charset="0"/>
                <a:ea typeface="方正兰亭黑简体" panose="02000000000000000000" pitchFamily="2" charset="-122"/>
                <a:sym typeface="Huawei Sans" panose="020C0503030203020204" pitchFamily="34" charset="0"/>
              </a:rPr>
              <a:t>, and click</a:t>
            </a:r>
            <a:r>
              <a:rPr sz="11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 </a:t>
            </a:r>
            <a:r>
              <a:rPr sz="11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Refresh</a:t>
            </a:r>
            <a:r>
              <a:rPr sz="11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 </a:t>
            </a:r>
            <a:r>
              <a:rPr sz="1100" dirty="0">
                <a:latin typeface="Huawei Sans" panose="020C0503030203020204" pitchFamily="34" charset="0"/>
                <a:ea typeface="方正兰亭黑简体" panose="02000000000000000000" pitchFamily="2" charset="-122"/>
                <a:sym typeface="Huawei Sans" panose="020C0503030203020204" pitchFamily="34" charset="0"/>
              </a:rPr>
              <a:t>to check whether there are coverage holes. Perform operations according to the simulation result.</a:t>
            </a:r>
          </a:p>
        </p:txBody>
      </p:sp>
      <p:sp>
        <p:nvSpPr>
          <p:cNvPr id="28" name="矩形 59"/>
          <p:cNvSpPr/>
          <p:nvPr/>
        </p:nvSpPr>
        <p:spPr>
          <a:xfrm>
            <a:off x="7899965" y="1990479"/>
            <a:ext cx="278836" cy="96142"/>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矩形 60"/>
          <p:cNvSpPr/>
          <p:nvPr/>
        </p:nvSpPr>
        <p:spPr>
          <a:xfrm>
            <a:off x="9667875" y="2048076"/>
            <a:ext cx="292882" cy="107750"/>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0" name="图片 70"/>
          <p:cNvPicPr>
            <a:picLocks noChangeAspect="1"/>
          </p:cNvPicPr>
          <p:nvPr/>
        </p:nvPicPr>
        <p:blipFill>
          <a:blip r:embed="rId4"/>
          <a:stretch>
            <a:fillRect/>
          </a:stretch>
        </p:blipFill>
        <p:spPr bwMode="invGray">
          <a:xfrm>
            <a:off x="1006517" y="1601393"/>
            <a:ext cx="2067334" cy="2231023"/>
          </a:xfrm>
          <a:prstGeom prst="rect">
            <a:avLst/>
          </a:prstGeom>
        </p:spPr>
      </p:pic>
      <p:sp>
        <p:nvSpPr>
          <p:cNvPr id="31" name="矩形 71"/>
          <p:cNvSpPr/>
          <p:nvPr/>
        </p:nvSpPr>
        <p:spPr>
          <a:xfrm>
            <a:off x="7471467" y="2664484"/>
            <a:ext cx="116783" cy="104839"/>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文本框 72"/>
          <p:cNvSpPr txBox="1"/>
          <p:nvPr/>
        </p:nvSpPr>
        <p:spPr>
          <a:xfrm>
            <a:off x="7696889" y="2586098"/>
            <a:ext cx="2056973" cy="261610"/>
          </a:xfrm>
          <a:prstGeom prst="rect">
            <a:avLst/>
          </a:prstGeom>
          <a:solidFill>
            <a:srgbClr val="C7000B"/>
          </a:solidFill>
          <a:ln w="9525" algn="ctr">
            <a:noFill/>
            <a:round/>
            <a:headEnd/>
            <a:tailEnd/>
          </a:ln>
        </p:spPr>
        <p:txBody>
          <a:bodyPr/>
          <a:lstStyle>
            <a:defPPr>
              <a:defRPr lang="en-US"/>
            </a:defPPr>
            <a:lvl1pPr>
              <a:buSzPct val="60000"/>
              <a:defRPr sz="1100">
                <a:solidFill>
                  <a:schemeClr val="bg1"/>
                </a:solidFill>
                <a:latin typeface="+mj-lt"/>
                <a:cs typeface="Huawei Sans" panose="020C0503030203020204" pitchFamily="34" charset="0"/>
              </a:defRPr>
            </a:lvl1pPr>
          </a:lstStyle>
          <a:p>
            <a:r>
              <a:rPr dirty="0">
                <a:latin typeface="Huawei Sans" panose="020C0503030203020204" pitchFamily="34" charset="0"/>
                <a:ea typeface="方正兰亭黑简体" panose="02000000000000000000" pitchFamily="2" charset="-122"/>
                <a:sym typeface="Huawei Sans" panose="020C0503030203020204" pitchFamily="34" charset="0"/>
              </a:rPr>
              <a:t>Switch to the monitor modes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73"/>
          <p:cNvPicPr>
            <a:picLocks noChangeAspect="1"/>
          </p:cNvPicPr>
          <p:nvPr/>
        </p:nvPicPr>
        <p:blipFill>
          <a:blip r:embed="rId5"/>
          <a:stretch>
            <a:fillRect/>
          </a:stretch>
        </p:blipFill>
        <p:spPr bwMode="invGray">
          <a:xfrm>
            <a:off x="3625439" y="1913274"/>
            <a:ext cx="3365333" cy="1915055"/>
          </a:xfrm>
          <a:prstGeom prst="rect">
            <a:avLst/>
          </a:prstGeom>
        </p:spPr>
      </p:pic>
      <p:sp>
        <p:nvSpPr>
          <p:cNvPr id="34" name="矩形 74"/>
          <p:cNvSpPr/>
          <p:nvPr/>
        </p:nvSpPr>
        <p:spPr>
          <a:xfrm>
            <a:off x="3659961" y="3366804"/>
            <a:ext cx="150039" cy="120786"/>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 name="组合 2"/>
          <p:cNvGrpSpPr/>
          <p:nvPr/>
        </p:nvGrpSpPr>
        <p:grpSpPr>
          <a:xfrm>
            <a:off x="7948800" y="124239"/>
            <a:ext cx="3801480" cy="213120"/>
            <a:chOff x="8240022" y="124239"/>
            <a:chExt cx="3801480" cy="213120"/>
          </a:xfrm>
        </p:grpSpPr>
        <p:sp>
          <p:nvSpPr>
            <p:cNvPr id="35" name="五边形 34"/>
            <p:cNvSpPr/>
            <p:nvPr/>
          </p:nvSpPr>
          <p:spPr bwMode="gray">
            <a:xfrm>
              <a:off x="8240022" y="124239"/>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Health</a:t>
              </a:r>
              <a:endParaRPr lang="zh-CN" altLang="en-US"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p:nvPr/>
          </p:nvSpPr>
          <p:spPr bwMode="gray">
            <a:xfrm>
              <a:off x="8880762" y="124239"/>
              <a:ext cx="19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Quality Evaluation Reports</a:t>
              </a:r>
            </a:p>
          </p:txBody>
        </p:sp>
        <p:sp>
          <p:nvSpPr>
            <p:cNvPr id="37" name="燕尾形 36"/>
            <p:cNvSpPr/>
            <p:nvPr/>
          </p:nvSpPr>
          <p:spPr bwMode="gray">
            <a:xfrm>
              <a:off x="10781502" y="124239"/>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Radio Heat Map</a:t>
              </a:r>
            </a:p>
          </p:txBody>
        </p:sp>
      </p:grpSp>
    </p:spTree>
    <p:extLst>
      <p:ext uri="{BB962C8B-B14F-4D97-AF65-F5344CB8AC3E}">
        <p14:creationId xmlns:p14="http://schemas.microsoft.com/office/powerpoint/2010/main" val="32708735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dirty="0">
                <a:solidFill>
                  <a:schemeClr val="bg1">
                    <a:lumMod val="50000"/>
                  </a:schemeClr>
                </a:solidFill>
                <a:sym typeface="Huawei Sans" panose="020C0503030203020204" pitchFamily="34" charset="0"/>
              </a:rPr>
              <a:t>CampusInsight</a:t>
            </a:r>
            <a:r>
              <a:rPr lang="zh-CN" altLang="en-US" dirty="0">
                <a:solidFill>
                  <a:schemeClr val="bg1">
                    <a:lumMod val="50000"/>
                  </a:schemeClr>
                </a:solidFill>
                <a:sym typeface="Huawei Sans" panose="020C0503030203020204" pitchFamily="34" charset="0"/>
              </a:rPr>
              <a:t> </a:t>
            </a:r>
            <a:r>
              <a:rPr lang="en-US" altLang="zh-CN" dirty="0">
                <a:solidFill>
                  <a:schemeClr val="bg1">
                    <a:lumMod val="50000"/>
                  </a:schemeClr>
                </a:solidFill>
                <a:sym typeface="Huawei Sans" panose="020C0503030203020204" pitchFamily="34" charset="0"/>
              </a:rPr>
              <a:t>Overview</a:t>
            </a:r>
          </a:p>
          <a:p>
            <a:r>
              <a:rPr lang="en-US" altLang="zh-CN" b="1" dirty="0" err="1">
                <a:sym typeface="Huawei Sans" panose="020C0503030203020204" pitchFamily="34" charset="0"/>
              </a:rPr>
              <a:t>CampusInsight</a:t>
            </a:r>
            <a:r>
              <a:rPr lang="en-US" altLang="zh-CN" b="1" dirty="0">
                <a:sym typeface="Huawei Sans" panose="020C0503030203020204" pitchFamily="34" charset="0"/>
              </a:rPr>
              <a:t> Functions and Demonstration</a:t>
            </a:r>
          </a:p>
          <a:p>
            <a:pPr lvl="1"/>
            <a:r>
              <a:rPr lang="en-US" altLang="zh-CN" dirty="0">
                <a:solidFill>
                  <a:schemeClr val="bg1">
                    <a:lumMod val="50000"/>
                  </a:schemeClr>
                </a:solidFill>
                <a:sym typeface="Huawei Sans" panose="020C0503030203020204" pitchFamily="34" charset="0"/>
              </a:rPr>
              <a:t>Telemetry</a:t>
            </a:r>
          </a:p>
          <a:p>
            <a:pPr lvl="1"/>
            <a:r>
              <a:rPr lang="en-US" altLang="zh-CN" dirty="0" smtClean="0">
                <a:solidFill>
                  <a:schemeClr val="bg1">
                    <a:lumMod val="50000"/>
                  </a:schemeClr>
                </a:solidFill>
                <a:sym typeface="Huawei Sans" panose="020C0503030203020204" pitchFamily="34" charset="0"/>
              </a:rPr>
              <a:t>Visibility</a:t>
            </a:r>
            <a:endParaRPr lang="en-US" altLang="zh-CN" dirty="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altLang="zh-CN" dirty="0">
                <a:sym typeface="Huawei Sans" panose="020C0503030203020204" pitchFamily="34" charset="0"/>
              </a:rPr>
              <a:t>Analysis</a:t>
            </a:r>
          </a:p>
          <a:p>
            <a:pPr lvl="1"/>
            <a:r>
              <a:rPr lang="en-US" altLang="zh-CN" dirty="0" smtClean="0">
                <a:solidFill>
                  <a:schemeClr val="bg1">
                    <a:lumMod val="50000"/>
                  </a:schemeClr>
                </a:solidFill>
                <a:sym typeface="Huawei Sans" panose="020C0503030203020204" pitchFamily="34" charset="0"/>
              </a:rPr>
              <a:t>Optimization</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35827171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CampusInsight: Individual and Group Issue Analysis</a:t>
            </a:r>
            <a:endParaRPr lang="zh-CN" altLang="en-US" dirty="0">
              <a:sym typeface="Huawei Sans" panose="020C0503030203020204" pitchFamily="34" charset="0"/>
            </a:endParaRPr>
          </a:p>
        </p:txBody>
      </p:sp>
      <p:sp>
        <p:nvSpPr>
          <p:cNvPr id="3" name="文本框 146"/>
          <p:cNvSpPr txBox="1"/>
          <p:nvPr/>
        </p:nvSpPr>
        <p:spPr bwMode="gray">
          <a:xfrm>
            <a:off x="922235" y="961467"/>
            <a:ext cx="10369350" cy="1363548"/>
          </a:xfrm>
          <a:prstGeom prst="rect">
            <a:avLst/>
          </a:prstGeom>
          <a:noFill/>
        </p:spPr>
        <p:txBody>
          <a:bodyPr wrap="square">
            <a:noAutofit/>
          </a:bodyPr>
          <a:lstStyle/>
          <a:p>
            <a:pPr defTabSz="1217566" eaLnBrk="0" fontAlgn="base" hangingPunct="0">
              <a:lnSpc>
                <a:spcPct val="150000"/>
              </a:lnSpc>
              <a:spcBef>
                <a:spcPct val="0"/>
              </a:spcBef>
              <a:spcAft>
                <a:spcPct val="0"/>
              </a:spcAft>
              <a:buClr>
                <a:srgbClr val="CC9900"/>
              </a:buClr>
              <a:defRPr/>
            </a:pPr>
            <a:r>
              <a:rPr lang="en-US" altLang="zh-CN" sz="14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During campus network O&amp;M, administrators encounter the following types of </a:t>
            </a:r>
            <a:r>
              <a:rPr lang="en-US" altLang="zh-CN" sz="14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issues</a:t>
            </a:r>
            <a:r>
              <a:rPr lang="en-US" altLang="zh-CN" sz="14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4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defTabSz="914400">
              <a:lnSpc>
                <a:spcPct val="150000"/>
              </a:lnSpc>
              <a:defRPr/>
            </a:pPr>
            <a:r>
              <a:rPr lang="en-US" altLang="zh-CN" sz="14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1. Individual </a:t>
            </a:r>
            <a:r>
              <a:rPr lang="en-US" altLang="zh-CN" sz="14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issues: </a:t>
            </a:r>
            <a:r>
              <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for example, access failures caused by incorrect client configurations.</a:t>
            </a:r>
          </a:p>
          <a:p>
            <a:pPr defTabSz="914400">
              <a:lnSpc>
                <a:spcPct val="150000"/>
              </a:lnSpc>
              <a:defRPr/>
            </a:pPr>
            <a:r>
              <a:rPr lang="en-US" altLang="zh-CN" sz="14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2. Group </a:t>
            </a:r>
            <a:r>
              <a:rPr lang="en-US" altLang="zh-CN" sz="14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issues: </a:t>
            </a:r>
            <a:r>
              <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for example, group authentication failures caused by authentication server faults and group weak-signal coverage issues caused by insufficient AP coverage.</a:t>
            </a:r>
          </a:p>
        </p:txBody>
      </p:sp>
      <p:sp>
        <p:nvSpPr>
          <p:cNvPr id="4" name="圆角矩形 3"/>
          <p:cNvSpPr/>
          <p:nvPr/>
        </p:nvSpPr>
        <p:spPr bwMode="gray">
          <a:xfrm>
            <a:off x="911226" y="2757593"/>
            <a:ext cx="10365802" cy="1447661"/>
          </a:xfrm>
          <a:prstGeom prst="roundRect">
            <a:avLst>
              <a:gd name="adj" fmla="val 0"/>
            </a:avLst>
          </a:prstGeom>
          <a:solidFill>
            <a:schemeClr val="bg1">
              <a:lumMod val="95000"/>
            </a:schemeClr>
          </a:solidFill>
          <a:ln w="6350" cap="flat" cmpd="sng" algn="ctr">
            <a:noFill/>
            <a:prstDash val="dash"/>
          </a:ln>
          <a:effectLst/>
        </p:spPr>
        <p:txBody>
          <a:bodyPr lIns="182823" tIns="91411" rIns="182823" bIns="91411" rtlCol="0" anchor="ctr"/>
          <a:lstStyle/>
          <a:p>
            <a:pPr marL="0" marR="0" lvl="0" indent="0" algn="ctr" defTabSz="1218906" eaLnBrk="1" fontAlgn="auto" latinLnBrk="0" hangingPunct="1">
              <a:lnSpc>
                <a:spcPct val="100000"/>
              </a:lnSpc>
              <a:spcBef>
                <a:spcPts val="0"/>
              </a:spcBef>
              <a:spcAft>
                <a:spcPts val="0"/>
              </a:spcAft>
              <a:buClrTx/>
              <a:buSzTx/>
              <a:buFontTx/>
              <a:buNone/>
              <a:tabLst/>
              <a:defRPr/>
            </a:pPr>
            <a:endParaRPr kumimoji="0" lang="en-US" altLang="zh-CN" sz="16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同侧圆角矩形 4"/>
          <p:cNvSpPr/>
          <p:nvPr/>
        </p:nvSpPr>
        <p:spPr bwMode="gray">
          <a:xfrm>
            <a:off x="911226" y="2367662"/>
            <a:ext cx="3098245" cy="338554"/>
          </a:xfrm>
          <a:prstGeom prst="round2SameRect">
            <a:avLst>
              <a:gd name="adj1" fmla="val 0"/>
              <a:gd name="adj2" fmla="val 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Solution to Individual Issues</a:t>
            </a:r>
          </a:p>
        </p:txBody>
      </p:sp>
      <p:sp>
        <p:nvSpPr>
          <p:cNvPr id="6" name="矩形 5"/>
          <p:cNvSpPr>
            <a:spLocks noChangeArrowheads="1"/>
          </p:cNvSpPr>
          <p:nvPr/>
        </p:nvSpPr>
        <p:spPr bwMode="gray">
          <a:xfrm>
            <a:off x="4510225" y="2968750"/>
            <a:ext cx="6757006" cy="1061829"/>
          </a:xfrm>
          <a:prstGeom prst="rect">
            <a:avLst/>
          </a:prstGeom>
          <a:noFill/>
          <a:ln w="9525">
            <a:noFill/>
            <a:miter lim="800000"/>
            <a:headEnd/>
            <a:tailEnd/>
          </a:ln>
        </p:spPr>
        <p:txBody>
          <a:bodyPr wrap="square">
            <a:spAutoFit/>
          </a:bodyPr>
          <a:lstStyle/>
          <a:p>
            <a:pPr defTabSz="1218906">
              <a:lnSpc>
                <a:spcPct val="150000"/>
              </a:lnSpc>
            </a:pP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1. Each </a:t>
            </a: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metric: Collect data within seconds and detect issues.</a:t>
            </a:r>
          </a:p>
          <a:p>
            <a:pPr defTabSz="1218906">
              <a:lnSpc>
                <a:spcPct val="150000"/>
              </a:lnSpc>
            </a:pP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2. Each </a:t>
            </a: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client: Analyze the protocol-level access process, trace the client journey and analyze experience, and detect audio and video application quality.</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圆角矩形 6"/>
          <p:cNvSpPr/>
          <p:nvPr/>
        </p:nvSpPr>
        <p:spPr bwMode="gray">
          <a:xfrm>
            <a:off x="911226" y="4697777"/>
            <a:ext cx="10358671" cy="1457602"/>
          </a:xfrm>
          <a:prstGeom prst="roundRect">
            <a:avLst>
              <a:gd name="adj" fmla="val 0"/>
            </a:avLst>
          </a:prstGeom>
          <a:solidFill>
            <a:schemeClr val="bg1">
              <a:lumMod val="95000"/>
            </a:schemeClr>
          </a:solidFill>
          <a:ln w="6350" cap="flat" cmpd="sng" algn="ctr">
            <a:noFill/>
            <a:prstDash val="dash"/>
          </a:ln>
          <a:effectLst/>
        </p:spPr>
        <p:txBody>
          <a:bodyPr lIns="182823" tIns="91411" rIns="182823" bIns="91411" rtlCol="0" anchor="ctr"/>
          <a:lstStyle/>
          <a:p>
            <a:pPr marL="0" marR="0" lvl="0" indent="0" algn="ctr" defTabSz="1218906" eaLnBrk="1" fontAlgn="auto" latinLnBrk="0" hangingPunct="1">
              <a:lnSpc>
                <a:spcPct val="100000"/>
              </a:lnSpc>
              <a:spcBef>
                <a:spcPts val="0"/>
              </a:spcBef>
              <a:spcAft>
                <a:spcPts val="0"/>
              </a:spcAft>
              <a:buClrTx/>
              <a:buSzTx/>
              <a:buFontTx/>
              <a:buNone/>
              <a:tabLst/>
              <a:defRPr/>
            </a:pPr>
            <a:endParaRPr kumimoji="0" lang="en-US" altLang="zh-CN" sz="16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433009304"/>
          <p:cNvSpPr/>
          <p:nvPr/>
        </p:nvSpPr>
        <p:spPr bwMode="gray">
          <a:xfrm>
            <a:off x="911226" y="4327854"/>
            <a:ext cx="3098245" cy="307777"/>
          </a:xfrm>
          <a:prstGeom prst="round2SameRect">
            <a:avLst>
              <a:gd name="adj1" fmla="val 0"/>
              <a:gd name="adj2" fmla="val 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Solution to Group Issues</a:t>
            </a:r>
          </a:p>
        </p:txBody>
      </p:sp>
      <p:sp>
        <p:nvSpPr>
          <p:cNvPr id="9" name="矩形 8"/>
          <p:cNvSpPr>
            <a:spLocks noChangeArrowheads="1"/>
          </p:cNvSpPr>
          <p:nvPr/>
        </p:nvSpPr>
        <p:spPr bwMode="gray">
          <a:xfrm>
            <a:off x="4504602" y="5039964"/>
            <a:ext cx="6785210" cy="605294"/>
          </a:xfrm>
          <a:prstGeom prst="rect">
            <a:avLst/>
          </a:prstGeom>
          <a:noFill/>
          <a:ln w="9525">
            <a:noFill/>
            <a:miter lim="800000"/>
            <a:headEnd/>
            <a:tailEnd/>
          </a:ln>
        </p:spPr>
        <p:txBody>
          <a:bodyPr wrap="square">
            <a:spAutoFit/>
          </a:bodyPr>
          <a:lstStyle/>
          <a:p>
            <a:pPr defTabSz="1218906">
              <a:lnSpc>
                <a:spcPts val="2000"/>
              </a:lnSpc>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Issue identification: Intelligently identify connection, air interface performance, </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roaming issues, and device issues.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0" name="组合 9">
            <a:extLst>
              <a:ext uri="{FF2B5EF4-FFF2-40B4-BE49-F238E27FC236}">
                <a16:creationId xmlns="" xmlns:a16="http://schemas.microsoft.com/office/drawing/2014/main" id="{07771919-29BA-4F84-A108-95F68658FD60}"/>
              </a:ext>
            </a:extLst>
          </p:cNvPr>
          <p:cNvGrpSpPr/>
          <p:nvPr/>
        </p:nvGrpSpPr>
        <p:grpSpPr bwMode="black">
          <a:xfrm>
            <a:off x="1271464" y="2997944"/>
            <a:ext cx="118198" cy="256412"/>
            <a:chOff x="329220" y="2244206"/>
            <a:chExt cx="128499" cy="256412"/>
          </a:xfrm>
        </p:grpSpPr>
        <p:sp>
          <p:nvSpPr>
            <p:cNvPr id="11"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3" name="组合 12">
            <a:extLst>
              <a:ext uri="{FF2B5EF4-FFF2-40B4-BE49-F238E27FC236}">
                <a16:creationId xmlns="" xmlns:a16="http://schemas.microsoft.com/office/drawing/2014/main" id="{DB25A4B8-9E5D-4864-880B-A9518AD5BB11}"/>
              </a:ext>
            </a:extLst>
          </p:cNvPr>
          <p:cNvGrpSpPr/>
          <p:nvPr/>
        </p:nvGrpSpPr>
        <p:grpSpPr bwMode="gray">
          <a:xfrm>
            <a:off x="1403907" y="2997944"/>
            <a:ext cx="118198" cy="256412"/>
            <a:chOff x="506809" y="2244206"/>
            <a:chExt cx="128499" cy="256412"/>
          </a:xfrm>
        </p:grpSpPr>
        <p:sp>
          <p:nvSpPr>
            <p:cNvPr id="14"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6" name="组合 15">
            <a:extLst>
              <a:ext uri="{FF2B5EF4-FFF2-40B4-BE49-F238E27FC236}">
                <a16:creationId xmlns="" xmlns:a16="http://schemas.microsoft.com/office/drawing/2014/main" id="{202DEABF-3D55-44F6-8FCD-8ED9E6485203}"/>
              </a:ext>
            </a:extLst>
          </p:cNvPr>
          <p:cNvGrpSpPr/>
          <p:nvPr/>
        </p:nvGrpSpPr>
        <p:grpSpPr bwMode="gray">
          <a:xfrm>
            <a:off x="1536350" y="2997944"/>
            <a:ext cx="118198" cy="256412"/>
            <a:chOff x="684397" y="2244206"/>
            <a:chExt cx="128499" cy="256412"/>
          </a:xfrm>
        </p:grpSpPr>
        <p:sp>
          <p:nvSpPr>
            <p:cNvPr id="17"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9" name="组合 18">
            <a:extLst>
              <a:ext uri="{FF2B5EF4-FFF2-40B4-BE49-F238E27FC236}">
                <a16:creationId xmlns="" xmlns:a16="http://schemas.microsoft.com/office/drawing/2014/main" id="{B7BF07FD-8F7C-4965-A0C8-339ED4A5F586}"/>
              </a:ext>
            </a:extLst>
          </p:cNvPr>
          <p:cNvGrpSpPr/>
          <p:nvPr/>
        </p:nvGrpSpPr>
        <p:grpSpPr bwMode="gray">
          <a:xfrm>
            <a:off x="1668792" y="2997944"/>
            <a:ext cx="112886" cy="256412"/>
            <a:chOff x="867760" y="2244206"/>
            <a:chExt cx="122724" cy="256412"/>
          </a:xfrm>
        </p:grpSpPr>
        <p:sp>
          <p:nvSpPr>
            <p:cNvPr id="20"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 name="组合 21">
            <a:extLst>
              <a:ext uri="{FF2B5EF4-FFF2-40B4-BE49-F238E27FC236}">
                <a16:creationId xmlns="" xmlns:a16="http://schemas.microsoft.com/office/drawing/2014/main" id="{F82E017D-E6E4-4CFB-995C-E48F28C9F348}"/>
              </a:ext>
            </a:extLst>
          </p:cNvPr>
          <p:cNvGrpSpPr/>
          <p:nvPr/>
        </p:nvGrpSpPr>
        <p:grpSpPr bwMode="gray">
          <a:xfrm>
            <a:off x="1795923" y="2997944"/>
            <a:ext cx="118198" cy="256412"/>
            <a:chOff x="1045348" y="2244206"/>
            <a:chExt cx="128499" cy="256412"/>
          </a:xfrm>
        </p:grpSpPr>
        <p:sp>
          <p:nvSpPr>
            <p:cNvPr id="23"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5" name="组合 24">
            <a:extLst>
              <a:ext uri="{FF2B5EF4-FFF2-40B4-BE49-F238E27FC236}">
                <a16:creationId xmlns="" xmlns:a16="http://schemas.microsoft.com/office/drawing/2014/main" id="{3D664CD3-334F-4DA7-B3FF-6AFB386AAC2A}"/>
              </a:ext>
            </a:extLst>
          </p:cNvPr>
          <p:cNvGrpSpPr/>
          <p:nvPr/>
        </p:nvGrpSpPr>
        <p:grpSpPr bwMode="gray">
          <a:xfrm>
            <a:off x="1928366" y="2997944"/>
            <a:ext cx="118198" cy="256412"/>
            <a:chOff x="1187248" y="2249442"/>
            <a:chExt cx="128499" cy="256412"/>
          </a:xfrm>
        </p:grpSpPr>
        <p:sp>
          <p:nvSpPr>
            <p:cNvPr id="26"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8" name="组合 27">
            <a:extLst>
              <a:ext uri="{FF2B5EF4-FFF2-40B4-BE49-F238E27FC236}">
                <a16:creationId xmlns="" xmlns:a16="http://schemas.microsoft.com/office/drawing/2014/main" id="{AE515FB8-930E-44E9-AC6F-964116A87E4C}"/>
              </a:ext>
            </a:extLst>
          </p:cNvPr>
          <p:cNvGrpSpPr/>
          <p:nvPr/>
        </p:nvGrpSpPr>
        <p:grpSpPr bwMode="gray">
          <a:xfrm>
            <a:off x="2060810" y="2997944"/>
            <a:ext cx="118198" cy="256412"/>
            <a:chOff x="1187248" y="2249442"/>
            <a:chExt cx="128499" cy="256412"/>
          </a:xfrm>
        </p:grpSpPr>
        <p:sp>
          <p:nvSpPr>
            <p:cNvPr id="29"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1" name="组合 30">
            <a:extLst>
              <a:ext uri="{FF2B5EF4-FFF2-40B4-BE49-F238E27FC236}">
                <a16:creationId xmlns="" xmlns:a16="http://schemas.microsoft.com/office/drawing/2014/main" id="{07771919-29BA-4F84-A108-95F68658FD60}"/>
              </a:ext>
            </a:extLst>
          </p:cNvPr>
          <p:cNvGrpSpPr/>
          <p:nvPr/>
        </p:nvGrpSpPr>
        <p:grpSpPr bwMode="gray">
          <a:xfrm>
            <a:off x="1271464" y="3300990"/>
            <a:ext cx="118198" cy="256412"/>
            <a:chOff x="329220" y="2244206"/>
            <a:chExt cx="128499" cy="256412"/>
          </a:xfrm>
        </p:grpSpPr>
        <p:sp>
          <p:nvSpPr>
            <p:cNvPr id="32" name="Freeform 15">
              <a:extLst>
                <a:ext uri="{FF2B5EF4-FFF2-40B4-BE49-F238E27FC236}">
                  <a16:creationId xmlns="" xmlns:a16="http://schemas.microsoft.com/office/drawing/2014/main" id="{C0E50A3E-8EAA-43E2-B53D-5CFEC687DEBB}"/>
                </a:ext>
              </a:extLst>
            </p:cNvPr>
            <p:cNvSpPr>
              <a:spLocks/>
            </p:cNvSpPr>
            <p:nvPr/>
          </p:nvSpPr>
          <p:spPr bwMode="gray">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ysClr val="window" lastClr="FFFFFF">
                <a:lumMod val="50000"/>
              </a:sysClr>
            </a:solidFill>
            <a:ln>
              <a:noFill/>
            </a:ln>
            <a:extLst/>
          </p:spPr>
          <p:txBody>
            <a:bodyPr vert="horz" wrap="square" lIns="91419" tIns="45709" rIns="91419" bIns="45709" numCol="1" anchor="t" anchorCtr="0" compatLnSpc="1">
              <a:prstTxWarp prst="textNoShape">
                <a:avLst/>
              </a:prstTxWarp>
            </a:bodyPr>
            <a:lstStyle/>
            <a:p>
              <a:pPr marL="0" marR="0" lvl="0" indent="0" defTabSz="1219028" eaLnBrk="1" fontAlgn="base" latinLnBrk="0" hangingPunct="1">
                <a:lnSpc>
                  <a:spcPct val="100000"/>
                </a:lnSpc>
                <a:spcBef>
                  <a:spcPct val="0"/>
                </a:spcBef>
                <a:spcAft>
                  <a:spcPct val="0"/>
                </a:spcAft>
                <a:buClrTx/>
                <a:buSzTx/>
                <a:buFontTx/>
                <a:buNone/>
                <a:tabLst/>
                <a:defRPr/>
              </a:pPr>
              <a:endParaRPr kumimoji="0" lang="zh-CN" altLang="en-US" sz="5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Oval 16">
              <a:extLst>
                <a:ext uri="{FF2B5EF4-FFF2-40B4-BE49-F238E27FC236}">
                  <a16:creationId xmlns="" xmlns:a16="http://schemas.microsoft.com/office/drawing/2014/main" id="{E7D1A3D8-D5BA-4779-A780-361700E46E86}"/>
                </a:ext>
              </a:extLst>
            </p:cNvPr>
            <p:cNvSpPr>
              <a:spLocks noChangeArrowheads="1"/>
            </p:cNvSpPr>
            <p:nvPr/>
          </p:nvSpPr>
          <p:spPr bwMode="gray">
            <a:xfrm>
              <a:off x="360983" y="2244206"/>
              <a:ext cx="60640" cy="51039"/>
            </a:xfrm>
            <a:prstGeom prst="ellipse">
              <a:avLst/>
            </a:prstGeom>
            <a:solidFill>
              <a:sysClr val="window" lastClr="FFFFFF">
                <a:lumMod val="50000"/>
              </a:sysClr>
            </a:solidFill>
            <a:ln>
              <a:noFill/>
            </a:ln>
            <a:extLst/>
          </p:spPr>
          <p:txBody>
            <a:bodyPr vert="horz" wrap="square" lIns="91419" tIns="45709" rIns="91419" bIns="45709" numCol="1" anchor="t" anchorCtr="0" compatLnSpc="1">
              <a:prstTxWarp prst="textNoShape">
                <a:avLst/>
              </a:prstTxWarp>
            </a:bodyPr>
            <a:lstStyle/>
            <a:p>
              <a:pPr marL="0" marR="0" lvl="0" indent="0" defTabSz="1219028" eaLnBrk="1" fontAlgn="base" latinLnBrk="0" hangingPunct="1">
                <a:lnSpc>
                  <a:spcPct val="100000"/>
                </a:lnSpc>
                <a:spcBef>
                  <a:spcPct val="0"/>
                </a:spcBef>
                <a:spcAft>
                  <a:spcPct val="0"/>
                </a:spcAft>
                <a:buClrTx/>
                <a:buSzTx/>
                <a:buFontTx/>
                <a:buNone/>
                <a:tabLst/>
                <a:defRPr/>
              </a:pPr>
              <a:endParaRPr kumimoji="0" lang="zh-CN" altLang="en-US" sz="5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4" name="组合 33">
            <a:extLst>
              <a:ext uri="{FF2B5EF4-FFF2-40B4-BE49-F238E27FC236}">
                <a16:creationId xmlns="" xmlns:a16="http://schemas.microsoft.com/office/drawing/2014/main" id="{DB25A4B8-9E5D-4864-880B-A9518AD5BB11}"/>
              </a:ext>
            </a:extLst>
          </p:cNvPr>
          <p:cNvGrpSpPr/>
          <p:nvPr/>
        </p:nvGrpSpPr>
        <p:grpSpPr bwMode="gray">
          <a:xfrm>
            <a:off x="1403907" y="3300990"/>
            <a:ext cx="118198" cy="256412"/>
            <a:chOff x="506809" y="2244206"/>
            <a:chExt cx="128499" cy="256412"/>
          </a:xfrm>
        </p:grpSpPr>
        <p:sp>
          <p:nvSpPr>
            <p:cNvPr id="35"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7" name="组合 36">
            <a:extLst>
              <a:ext uri="{FF2B5EF4-FFF2-40B4-BE49-F238E27FC236}">
                <a16:creationId xmlns="" xmlns:a16="http://schemas.microsoft.com/office/drawing/2014/main" id="{202DEABF-3D55-44F6-8FCD-8ED9E6485203}"/>
              </a:ext>
            </a:extLst>
          </p:cNvPr>
          <p:cNvGrpSpPr/>
          <p:nvPr/>
        </p:nvGrpSpPr>
        <p:grpSpPr bwMode="gray">
          <a:xfrm>
            <a:off x="1536350" y="3300990"/>
            <a:ext cx="118198" cy="256412"/>
            <a:chOff x="684397" y="2244206"/>
            <a:chExt cx="128499" cy="256412"/>
          </a:xfrm>
        </p:grpSpPr>
        <p:sp>
          <p:nvSpPr>
            <p:cNvPr id="38"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0" name="组合 39">
            <a:extLst>
              <a:ext uri="{FF2B5EF4-FFF2-40B4-BE49-F238E27FC236}">
                <a16:creationId xmlns="" xmlns:a16="http://schemas.microsoft.com/office/drawing/2014/main" id="{B7BF07FD-8F7C-4965-A0C8-339ED4A5F586}"/>
              </a:ext>
            </a:extLst>
          </p:cNvPr>
          <p:cNvGrpSpPr/>
          <p:nvPr/>
        </p:nvGrpSpPr>
        <p:grpSpPr bwMode="gray">
          <a:xfrm>
            <a:off x="1668792" y="3300990"/>
            <a:ext cx="112886" cy="256412"/>
            <a:chOff x="867760" y="2244206"/>
            <a:chExt cx="122724" cy="256412"/>
          </a:xfrm>
        </p:grpSpPr>
        <p:sp>
          <p:nvSpPr>
            <p:cNvPr id="41"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3" name="组合 42">
            <a:extLst>
              <a:ext uri="{FF2B5EF4-FFF2-40B4-BE49-F238E27FC236}">
                <a16:creationId xmlns="" xmlns:a16="http://schemas.microsoft.com/office/drawing/2014/main" id="{F82E017D-E6E4-4CFB-995C-E48F28C9F348}"/>
              </a:ext>
            </a:extLst>
          </p:cNvPr>
          <p:cNvGrpSpPr/>
          <p:nvPr/>
        </p:nvGrpSpPr>
        <p:grpSpPr bwMode="gray">
          <a:xfrm>
            <a:off x="1795923" y="3300990"/>
            <a:ext cx="118198" cy="256412"/>
            <a:chOff x="1045348" y="2244206"/>
            <a:chExt cx="128499" cy="256412"/>
          </a:xfrm>
        </p:grpSpPr>
        <p:sp>
          <p:nvSpPr>
            <p:cNvPr id="44"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6" name="组合 45">
            <a:extLst>
              <a:ext uri="{FF2B5EF4-FFF2-40B4-BE49-F238E27FC236}">
                <a16:creationId xmlns="" xmlns:a16="http://schemas.microsoft.com/office/drawing/2014/main" id="{3D664CD3-334F-4DA7-B3FF-6AFB386AAC2A}"/>
              </a:ext>
            </a:extLst>
          </p:cNvPr>
          <p:cNvGrpSpPr/>
          <p:nvPr/>
        </p:nvGrpSpPr>
        <p:grpSpPr bwMode="gray">
          <a:xfrm>
            <a:off x="1928366" y="3300990"/>
            <a:ext cx="118198" cy="256412"/>
            <a:chOff x="1187248" y="2249442"/>
            <a:chExt cx="128499" cy="256412"/>
          </a:xfrm>
        </p:grpSpPr>
        <p:sp>
          <p:nvSpPr>
            <p:cNvPr id="47"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9" name="组合 48">
            <a:extLst>
              <a:ext uri="{FF2B5EF4-FFF2-40B4-BE49-F238E27FC236}">
                <a16:creationId xmlns="" xmlns:a16="http://schemas.microsoft.com/office/drawing/2014/main" id="{AE515FB8-930E-44E9-AC6F-964116A87E4C}"/>
              </a:ext>
            </a:extLst>
          </p:cNvPr>
          <p:cNvGrpSpPr/>
          <p:nvPr/>
        </p:nvGrpSpPr>
        <p:grpSpPr bwMode="gray">
          <a:xfrm>
            <a:off x="2060810" y="3300990"/>
            <a:ext cx="118198" cy="256412"/>
            <a:chOff x="1187248" y="2249442"/>
            <a:chExt cx="128499" cy="256412"/>
          </a:xfrm>
        </p:grpSpPr>
        <p:sp>
          <p:nvSpPr>
            <p:cNvPr id="50"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2" name="组合 51">
            <a:extLst>
              <a:ext uri="{FF2B5EF4-FFF2-40B4-BE49-F238E27FC236}">
                <a16:creationId xmlns="" xmlns:a16="http://schemas.microsoft.com/office/drawing/2014/main" id="{07771919-29BA-4F84-A108-95F68658FD60}"/>
              </a:ext>
            </a:extLst>
          </p:cNvPr>
          <p:cNvGrpSpPr/>
          <p:nvPr/>
        </p:nvGrpSpPr>
        <p:grpSpPr bwMode="black">
          <a:xfrm>
            <a:off x="2053204" y="3639124"/>
            <a:ext cx="118198" cy="256412"/>
            <a:chOff x="329220" y="2244206"/>
            <a:chExt cx="128499" cy="256412"/>
          </a:xfrm>
        </p:grpSpPr>
        <p:sp>
          <p:nvSpPr>
            <p:cNvPr id="53"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5" name="组合 54">
            <a:extLst>
              <a:ext uri="{FF2B5EF4-FFF2-40B4-BE49-F238E27FC236}">
                <a16:creationId xmlns="" xmlns:a16="http://schemas.microsoft.com/office/drawing/2014/main" id="{DB25A4B8-9E5D-4864-880B-A9518AD5BB11}"/>
              </a:ext>
            </a:extLst>
          </p:cNvPr>
          <p:cNvGrpSpPr/>
          <p:nvPr/>
        </p:nvGrpSpPr>
        <p:grpSpPr bwMode="gray">
          <a:xfrm>
            <a:off x="1271464" y="3643163"/>
            <a:ext cx="118198" cy="256412"/>
            <a:chOff x="506809" y="2244206"/>
            <a:chExt cx="128499" cy="256412"/>
          </a:xfrm>
        </p:grpSpPr>
        <p:sp>
          <p:nvSpPr>
            <p:cNvPr id="56"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8" name="组合 57">
            <a:extLst>
              <a:ext uri="{FF2B5EF4-FFF2-40B4-BE49-F238E27FC236}">
                <a16:creationId xmlns="" xmlns:a16="http://schemas.microsoft.com/office/drawing/2014/main" id="{202DEABF-3D55-44F6-8FCD-8ED9E6485203}"/>
              </a:ext>
            </a:extLst>
          </p:cNvPr>
          <p:cNvGrpSpPr/>
          <p:nvPr/>
        </p:nvGrpSpPr>
        <p:grpSpPr bwMode="gray">
          <a:xfrm>
            <a:off x="1403907" y="3643163"/>
            <a:ext cx="118198" cy="256412"/>
            <a:chOff x="684397" y="2244206"/>
            <a:chExt cx="128499" cy="256412"/>
          </a:xfrm>
        </p:grpSpPr>
        <p:sp>
          <p:nvSpPr>
            <p:cNvPr id="59"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61" name="组合 60">
            <a:extLst>
              <a:ext uri="{FF2B5EF4-FFF2-40B4-BE49-F238E27FC236}">
                <a16:creationId xmlns="" xmlns:a16="http://schemas.microsoft.com/office/drawing/2014/main" id="{B7BF07FD-8F7C-4965-A0C8-339ED4A5F586}"/>
              </a:ext>
            </a:extLst>
          </p:cNvPr>
          <p:cNvGrpSpPr/>
          <p:nvPr/>
        </p:nvGrpSpPr>
        <p:grpSpPr bwMode="gray">
          <a:xfrm>
            <a:off x="1536349" y="3643163"/>
            <a:ext cx="112886" cy="256412"/>
            <a:chOff x="867760" y="2244206"/>
            <a:chExt cx="122724" cy="256412"/>
          </a:xfrm>
        </p:grpSpPr>
        <p:sp>
          <p:nvSpPr>
            <p:cNvPr id="62"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64" name="组合 63">
            <a:extLst>
              <a:ext uri="{FF2B5EF4-FFF2-40B4-BE49-F238E27FC236}">
                <a16:creationId xmlns="" xmlns:a16="http://schemas.microsoft.com/office/drawing/2014/main" id="{F82E017D-E6E4-4CFB-995C-E48F28C9F348}"/>
              </a:ext>
            </a:extLst>
          </p:cNvPr>
          <p:cNvGrpSpPr/>
          <p:nvPr/>
        </p:nvGrpSpPr>
        <p:grpSpPr bwMode="gray">
          <a:xfrm>
            <a:off x="1663480" y="3643163"/>
            <a:ext cx="118198" cy="256412"/>
            <a:chOff x="1045348" y="2244206"/>
            <a:chExt cx="128499" cy="256412"/>
          </a:xfrm>
        </p:grpSpPr>
        <p:sp>
          <p:nvSpPr>
            <p:cNvPr id="65"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67" name="组合 66">
            <a:extLst>
              <a:ext uri="{FF2B5EF4-FFF2-40B4-BE49-F238E27FC236}">
                <a16:creationId xmlns="" xmlns:a16="http://schemas.microsoft.com/office/drawing/2014/main" id="{3D664CD3-334F-4DA7-B3FF-6AFB386AAC2A}"/>
              </a:ext>
            </a:extLst>
          </p:cNvPr>
          <p:cNvGrpSpPr/>
          <p:nvPr/>
        </p:nvGrpSpPr>
        <p:grpSpPr bwMode="gray">
          <a:xfrm>
            <a:off x="1795923" y="3643163"/>
            <a:ext cx="118198" cy="256412"/>
            <a:chOff x="1187248" y="2249442"/>
            <a:chExt cx="128499" cy="256412"/>
          </a:xfrm>
        </p:grpSpPr>
        <p:sp>
          <p:nvSpPr>
            <p:cNvPr id="68"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0" name="组合 69">
            <a:extLst>
              <a:ext uri="{FF2B5EF4-FFF2-40B4-BE49-F238E27FC236}">
                <a16:creationId xmlns="" xmlns:a16="http://schemas.microsoft.com/office/drawing/2014/main" id="{AE515FB8-930E-44E9-AC6F-964116A87E4C}"/>
              </a:ext>
            </a:extLst>
          </p:cNvPr>
          <p:cNvGrpSpPr/>
          <p:nvPr/>
        </p:nvGrpSpPr>
        <p:grpSpPr bwMode="gray">
          <a:xfrm>
            <a:off x="1928367" y="3643163"/>
            <a:ext cx="118198" cy="256412"/>
            <a:chOff x="1187248" y="2249442"/>
            <a:chExt cx="128499" cy="256412"/>
          </a:xfrm>
        </p:grpSpPr>
        <p:sp>
          <p:nvSpPr>
            <p:cNvPr id="71"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2"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3" name="组合 72">
            <a:extLst>
              <a:ext uri="{FF2B5EF4-FFF2-40B4-BE49-F238E27FC236}">
                <a16:creationId xmlns="" xmlns:a16="http://schemas.microsoft.com/office/drawing/2014/main" id="{07771919-29BA-4F84-A108-95F68658FD60}"/>
              </a:ext>
            </a:extLst>
          </p:cNvPr>
          <p:cNvGrpSpPr/>
          <p:nvPr/>
        </p:nvGrpSpPr>
        <p:grpSpPr bwMode="black">
          <a:xfrm>
            <a:off x="3042308" y="3005792"/>
            <a:ext cx="118198" cy="256412"/>
            <a:chOff x="329220" y="2244206"/>
            <a:chExt cx="128499" cy="256412"/>
          </a:xfrm>
        </p:grpSpPr>
        <p:sp>
          <p:nvSpPr>
            <p:cNvPr id="74"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6" name="组合 75">
            <a:extLst>
              <a:ext uri="{FF2B5EF4-FFF2-40B4-BE49-F238E27FC236}">
                <a16:creationId xmlns="" xmlns:a16="http://schemas.microsoft.com/office/drawing/2014/main" id="{DB25A4B8-9E5D-4864-880B-A9518AD5BB11}"/>
              </a:ext>
            </a:extLst>
          </p:cNvPr>
          <p:cNvGrpSpPr/>
          <p:nvPr/>
        </p:nvGrpSpPr>
        <p:grpSpPr bwMode="gray">
          <a:xfrm>
            <a:off x="2652391" y="3009218"/>
            <a:ext cx="118198" cy="256412"/>
            <a:chOff x="506809" y="2244206"/>
            <a:chExt cx="128499" cy="256412"/>
          </a:xfrm>
        </p:grpSpPr>
        <p:sp>
          <p:nvSpPr>
            <p:cNvPr id="77"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9" name="组合 78">
            <a:extLst>
              <a:ext uri="{FF2B5EF4-FFF2-40B4-BE49-F238E27FC236}">
                <a16:creationId xmlns="" xmlns:a16="http://schemas.microsoft.com/office/drawing/2014/main" id="{202DEABF-3D55-44F6-8FCD-8ED9E6485203}"/>
              </a:ext>
            </a:extLst>
          </p:cNvPr>
          <p:cNvGrpSpPr/>
          <p:nvPr/>
        </p:nvGrpSpPr>
        <p:grpSpPr bwMode="gray">
          <a:xfrm>
            <a:off x="2784834" y="3009218"/>
            <a:ext cx="118198" cy="256412"/>
            <a:chOff x="684397" y="2244206"/>
            <a:chExt cx="128499" cy="256412"/>
          </a:xfrm>
        </p:grpSpPr>
        <p:sp>
          <p:nvSpPr>
            <p:cNvPr id="80"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82" name="组合 81">
            <a:extLst>
              <a:ext uri="{FF2B5EF4-FFF2-40B4-BE49-F238E27FC236}">
                <a16:creationId xmlns="" xmlns:a16="http://schemas.microsoft.com/office/drawing/2014/main" id="{B7BF07FD-8F7C-4965-A0C8-339ED4A5F586}"/>
              </a:ext>
            </a:extLst>
          </p:cNvPr>
          <p:cNvGrpSpPr/>
          <p:nvPr/>
        </p:nvGrpSpPr>
        <p:grpSpPr bwMode="gray">
          <a:xfrm>
            <a:off x="2917276" y="3009218"/>
            <a:ext cx="112886" cy="256412"/>
            <a:chOff x="867760" y="2244206"/>
            <a:chExt cx="122724" cy="256412"/>
          </a:xfrm>
        </p:grpSpPr>
        <p:sp>
          <p:nvSpPr>
            <p:cNvPr id="83"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85" name="组合 84">
            <a:extLst>
              <a:ext uri="{FF2B5EF4-FFF2-40B4-BE49-F238E27FC236}">
                <a16:creationId xmlns="" xmlns:a16="http://schemas.microsoft.com/office/drawing/2014/main" id="{F82E017D-E6E4-4CFB-995C-E48F28C9F348}"/>
              </a:ext>
            </a:extLst>
          </p:cNvPr>
          <p:cNvGrpSpPr/>
          <p:nvPr/>
        </p:nvGrpSpPr>
        <p:grpSpPr bwMode="gray">
          <a:xfrm>
            <a:off x="2510163" y="3009218"/>
            <a:ext cx="118198" cy="256412"/>
            <a:chOff x="1045348" y="2244206"/>
            <a:chExt cx="128499" cy="256412"/>
          </a:xfrm>
        </p:grpSpPr>
        <p:sp>
          <p:nvSpPr>
            <p:cNvPr id="86"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88" name="组合 87">
            <a:extLst>
              <a:ext uri="{FF2B5EF4-FFF2-40B4-BE49-F238E27FC236}">
                <a16:creationId xmlns="" xmlns:a16="http://schemas.microsoft.com/office/drawing/2014/main" id="{3D664CD3-334F-4DA7-B3FF-6AFB386AAC2A}"/>
              </a:ext>
            </a:extLst>
          </p:cNvPr>
          <p:cNvGrpSpPr/>
          <p:nvPr/>
        </p:nvGrpSpPr>
        <p:grpSpPr bwMode="gray">
          <a:xfrm>
            <a:off x="3176850" y="3009218"/>
            <a:ext cx="118198" cy="256412"/>
            <a:chOff x="1187248" y="2249442"/>
            <a:chExt cx="128499" cy="256412"/>
          </a:xfrm>
        </p:grpSpPr>
        <p:sp>
          <p:nvSpPr>
            <p:cNvPr id="89"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91" name="组合 90">
            <a:extLst>
              <a:ext uri="{FF2B5EF4-FFF2-40B4-BE49-F238E27FC236}">
                <a16:creationId xmlns="" xmlns:a16="http://schemas.microsoft.com/office/drawing/2014/main" id="{AE515FB8-930E-44E9-AC6F-964116A87E4C}"/>
              </a:ext>
            </a:extLst>
          </p:cNvPr>
          <p:cNvGrpSpPr/>
          <p:nvPr/>
        </p:nvGrpSpPr>
        <p:grpSpPr bwMode="gray">
          <a:xfrm>
            <a:off x="3309294" y="3009218"/>
            <a:ext cx="118198" cy="256412"/>
            <a:chOff x="1187248" y="2249442"/>
            <a:chExt cx="128499" cy="256412"/>
          </a:xfrm>
        </p:grpSpPr>
        <p:sp>
          <p:nvSpPr>
            <p:cNvPr id="92"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94" name="组合 93">
            <a:extLst>
              <a:ext uri="{FF2B5EF4-FFF2-40B4-BE49-F238E27FC236}">
                <a16:creationId xmlns="" xmlns:a16="http://schemas.microsoft.com/office/drawing/2014/main" id="{DB25A4B8-9E5D-4864-880B-A9518AD5BB11}"/>
              </a:ext>
            </a:extLst>
          </p:cNvPr>
          <p:cNvGrpSpPr/>
          <p:nvPr/>
        </p:nvGrpSpPr>
        <p:grpSpPr bwMode="gray">
          <a:xfrm>
            <a:off x="2652391" y="3312264"/>
            <a:ext cx="118198" cy="256412"/>
            <a:chOff x="506809" y="2244206"/>
            <a:chExt cx="128499" cy="256412"/>
          </a:xfrm>
        </p:grpSpPr>
        <p:sp>
          <p:nvSpPr>
            <p:cNvPr id="95"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97" name="组合 96">
            <a:extLst>
              <a:ext uri="{FF2B5EF4-FFF2-40B4-BE49-F238E27FC236}">
                <a16:creationId xmlns="" xmlns:a16="http://schemas.microsoft.com/office/drawing/2014/main" id="{202DEABF-3D55-44F6-8FCD-8ED9E6485203}"/>
              </a:ext>
            </a:extLst>
          </p:cNvPr>
          <p:cNvGrpSpPr/>
          <p:nvPr/>
        </p:nvGrpSpPr>
        <p:grpSpPr bwMode="gray">
          <a:xfrm>
            <a:off x="2784834" y="3312264"/>
            <a:ext cx="118198" cy="256412"/>
            <a:chOff x="684397" y="2244206"/>
            <a:chExt cx="128499" cy="256412"/>
          </a:xfrm>
        </p:grpSpPr>
        <p:sp>
          <p:nvSpPr>
            <p:cNvPr id="98"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9"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0" name="组合 99">
            <a:extLst>
              <a:ext uri="{FF2B5EF4-FFF2-40B4-BE49-F238E27FC236}">
                <a16:creationId xmlns="" xmlns:a16="http://schemas.microsoft.com/office/drawing/2014/main" id="{B7BF07FD-8F7C-4965-A0C8-339ED4A5F586}"/>
              </a:ext>
            </a:extLst>
          </p:cNvPr>
          <p:cNvGrpSpPr/>
          <p:nvPr/>
        </p:nvGrpSpPr>
        <p:grpSpPr bwMode="gray">
          <a:xfrm>
            <a:off x="2917276" y="3312264"/>
            <a:ext cx="112886" cy="256412"/>
            <a:chOff x="867760" y="2244206"/>
            <a:chExt cx="122724" cy="256412"/>
          </a:xfrm>
        </p:grpSpPr>
        <p:sp>
          <p:nvSpPr>
            <p:cNvPr id="101"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2"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3" name="组合 102">
            <a:extLst>
              <a:ext uri="{FF2B5EF4-FFF2-40B4-BE49-F238E27FC236}">
                <a16:creationId xmlns="" xmlns:a16="http://schemas.microsoft.com/office/drawing/2014/main" id="{F82E017D-E6E4-4CFB-995C-E48F28C9F348}"/>
              </a:ext>
            </a:extLst>
          </p:cNvPr>
          <p:cNvGrpSpPr/>
          <p:nvPr/>
        </p:nvGrpSpPr>
        <p:grpSpPr bwMode="gray">
          <a:xfrm>
            <a:off x="3044407" y="3312264"/>
            <a:ext cx="118198" cy="256412"/>
            <a:chOff x="1045348" y="2244206"/>
            <a:chExt cx="128499" cy="256412"/>
          </a:xfrm>
        </p:grpSpPr>
        <p:sp>
          <p:nvSpPr>
            <p:cNvPr id="104"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5"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6" name="组合 105">
            <a:extLst>
              <a:ext uri="{FF2B5EF4-FFF2-40B4-BE49-F238E27FC236}">
                <a16:creationId xmlns="" xmlns:a16="http://schemas.microsoft.com/office/drawing/2014/main" id="{3D664CD3-334F-4DA7-B3FF-6AFB386AAC2A}"/>
              </a:ext>
            </a:extLst>
          </p:cNvPr>
          <p:cNvGrpSpPr/>
          <p:nvPr/>
        </p:nvGrpSpPr>
        <p:grpSpPr bwMode="gray">
          <a:xfrm>
            <a:off x="3176850" y="3312264"/>
            <a:ext cx="118198" cy="256412"/>
            <a:chOff x="1187248" y="2249442"/>
            <a:chExt cx="128499" cy="256412"/>
          </a:xfrm>
        </p:grpSpPr>
        <p:sp>
          <p:nvSpPr>
            <p:cNvPr id="107"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8"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9" name="组合 108">
            <a:extLst>
              <a:ext uri="{FF2B5EF4-FFF2-40B4-BE49-F238E27FC236}">
                <a16:creationId xmlns="" xmlns:a16="http://schemas.microsoft.com/office/drawing/2014/main" id="{AE515FB8-930E-44E9-AC6F-964116A87E4C}"/>
              </a:ext>
            </a:extLst>
          </p:cNvPr>
          <p:cNvGrpSpPr/>
          <p:nvPr/>
        </p:nvGrpSpPr>
        <p:grpSpPr bwMode="gray">
          <a:xfrm>
            <a:off x="3309294" y="3312264"/>
            <a:ext cx="118198" cy="256412"/>
            <a:chOff x="1187248" y="2249442"/>
            <a:chExt cx="128499" cy="256412"/>
          </a:xfrm>
        </p:grpSpPr>
        <p:sp>
          <p:nvSpPr>
            <p:cNvPr id="110"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1"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12" name="组合 111">
            <a:extLst>
              <a:ext uri="{FF2B5EF4-FFF2-40B4-BE49-F238E27FC236}">
                <a16:creationId xmlns="" xmlns:a16="http://schemas.microsoft.com/office/drawing/2014/main" id="{DB25A4B8-9E5D-4864-880B-A9518AD5BB11}"/>
              </a:ext>
            </a:extLst>
          </p:cNvPr>
          <p:cNvGrpSpPr/>
          <p:nvPr/>
        </p:nvGrpSpPr>
        <p:grpSpPr bwMode="gray">
          <a:xfrm>
            <a:off x="2666635" y="3654437"/>
            <a:ext cx="118198" cy="256412"/>
            <a:chOff x="506809" y="2244206"/>
            <a:chExt cx="128499" cy="256412"/>
          </a:xfrm>
        </p:grpSpPr>
        <p:sp>
          <p:nvSpPr>
            <p:cNvPr id="113"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4"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15" name="组合 114">
            <a:extLst>
              <a:ext uri="{FF2B5EF4-FFF2-40B4-BE49-F238E27FC236}">
                <a16:creationId xmlns="" xmlns:a16="http://schemas.microsoft.com/office/drawing/2014/main" id="{202DEABF-3D55-44F6-8FCD-8ED9E6485203}"/>
              </a:ext>
            </a:extLst>
          </p:cNvPr>
          <p:cNvGrpSpPr/>
          <p:nvPr/>
        </p:nvGrpSpPr>
        <p:grpSpPr bwMode="gray">
          <a:xfrm>
            <a:off x="2799078" y="3654437"/>
            <a:ext cx="118198" cy="256412"/>
            <a:chOff x="684397" y="2244206"/>
            <a:chExt cx="128499" cy="256412"/>
          </a:xfrm>
        </p:grpSpPr>
        <p:sp>
          <p:nvSpPr>
            <p:cNvPr id="116"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7"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18" name="组合 117">
            <a:extLst>
              <a:ext uri="{FF2B5EF4-FFF2-40B4-BE49-F238E27FC236}">
                <a16:creationId xmlns="" xmlns:a16="http://schemas.microsoft.com/office/drawing/2014/main" id="{B7BF07FD-8F7C-4965-A0C8-339ED4A5F586}"/>
              </a:ext>
            </a:extLst>
          </p:cNvPr>
          <p:cNvGrpSpPr/>
          <p:nvPr/>
        </p:nvGrpSpPr>
        <p:grpSpPr bwMode="gray">
          <a:xfrm>
            <a:off x="2931520" y="3654437"/>
            <a:ext cx="112886" cy="256412"/>
            <a:chOff x="867760" y="2244206"/>
            <a:chExt cx="122724" cy="256412"/>
          </a:xfrm>
        </p:grpSpPr>
        <p:sp>
          <p:nvSpPr>
            <p:cNvPr id="119"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21" name="组合 120">
            <a:extLst>
              <a:ext uri="{FF2B5EF4-FFF2-40B4-BE49-F238E27FC236}">
                <a16:creationId xmlns="" xmlns:a16="http://schemas.microsoft.com/office/drawing/2014/main" id="{F82E017D-E6E4-4CFB-995C-E48F28C9F348}"/>
              </a:ext>
            </a:extLst>
          </p:cNvPr>
          <p:cNvGrpSpPr/>
          <p:nvPr/>
        </p:nvGrpSpPr>
        <p:grpSpPr bwMode="gray">
          <a:xfrm>
            <a:off x="3058651" y="3654437"/>
            <a:ext cx="118198" cy="256412"/>
            <a:chOff x="1045348" y="2244206"/>
            <a:chExt cx="128499" cy="256412"/>
          </a:xfrm>
        </p:grpSpPr>
        <p:sp>
          <p:nvSpPr>
            <p:cNvPr id="122"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3"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24" name="组合 123">
            <a:extLst>
              <a:ext uri="{FF2B5EF4-FFF2-40B4-BE49-F238E27FC236}">
                <a16:creationId xmlns="" xmlns:a16="http://schemas.microsoft.com/office/drawing/2014/main" id="{3D664CD3-334F-4DA7-B3FF-6AFB386AAC2A}"/>
              </a:ext>
            </a:extLst>
          </p:cNvPr>
          <p:cNvGrpSpPr/>
          <p:nvPr/>
        </p:nvGrpSpPr>
        <p:grpSpPr bwMode="gray">
          <a:xfrm>
            <a:off x="3191094" y="3654437"/>
            <a:ext cx="118198" cy="256412"/>
            <a:chOff x="1187248" y="2249442"/>
            <a:chExt cx="128499" cy="256412"/>
          </a:xfrm>
        </p:grpSpPr>
        <p:sp>
          <p:nvSpPr>
            <p:cNvPr id="125"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6"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27" name="组合 126">
            <a:extLst>
              <a:ext uri="{FF2B5EF4-FFF2-40B4-BE49-F238E27FC236}">
                <a16:creationId xmlns="" xmlns:a16="http://schemas.microsoft.com/office/drawing/2014/main" id="{AE515FB8-930E-44E9-AC6F-964116A87E4C}"/>
              </a:ext>
            </a:extLst>
          </p:cNvPr>
          <p:cNvGrpSpPr/>
          <p:nvPr/>
        </p:nvGrpSpPr>
        <p:grpSpPr bwMode="gray">
          <a:xfrm>
            <a:off x="3323538" y="3654437"/>
            <a:ext cx="118198" cy="256412"/>
            <a:chOff x="1187248" y="2249442"/>
            <a:chExt cx="128499" cy="256412"/>
          </a:xfrm>
        </p:grpSpPr>
        <p:sp>
          <p:nvSpPr>
            <p:cNvPr id="128"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9"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30" name="组合 129">
            <a:extLst>
              <a:ext uri="{FF2B5EF4-FFF2-40B4-BE49-F238E27FC236}">
                <a16:creationId xmlns="" xmlns:a16="http://schemas.microsoft.com/office/drawing/2014/main" id="{DB25A4B8-9E5D-4864-880B-A9518AD5BB11}"/>
              </a:ext>
            </a:extLst>
          </p:cNvPr>
          <p:cNvGrpSpPr/>
          <p:nvPr/>
        </p:nvGrpSpPr>
        <p:grpSpPr bwMode="gray">
          <a:xfrm>
            <a:off x="2519374" y="3312264"/>
            <a:ext cx="118198" cy="256412"/>
            <a:chOff x="506809" y="2244206"/>
            <a:chExt cx="128499" cy="256412"/>
          </a:xfrm>
        </p:grpSpPr>
        <p:sp>
          <p:nvSpPr>
            <p:cNvPr id="131"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2"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33" name="组合 132">
            <a:extLst>
              <a:ext uri="{FF2B5EF4-FFF2-40B4-BE49-F238E27FC236}">
                <a16:creationId xmlns="" xmlns:a16="http://schemas.microsoft.com/office/drawing/2014/main" id="{DB25A4B8-9E5D-4864-880B-A9518AD5BB11}"/>
              </a:ext>
            </a:extLst>
          </p:cNvPr>
          <p:cNvGrpSpPr/>
          <p:nvPr/>
        </p:nvGrpSpPr>
        <p:grpSpPr bwMode="gray">
          <a:xfrm>
            <a:off x="2528880" y="3654437"/>
            <a:ext cx="118198" cy="256412"/>
            <a:chOff x="506809" y="2244206"/>
            <a:chExt cx="128499" cy="256412"/>
          </a:xfrm>
        </p:grpSpPr>
        <p:sp>
          <p:nvSpPr>
            <p:cNvPr id="134"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5"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36" name="组合 135">
            <a:extLst>
              <a:ext uri="{FF2B5EF4-FFF2-40B4-BE49-F238E27FC236}">
                <a16:creationId xmlns="" xmlns:a16="http://schemas.microsoft.com/office/drawing/2014/main" id="{DB25A4B8-9E5D-4864-880B-A9518AD5BB11}"/>
              </a:ext>
            </a:extLst>
          </p:cNvPr>
          <p:cNvGrpSpPr/>
          <p:nvPr/>
        </p:nvGrpSpPr>
        <p:grpSpPr bwMode="gray">
          <a:xfrm>
            <a:off x="1403907" y="4980226"/>
            <a:ext cx="118198" cy="256412"/>
            <a:chOff x="506809" y="2244206"/>
            <a:chExt cx="128499" cy="256412"/>
          </a:xfrm>
        </p:grpSpPr>
        <p:sp>
          <p:nvSpPr>
            <p:cNvPr id="137"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39" name="组合 138">
            <a:extLst>
              <a:ext uri="{FF2B5EF4-FFF2-40B4-BE49-F238E27FC236}">
                <a16:creationId xmlns="" xmlns:a16="http://schemas.microsoft.com/office/drawing/2014/main" id="{202DEABF-3D55-44F6-8FCD-8ED9E6485203}"/>
              </a:ext>
            </a:extLst>
          </p:cNvPr>
          <p:cNvGrpSpPr/>
          <p:nvPr/>
        </p:nvGrpSpPr>
        <p:grpSpPr bwMode="gray">
          <a:xfrm>
            <a:off x="1536350" y="4980226"/>
            <a:ext cx="118198" cy="256412"/>
            <a:chOff x="684397" y="2244206"/>
            <a:chExt cx="128499" cy="256412"/>
          </a:xfrm>
        </p:grpSpPr>
        <p:sp>
          <p:nvSpPr>
            <p:cNvPr id="140"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42" name="组合 141">
            <a:extLst>
              <a:ext uri="{FF2B5EF4-FFF2-40B4-BE49-F238E27FC236}">
                <a16:creationId xmlns="" xmlns:a16="http://schemas.microsoft.com/office/drawing/2014/main" id="{B7BF07FD-8F7C-4965-A0C8-339ED4A5F586}"/>
              </a:ext>
            </a:extLst>
          </p:cNvPr>
          <p:cNvGrpSpPr/>
          <p:nvPr/>
        </p:nvGrpSpPr>
        <p:grpSpPr bwMode="gray">
          <a:xfrm>
            <a:off x="1668792" y="4980226"/>
            <a:ext cx="112886" cy="256412"/>
            <a:chOff x="867760" y="2244206"/>
            <a:chExt cx="122724" cy="256412"/>
          </a:xfrm>
        </p:grpSpPr>
        <p:sp>
          <p:nvSpPr>
            <p:cNvPr id="143"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45" name="组合 144">
            <a:extLst>
              <a:ext uri="{FF2B5EF4-FFF2-40B4-BE49-F238E27FC236}">
                <a16:creationId xmlns="" xmlns:a16="http://schemas.microsoft.com/office/drawing/2014/main" id="{F82E017D-E6E4-4CFB-995C-E48F28C9F348}"/>
              </a:ext>
            </a:extLst>
          </p:cNvPr>
          <p:cNvGrpSpPr/>
          <p:nvPr/>
        </p:nvGrpSpPr>
        <p:grpSpPr bwMode="gray">
          <a:xfrm>
            <a:off x="1795923" y="4980226"/>
            <a:ext cx="118198" cy="256412"/>
            <a:chOff x="1045348" y="2244206"/>
            <a:chExt cx="128499" cy="256412"/>
          </a:xfrm>
        </p:grpSpPr>
        <p:sp>
          <p:nvSpPr>
            <p:cNvPr id="146"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48" name="组合 147">
            <a:extLst>
              <a:ext uri="{FF2B5EF4-FFF2-40B4-BE49-F238E27FC236}">
                <a16:creationId xmlns="" xmlns:a16="http://schemas.microsoft.com/office/drawing/2014/main" id="{3D664CD3-334F-4DA7-B3FF-6AFB386AAC2A}"/>
              </a:ext>
            </a:extLst>
          </p:cNvPr>
          <p:cNvGrpSpPr/>
          <p:nvPr/>
        </p:nvGrpSpPr>
        <p:grpSpPr bwMode="gray">
          <a:xfrm>
            <a:off x="1928366" y="4980226"/>
            <a:ext cx="118198" cy="256412"/>
            <a:chOff x="1187248" y="2249442"/>
            <a:chExt cx="128499" cy="256412"/>
          </a:xfrm>
        </p:grpSpPr>
        <p:sp>
          <p:nvSpPr>
            <p:cNvPr id="149"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51" name="组合 150">
            <a:extLst>
              <a:ext uri="{FF2B5EF4-FFF2-40B4-BE49-F238E27FC236}">
                <a16:creationId xmlns="" xmlns:a16="http://schemas.microsoft.com/office/drawing/2014/main" id="{AE515FB8-930E-44E9-AC6F-964116A87E4C}"/>
              </a:ext>
            </a:extLst>
          </p:cNvPr>
          <p:cNvGrpSpPr/>
          <p:nvPr/>
        </p:nvGrpSpPr>
        <p:grpSpPr bwMode="gray">
          <a:xfrm>
            <a:off x="1259808" y="4990678"/>
            <a:ext cx="118198" cy="256412"/>
            <a:chOff x="1187248" y="2249442"/>
            <a:chExt cx="128499" cy="256412"/>
          </a:xfrm>
        </p:grpSpPr>
        <p:sp>
          <p:nvSpPr>
            <p:cNvPr id="152"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54" name="组合 153">
            <a:extLst>
              <a:ext uri="{FF2B5EF4-FFF2-40B4-BE49-F238E27FC236}">
                <a16:creationId xmlns="" xmlns:a16="http://schemas.microsoft.com/office/drawing/2014/main" id="{07771919-29BA-4F84-A108-95F68658FD60}"/>
              </a:ext>
            </a:extLst>
          </p:cNvPr>
          <p:cNvGrpSpPr/>
          <p:nvPr/>
        </p:nvGrpSpPr>
        <p:grpSpPr bwMode="gray">
          <a:xfrm>
            <a:off x="1271464" y="5283272"/>
            <a:ext cx="118198" cy="256412"/>
            <a:chOff x="329220" y="2244206"/>
            <a:chExt cx="128499" cy="256412"/>
          </a:xfrm>
        </p:grpSpPr>
        <p:sp>
          <p:nvSpPr>
            <p:cNvPr id="155" name="Freeform 15">
              <a:extLst>
                <a:ext uri="{FF2B5EF4-FFF2-40B4-BE49-F238E27FC236}">
                  <a16:creationId xmlns="" xmlns:a16="http://schemas.microsoft.com/office/drawing/2014/main" id="{C0E50A3E-8EAA-43E2-B53D-5CFEC687DEBB}"/>
                </a:ext>
              </a:extLst>
            </p:cNvPr>
            <p:cNvSpPr>
              <a:spLocks/>
            </p:cNvSpPr>
            <p:nvPr/>
          </p:nvSpPr>
          <p:spPr bwMode="gray">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ysClr val="window" lastClr="FFFFFF">
                <a:lumMod val="50000"/>
              </a:sysClr>
            </a:solidFill>
            <a:ln>
              <a:noFill/>
            </a:ln>
            <a:extLst/>
          </p:spPr>
          <p:txBody>
            <a:bodyPr vert="horz" wrap="square" lIns="91419" tIns="45709" rIns="91419" bIns="45709" numCol="1" anchor="t" anchorCtr="0" compatLnSpc="1">
              <a:prstTxWarp prst="textNoShape">
                <a:avLst/>
              </a:prstTxWarp>
            </a:bodyPr>
            <a:lstStyle/>
            <a:p>
              <a:pPr marL="0" marR="0" lvl="0" indent="0" defTabSz="1219028" eaLnBrk="1" fontAlgn="base" latinLnBrk="0" hangingPunct="1">
                <a:lnSpc>
                  <a:spcPct val="100000"/>
                </a:lnSpc>
                <a:spcBef>
                  <a:spcPct val="0"/>
                </a:spcBef>
                <a:spcAft>
                  <a:spcPct val="0"/>
                </a:spcAft>
                <a:buClrTx/>
                <a:buSzTx/>
                <a:buFontTx/>
                <a:buNone/>
                <a:tabLst/>
                <a:defRPr/>
              </a:pPr>
              <a:endParaRPr kumimoji="0" lang="zh-CN" altLang="en-US" sz="5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 name="Oval 16">
              <a:extLst>
                <a:ext uri="{FF2B5EF4-FFF2-40B4-BE49-F238E27FC236}">
                  <a16:creationId xmlns="" xmlns:a16="http://schemas.microsoft.com/office/drawing/2014/main" id="{E7D1A3D8-D5BA-4779-A780-361700E46E86}"/>
                </a:ext>
              </a:extLst>
            </p:cNvPr>
            <p:cNvSpPr>
              <a:spLocks noChangeArrowheads="1"/>
            </p:cNvSpPr>
            <p:nvPr/>
          </p:nvSpPr>
          <p:spPr bwMode="gray">
            <a:xfrm>
              <a:off x="360983" y="2244206"/>
              <a:ext cx="60640" cy="51039"/>
            </a:xfrm>
            <a:prstGeom prst="ellipse">
              <a:avLst/>
            </a:prstGeom>
            <a:solidFill>
              <a:sysClr val="window" lastClr="FFFFFF">
                <a:lumMod val="50000"/>
              </a:sysClr>
            </a:solidFill>
            <a:ln>
              <a:noFill/>
            </a:ln>
            <a:extLst/>
          </p:spPr>
          <p:txBody>
            <a:bodyPr vert="horz" wrap="square" lIns="91419" tIns="45709" rIns="91419" bIns="45709" numCol="1" anchor="t" anchorCtr="0" compatLnSpc="1">
              <a:prstTxWarp prst="textNoShape">
                <a:avLst/>
              </a:prstTxWarp>
            </a:bodyPr>
            <a:lstStyle/>
            <a:p>
              <a:pPr marL="0" marR="0" lvl="0" indent="0" defTabSz="1219028" eaLnBrk="1" fontAlgn="base" latinLnBrk="0" hangingPunct="1">
                <a:lnSpc>
                  <a:spcPct val="100000"/>
                </a:lnSpc>
                <a:spcBef>
                  <a:spcPct val="0"/>
                </a:spcBef>
                <a:spcAft>
                  <a:spcPct val="0"/>
                </a:spcAft>
                <a:buClrTx/>
                <a:buSzTx/>
                <a:buFontTx/>
                <a:buNone/>
                <a:tabLst/>
                <a:defRPr/>
              </a:pPr>
              <a:endParaRPr kumimoji="0" lang="zh-CN" altLang="en-US" sz="5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57" name="组合 156">
            <a:extLst>
              <a:ext uri="{FF2B5EF4-FFF2-40B4-BE49-F238E27FC236}">
                <a16:creationId xmlns="" xmlns:a16="http://schemas.microsoft.com/office/drawing/2014/main" id="{DB25A4B8-9E5D-4864-880B-A9518AD5BB11}"/>
              </a:ext>
            </a:extLst>
          </p:cNvPr>
          <p:cNvGrpSpPr/>
          <p:nvPr/>
        </p:nvGrpSpPr>
        <p:grpSpPr bwMode="gray">
          <a:xfrm>
            <a:off x="1403907" y="5283272"/>
            <a:ext cx="118198" cy="256412"/>
            <a:chOff x="506809" y="2244206"/>
            <a:chExt cx="128499" cy="256412"/>
          </a:xfrm>
        </p:grpSpPr>
        <p:sp>
          <p:nvSpPr>
            <p:cNvPr id="158"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60" name="组合 159">
            <a:extLst>
              <a:ext uri="{FF2B5EF4-FFF2-40B4-BE49-F238E27FC236}">
                <a16:creationId xmlns="" xmlns:a16="http://schemas.microsoft.com/office/drawing/2014/main" id="{202DEABF-3D55-44F6-8FCD-8ED9E6485203}"/>
              </a:ext>
            </a:extLst>
          </p:cNvPr>
          <p:cNvGrpSpPr/>
          <p:nvPr/>
        </p:nvGrpSpPr>
        <p:grpSpPr bwMode="gray">
          <a:xfrm>
            <a:off x="1536350" y="5283272"/>
            <a:ext cx="118198" cy="256412"/>
            <a:chOff x="684397" y="2244206"/>
            <a:chExt cx="128499" cy="256412"/>
          </a:xfrm>
        </p:grpSpPr>
        <p:sp>
          <p:nvSpPr>
            <p:cNvPr id="161"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2"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63" name="组合 162">
            <a:extLst>
              <a:ext uri="{FF2B5EF4-FFF2-40B4-BE49-F238E27FC236}">
                <a16:creationId xmlns="" xmlns:a16="http://schemas.microsoft.com/office/drawing/2014/main" id="{B7BF07FD-8F7C-4965-A0C8-339ED4A5F586}"/>
              </a:ext>
            </a:extLst>
          </p:cNvPr>
          <p:cNvGrpSpPr/>
          <p:nvPr/>
        </p:nvGrpSpPr>
        <p:grpSpPr bwMode="gray">
          <a:xfrm>
            <a:off x="1668792" y="5283272"/>
            <a:ext cx="112886" cy="256412"/>
            <a:chOff x="867760" y="2244206"/>
            <a:chExt cx="122724" cy="256412"/>
          </a:xfrm>
        </p:grpSpPr>
        <p:sp>
          <p:nvSpPr>
            <p:cNvPr id="164"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5"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66" name="组合 165">
            <a:extLst>
              <a:ext uri="{FF2B5EF4-FFF2-40B4-BE49-F238E27FC236}">
                <a16:creationId xmlns="" xmlns:a16="http://schemas.microsoft.com/office/drawing/2014/main" id="{F82E017D-E6E4-4CFB-995C-E48F28C9F348}"/>
              </a:ext>
            </a:extLst>
          </p:cNvPr>
          <p:cNvGrpSpPr/>
          <p:nvPr/>
        </p:nvGrpSpPr>
        <p:grpSpPr bwMode="gray">
          <a:xfrm>
            <a:off x="1795923" y="5283272"/>
            <a:ext cx="118198" cy="256412"/>
            <a:chOff x="1045348" y="2244206"/>
            <a:chExt cx="128499" cy="256412"/>
          </a:xfrm>
        </p:grpSpPr>
        <p:sp>
          <p:nvSpPr>
            <p:cNvPr id="167"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8"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69" name="组合 168">
            <a:extLst>
              <a:ext uri="{FF2B5EF4-FFF2-40B4-BE49-F238E27FC236}">
                <a16:creationId xmlns="" xmlns:a16="http://schemas.microsoft.com/office/drawing/2014/main" id="{3D664CD3-334F-4DA7-B3FF-6AFB386AAC2A}"/>
              </a:ext>
            </a:extLst>
          </p:cNvPr>
          <p:cNvGrpSpPr/>
          <p:nvPr/>
        </p:nvGrpSpPr>
        <p:grpSpPr bwMode="gray">
          <a:xfrm>
            <a:off x="1928366" y="5283272"/>
            <a:ext cx="118198" cy="256412"/>
            <a:chOff x="1187248" y="2249442"/>
            <a:chExt cx="128499" cy="256412"/>
          </a:xfrm>
        </p:grpSpPr>
        <p:sp>
          <p:nvSpPr>
            <p:cNvPr id="170"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1"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72" name="组合 171">
            <a:extLst>
              <a:ext uri="{FF2B5EF4-FFF2-40B4-BE49-F238E27FC236}">
                <a16:creationId xmlns="" xmlns:a16="http://schemas.microsoft.com/office/drawing/2014/main" id="{AE515FB8-930E-44E9-AC6F-964116A87E4C}"/>
              </a:ext>
            </a:extLst>
          </p:cNvPr>
          <p:cNvGrpSpPr/>
          <p:nvPr/>
        </p:nvGrpSpPr>
        <p:grpSpPr bwMode="gray">
          <a:xfrm>
            <a:off x="2060810" y="5283272"/>
            <a:ext cx="118198" cy="256412"/>
            <a:chOff x="1187248" y="2249442"/>
            <a:chExt cx="128499" cy="256412"/>
          </a:xfrm>
        </p:grpSpPr>
        <p:sp>
          <p:nvSpPr>
            <p:cNvPr id="173"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4"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75" name="组合 174">
            <a:extLst>
              <a:ext uri="{FF2B5EF4-FFF2-40B4-BE49-F238E27FC236}">
                <a16:creationId xmlns="" xmlns:a16="http://schemas.microsoft.com/office/drawing/2014/main" id="{DB25A4B8-9E5D-4864-880B-A9518AD5BB11}"/>
              </a:ext>
            </a:extLst>
          </p:cNvPr>
          <p:cNvGrpSpPr/>
          <p:nvPr/>
        </p:nvGrpSpPr>
        <p:grpSpPr bwMode="gray">
          <a:xfrm>
            <a:off x="1271464" y="5625445"/>
            <a:ext cx="118198" cy="256412"/>
            <a:chOff x="506809" y="2244206"/>
            <a:chExt cx="128499" cy="256412"/>
          </a:xfrm>
        </p:grpSpPr>
        <p:sp>
          <p:nvSpPr>
            <p:cNvPr id="176"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7"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78" name="组合 177">
            <a:extLst>
              <a:ext uri="{FF2B5EF4-FFF2-40B4-BE49-F238E27FC236}">
                <a16:creationId xmlns="" xmlns:a16="http://schemas.microsoft.com/office/drawing/2014/main" id="{202DEABF-3D55-44F6-8FCD-8ED9E6485203}"/>
              </a:ext>
            </a:extLst>
          </p:cNvPr>
          <p:cNvGrpSpPr/>
          <p:nvPr/>
        </p:nvGrpSpPr>
        <p:grpSpPr bwMode="gray">
          <a:xfrm>
            <a:off x="1403907" y="5625445"/>
            <a:ext cx="118198" cy="256412"/>
            <a:chOff x="684397" y="2244206"/>
            <a:chExt cx="128499" cy="256412"/>
          </a:xfrm>
        </p:grpSpPr>
        <p:sp>
          <p:nvSpPr>
            <p:cNvPr id="179"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0"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81" name="组合 180">
            <a:extLst>
              <a:ext uri="{FF2B5EF4-FFF2-40B4-BE49-F238E27FC236}">
                <a16:creationId xmlns="" xmlns:a16="http://schemas.microsoft.com/office/drawing/2014/main" id="{B7BF07FD-8F7C-4965-A0C8-339ED4A5F586}"/>
              </a:ext>
            </a:extLst>
          </p:cNvPr>
          <p:cNvGrpSpPr/>
          <p:nvPr/>
        </p:nvGrpSpPr>
        <p:grpSpPr bwMode="gray">
          <a:xfrm>
            <a:off x="1536349" y="5625445"/>
            <a:ext cx="112886" cy="256412"/>
            <a:chOff x="867760" y="2244206"/>
            <a:chExt cx="122724" cy="256412"/>
          </a:xfrm>
        </p:grpSpPr>
        <p:sp>
          <p:nvSpPr>
            <p:cNvPr id="182"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3"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84" name="组合 183">
            <a:extLst>
              <a:ext uri="{FF2B5EF4-FFF2-40B4-BE49-F238E27FC236}">
                <a16:creationId xmlns="" xmlns:a16="http://schemas.microsoft.com/office/drawing/2014/main" id="{F82E017D-E6E4-4CFB-995C-E48F28C9F348}"/>
              </a:ext>
            </a:extLst>
          </p:cNvPr>
          <p:cNvGrpSpPr/>
          <p:nvPr/>
        </p:nvGrpSpPr>
        <p:grpSpPr bwMode="gray">
          <a:xfrm>
            <a:off x="1663480" y="5625445"/>
            <a:ext cx="118198" cy="256412"/>
            <a:chOff x="1045348" y="2244206"/>
            <a:chExt cx="128499" cy="256412"/>
          </a:xfrm>
        </p:grpSpPr>
        <p:sp>
          <p:nvSpPr>
            <p:cNvPr id="185"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6"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87" name="组合 186">
            <a:extLst>
              <a:ext uri="{FF2B5EF4-FFF2-40B4-BE49-F238E27FC236}">
                <a16:creationId xmlns="" xmlns:a16="http://schemas.microsoft.com/office/drawing/2014/main" id="{3D664CD3-334F-4DA7-B3FF-6AFB386AAC2A}"/>
              </a:ext>
            </a:extLst>
          </p:cNvPr>
          <p:cNvGrpSpPr/>
          <p:nvPr/>
        </p:nvGrpSpPr>
        <p:grpSpPr bwMode="gray">
          <a:xfrm>
            <a:off x="1795923" y="5625445"/>
            <a:ext cx="118198" cy="256412"/>
            <a:chOff x="1187248" y="2249442"/>
            <a:chExt cx="128499" cy="256412"/>
          </a:xfrm>
        </p:grpSpPr>
        <p:sp>
          <p:nvSpPr>
            <p:cNvPr id="188"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9"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90" name="组合 189">
            <a:extLst>
              <a:ext uri="{FF2B5EF4-FFF2-40B4-BE49-F238E27FC236}">
                <a16:creationId xmlns="" xmlns:a16="http://schemas.microsoft.com/office/drawing/2014/main" id="{AE515FB8-930E-44E9-AC6F-964116A87E4C}"/>
              </a:ext>
            </a:extLst>
          </p:cNvPr>
          <p:cNvGrpSpPr/>
          <p:nvPr/>
        </p:nvGrpSpPr>
        <p:grpSpPr bwMode="gray">
          <a:xfrm>
            <a:off x="1928367" y="5625445"/>
            <a:ext cx="118198" cy="256412"/>
            <a:chOff x="1187248" y="2249442"/>
            <a:chExt cx="128499" cy="256412"/>
          </a:xfrm>
        </p:grpSpPr>
        <p:sp>
          <p:nvSpPr>
            <p:cNvPr id="191"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2"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93" name="组合 192">
            <a:extLst>
              <a:ext uri="{FF2B5EF4-FFF2-40B4-BE49-F238E27FC236}">
                <a16:creationId xmlns="" xmlns:a16="http://schemas.microsoft.com/office/drawing/2014/main" id="{F82E017D-E6E4-4CFB-995C-E48F28C9F348}"/>
              </a:ext>
            </a:extLst>
          </p:cNvPr>
          <p:cNvGrpSpPr/>
          <p:nvPr/>
        </p:nvGrpSpPr>
        <p:grpSpPr bwMode="gray">
          <a:xfrm>
            <a:off x="2063825" y="4980226"/>
            <a:ext cx="118198" cy="256412"/>
            <a:chOff x="1045348" y="2244206"/>
            <a:chExt cx="128499" cy="256412"/>
          </a:xfrm>
        </p:grpSpPr>
        <p:sp>
          <p:nvSpPr>
            <p:cNvPr id="194"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5"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96" name="组合 195">
            <a:extLst>
              <a:ext uri="{FF2B5EF4-FFF2-40B4-BE49-F238E27FC236}">
                <a16:creationId xmlns="" xmlns:a16="http://schemas.microsoft.com/office/drawing/2014/main" id="{AE515FB8-930E-44E9-AC6F-964116A87E4C}"/>
              </a:ext>
            </a:extLst>
          </p:cNvPr>
          <p:cNvGrpSpPr/>
          <p:nvPr/>
        </p:nvGrpSpPr>
        <p:grpSpPr bwMode="gray">
          <a:xfrm>
            <a:off x="3309294" y="4991500"/>
            <a:ext cx="118198" cy="256412"/>
            <a:chOff x="1187248" y="2249442"/>
            <a:chExt cx="128499" cy="256412"/>
          </a:xfrm>
        </p:grpSpPr>
        <p:sp>
          <p:nvSpPr>
            <p:cNvPr id="197"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8"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99" name="组合 198">
            <a:extLst>
              <a:ext uri="{FF2B5EF4-FFF2-40B4-BE49-F238E27FC236}">
                <a16:creationId xmlns="" xmlns:a16="http://schemas.microsoft.com/office/drawing/2014/main" id="{AE515FB8-930E-44E9-AC6F-964116A87E4C}"/>
              </a:ext>
            </a:extLst>
          </p:cNvPr>
          <p:cNvGrpSpPr/>
          <p:nvPr/>
        </p:nvGrpSpPr>
        <p:grpSpPr bwMode="gray">
          <a:xfrm>
            <a:off x="3309294" y="5294546"/>
            <a:ext cx="118198" cy="256412"/>
            <a:chOff x="1187248" y="2249442"/>
            <a:chExt cx="128499" cy="256412"/>
          </a:xfrm>
        </p:grpSpPr>
        <p:sp>
          <p:nvSpPr>
            <p:cNvPr id="200"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1"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02" name="组合 201">
            <a:extLst>
              <a:ext uri="{FF2B5EF4-FFF2-40B4-BE49-F238E27FC236}">
                <a16:creationId xmlns="" xmlns:a16="http://schemas.microsoft.com/office/drawing/2014/main" id="{DB25A4B8-9E5D-4864-880B-A9518AD5BB11}"/>
              </a:ext>
            </a:extLst>
          </p:cNvPr>
          <p:cNvGrpSpPr/>
          <p:nvPr/>
        </p:nvGrpSpPr>
        <p:grpSpPr bwMode="gray">
          <a:xfrm>
            <a:off x="2666635" y="5636719"/>
            <a:ext cx="118198" cy="256412"/>
            <a:chOff x="506809" y="2244206"/>
            <a:chExt cx="128499" cy="256412"/>
          </a:xfrm>
        </p:grpSpPr>
        <p:sp>
          <p:nvSpPr>
            <p:cNvPr id="203"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4"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05" name="组合 204">
            <a:extLst>
              <a:ext uri="{FF2B5EF4-FFF2-40B4-BE49-F238E27FC236}">
                <a16:creationId xmlns="" xmlns:a16="http://schemas.microsoft.com/office/drawing/2014/main" id="{202DEABF-3D55-44F6-8FCD-8ED9E6485203}"/>
              </a:ext>
            </a:extLst>
          </p:cNvPr>
          <p:cNvGrpSpPr/>
          <p:nvPr/>
        </p:nvGrpSpPr>
        <p:grpSpPr bwMode="gray">
          <a:xfrm>
            <a:off x="2799078" y="5636719"/>
            <a:ext cx="118198" cy="256412"/>
            <a:chOff x="684397" y="2244206"/>
            <a:chExt cx="128499" cy="256412"/>
          </a:xfrm>
        </p:grpSpPr>
        <p:sp>
          <p:nvSpPr>
            <p:cNvPr id="206"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7"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08" name="组合 207">
            <a:extLst>
              <a:ext uri="{FF2B5EF4-FFF2-40B4-BE49-F238E27FC236}">
                <a16:creationId xmlns="" xmlns:a16="http://schemas.microsoft.com/office/drawing/2014/main" id="{B7BF07FD-8F7C-4965-A0C8-339ED4A5F586}"/>
              </a:ext>
            </a:extLst>
          </p:cNvPr>
          <p:cNvGrpSpPr/>
          <p:nvPr/>
        </p:nvGrpSpPr>
        <p:grpSpPr bwMode="gray">
          <a:xfrm>
            <a:off x="2931520" y="5636719"/>
            <a:ext cx="112886" cy="256412"/>
            <a:chOff x="867760" y="2244206"/>
            <a:chExt cx="122724" cy="256412"/>
          </a:xfrm>
        </p:grpSpPr>
        <p:sp>
          <p:nvSpPr>
            <p:cNvPr id="209"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0"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11" name="组合 210">
            <a:extLst>
              <a:ext uri="{FF2B5EF4-FFF2-40B4-BE49-F238E27FC236}">
                <a16:creationId xmlns="" xmlns:a16="http://schemas.microsoft.com/office/drawing/2014/main" id="{F82E017D-E6E4-4CFB-995C-E48F28C9F348}"/>
              </a:ext>
            </a:extLst>
          </p:cNvPr>
          <p:cNvGrpSpPr/>
          <p:nvPr/>
        </p:nvGrpSpPr>
        <p:grpSpPr bwMode="gray">
          <a:xfrm>
            <a:off x="3058651" y="5636719"/>
            <a:ext cx="118198" cy="256412"/>
            <a:chOff x="1045348" y="2244206"/>
            <a:chExt cx="128499" cy="256412"/>
          </a:xfrm>
        </p:grpSpPr>
        <p:sp>
          <p:nvSpPr>
            <p:cNvPr id="212"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3"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14" name="组合 213">
            <a:extLst>
              <a:ext uri="{FF2B5EF4-FFF2-40B4-BE49-F238E27FC236}">
                <a16:creationId xmlns="" xmlns:a16="http://schemas.microsoft.com/office/drawing/2014/main" id="{3D664CD3-334F-4DA7-B3FF-6AFB386AAC2A}"/>
              </a:ext>
            </a:extLst>
          </p:cNvPr>
          <p:cNvGrpSpPr/>
          <p:nvPr/>
        </p:nvGrpSpPr>
        <p:grpSpPr bwMode="gray">
          <a:xfrm>
            <a:off x="3191094" y="5636719"/>
            <a:ext cx="118198" cy="256412"/>
            <a:chOff x="1187248" y="2249442"/>
            <a:chExt cx="128499" cy="256412"/>
          </a:xfrm>
        </p:grpSpPr>
        <p:sp>
          <p:nvSpPr>
            <p:cNvPr id="215"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6"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17" name="组合 216">
            <a:extLst>
              <a:ext uri="{FF2B5EF4-FFF2-40B4-BE49-F238E27FC236}">
                <a16:creationId xmlns="" xmlns:a16="http://schemas.microsoft.com/office/drawing/2014/main" id="{AE515FB8-930E-44E9-AC6F-964116A87E4C}"/>
              </a:ext>
            </a:extLst>
          </p:cNvPr>
          <p:cNvGrpSpPr/>
          <p:nvPr/>
        </p:nvGrpSpPr>
        <p:grpSpPr bwMode="gray">
          <a:xfrm>
            <a:off x="3323538" y="5636719"/>
            <a:ext cx="118198" cy="256412"/>
            <a:chOff x="1187248" y="2249442"/>
            <a:chExt cx="128499" cy="256412"/>
          </a:xfrm>
        </p:grpSpPr>
        <p:sp>
          <p:nvSpPr>
            <p:cNvPr id="218"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9"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0" name="组合 219">
            <a:extLst>
              <a:ext uri="{FF2B5EF4-FFF2-40B4-BE49-F238E27FC236}">
                <a16:creationId xmlns="" xmlns:a16="http://schemas.microsoft.com/office/drawing/2014/main" id="{DB25A4B8-9E5D-4864-880B-A9518AD5BB11}"/>
              </a:ext>
            </a:extLst>
          </p:cNvPr>
          <p:cNvGrpSpPr/>
          <p:nvPr/>
        </p:nvGrpSpPr>
        <p:grpSpPr bwMode="gray">
          <a:xfrm>
            <a:off x="2062800" y="5617223"/>
            <a:ext cx="118198" cy="256412"/>
            <a:chOff x="506809" y="2244206"/>
            <a:chExt cx="128499" cy="256412"/>
          </a:xfrm>
        </p:grpSpPr>
        <p:sp>
          <p:nvSpPr>
            <p:cNvPr id="221"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2"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3" name="组合 222">
            <a:extLst>
              <a:ext uri="{FF2B5EF4-FFF2-40B4-BE49-F238E27FC236}">
                <a16:creationId xmlns="" xmlns:a16="http://schemas.microsoft.com/office/drawing/2014/main" id="{DB25A4B8-9E5D-4864-880B-A9518AD5BB11}"/>
              </a:ext>
            </a:extLst>
          </p:cNvPr>
          <p:cNvGrpSpPr/>
          <p:nvPr/>
        </p:nvGrpSpPr>
        <p:grpSpPr bwMode="gray">
          <a:xfrm>
            <a:off x="2528880" y="5636719"/>
            <a:ext cx="118198" cy="256412"/>
            <a:chOff x="506809" y="2244206"/>
            <a:chExt cx="128499" cy="256412"/>
          </a:xfrm>
        </p:grpSpPr>
        <p:sp>
          <p:nvSpPr>
            <p:cNvPr id="224"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5"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6" name="组合 225"/>
          <p:cNvGrpSpPr/>
          <p:nvPr/>
        </p:nvGrpSpPr>
        <p:grpSpPr bwMode="black">
          <a:xfrm>
            <a:off x="2501836" y="4980226"/>
            <a:ext cx="266669" cy="582853"/>
            <a:chOff x="2501836" y="5092621"/>
            <a:chExt cx="266669" cy="582853"/>
          </a:xfrm>
        </p:grpSpPr>
        <p:grpSp>
          <p:nvGrpSpPr>
            <p:cNvPr id="227" name="组合 226">
              <a:extLst>
                <a:ext uri="{FF2B5EF4-FFF2-40B4-BE49-F238E27FC236}">
                  <a16:creationId xmlns="" xmlns:a16="http://schemas.microsoft.com/office/drawing/2014/main" id="{07771919-29BA-4F84-A108-95F68658FD60}"/>
                </a:ext>
              </a:extLst>
            </p:cNvPr>
            <p:cNvGrpSpPr/>
            <p:nvPr/>
          </p:nvGrpSpPr>
          <p:grpSpPr bwMode="black">
            <a:xfrm>
              <a:off x="2508907" y="5092621"/>
              <a:ext cx="118198" cy="256412"/>
              <a:chOff x="329220" y="2244206"/>
              <a:chExt cx="128499" cy="256412"/>
            </a:xfrm>
          </p:grpSpPr>
          <p:sp>
            <p:nvSpPr>
              <p:cNvPr id="237"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8"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8" name="组合 227">
              <a:extLst>
                <a:ext uri="{FF2B5EF4-FFF2-40B4-BE49-F238E27FC236}">
                  <a16:creationId xmlns="" xmlns:a16="http://schemas.microsoft.com/office/drawing/2014/main" id="{07771919-29BA-4F84-A108-95F68658FD60}"/>
                </a:ext>
              </a:extLst>
            </p:cNvPr>
            <p:cNvGrpSpPr/>
            <p:nvPr/>
          </p:nvGrpSpPr>
          <p:grpSpPr bwMode="black">
            <a:xfrm>
              <a:off x="2501836" y="5411214"/>
              <a:ext cx="118198" cy="256412"/>
              <a:chOff x="329220" y="2244206"/>
              <a:chExt cx="128499" cy="256412"/>
            </a:xfrm>
          </p:grpSpPr>
          <p:sp>
            <p:nvSpPr>
              <p:cNvPr id="235"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6"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9" name="组合 228">
              <a:extLst>
                <a:ext uri="{FF2B5EF4-FFF2-40B4-BE49-F238E27FC236}">
                  <a16:creationId xmlns="" xmlns:a16="http://schemas.microsoft.com/office/drawing/2014/main" id="{07771919-29BA-4F84-A108-95F68658FD60}"/>
                </a:ext>
              </a:extLst>
            </p:cNvPr>
            <p:cNvGrpSpPr/>
            <p:nvPr/>
          </p:nvGrpSpPr>
          <p:grpSpPr bwMode="black">
            <a:xfrm>
              <a:off x="2650307" y="5100469"/>
              <a:ext cx="118198" cy="256412"/>
              <a:chOff x="329220" y="2244206"/>
              <a:chExt cx="128499" cy="256412"/>
            </a:xfrm>
          </p:grpSpPr>
          <p:sp>
            <p:nvSpPr>
              <p:cNvPr id="233"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4"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30" name="组合 229">
              <a:extLst>
                <a:ext uri="{FF2B5EF4-FFF2-40B4-BE49-F238E27FC236}">
                  <a16:creationId xmlns="" xmlns:a16="http://schemas.microsoft.com/office/drawing/2014/main" id="{07771919-29BA-4F84-A108-95F68658FD60}"/>
                </a:ext>
              </a:extLst>
            </p:cNvPr>
            <p:cNvGrpSpPr/>
            <p:nvPr/>
          </p:nvGrpSpPr>
          <p:grpSpPr bwMode="black">
            <a:xfrm>
              <a:off x="2643236" y="5419062"/>
              <a:ext cx="118198" cy="256412"/>
              <a:chOff x="329220" y="2244206"/>
              <a:chExt cx="128499" cy="256412"/>
            </a:xfrm>
          </p:grpSpPr>
          <p:sp>
            <p:nvSpPr>
              <p:cNvPr id="231"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2"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239" name="组合 238"/>
          <p:cNvGrpSpPr/>
          <p:nvPr/>
        </p:nvGrpSpPr>
        <p:grpSpPr bwMode="black">
          <a:xfrm>
            <a:off x="2776039" y="4980226"/>
            <a:ext cx="266669" cy="582853"/>
            <a:chOff x="2501836" y="5092621"/>
            <a:chExt cx="266669" cy="582853"/>
          </a:xfrm>
        </p:grpSpPr>
        <p:grpSp>
          <p:nvGrpSpPr>
            <p:cNvPr id="240" name="组合 239">
              <a:extLst>
                <a:ext uri="{FF2B5EF4-FFF2-40B4-BE49-F238E27FC236}">
                  <a16:creationId xmlns="" xmlns:a16="http://schemas.microsoft.com/office/drawing/2014/main" id="{07771919-29BA-4F84-A108-95F68658FD60}"/>
                </a:ext>
              </a:extLst>
            </p:cNvPr>
            <p:cNvGrpSpPr/>
            <p:nvPr/>
          </p:nvGrpSpPr>
          <p:grpSpPr bwMode="black">
            <a:xfrm>
              <a:off x="2508907" y="5092621"/>
              <a:ext cx="118198" cy="256412"/>
              <a:chOff x="329220" y="2244206"/>
              <a:chExt cx="128499" cy="256412"/>
            </a:xfrm>
          </p:grpSpPr>
          <p:sp>
            <p:nvSpPr>
              <p:cNvPr id="250"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1"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41" name="组合 240">
              <a:extLst>
                <a:ext uri="{FF2B5EF4-FFF2-40B4-BE49-F238E27FC236}">
                  <a16:creationId xmlns="" xmlns:a16="http://schemas.microsoft.com/office/drawing/2014/main" id="{07771919-29BA-4F84-A108-95F68658FD60}"/>
                </a:ext>
              </a:extLst>
            </p:cNvPr>
            <p:cNvGrpSpPr/>
            <p:nvPr/>
          </p:nvGrpSpPr>
          <p:grpSpPr bwMode="black">
            <a:xfrm>
              <a:off x="2501836" y="5411214"/>
              <a:ext cx="118198" cy="256412"/>
              <a:chOff x="329220" y="2244206"/>
              <a:chExt cx="128499" cy="256412"/>
            </a:xfrm>
          </p:grpSpPr>
          <p:sp>
            <p:nvSpPr>
              <p:cNvPr id="248"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9"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42" name="组合 241">
              <a:extLst>
                <a:ext uri="{FF2B5EF4-FFF2-40B4-BE49-F238E27FC236}">
                  <a16:creationId xmlns="" xmlns:a16="http://schemas.microsoft.com/office/drawing/2014/main" id="{07771919-29BA-4F84-A108-95F68658FD60}"/>
                </a:ext>
              </a:extLst>
            </p:cNvPr>
            <p:cNvGrpSpPr/>
            <p:nvPr/>
          </p:nvGrpSpPr>
          <p:grpSpPr bwMode="black">
            <a:xfrm>
              <a:off x="2650307" y="5100469"/>
              <a:ext cx="118198" cy="256412"/>
              <a:chOff x="329220" y="2244206"/>
              <a:chExt cx="128499" cy="256412"/>
            </a:xfrm>
          </p:grpSpPr>
          <p:sp>
            <p:nvSpPr>
              <p:cNvPr id="246"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7"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43" name="组合 242">
              <a:extLst>
                <a:ext uri="{FF2B5EF4-FFF2-40B4-BE49-F238E27FC236}">
                  <a16:creationId xmlns="" xmlns:a16="http://schemas.microsoft.com/office/drawing/2014/main" id="{07771919-29BA-4F84-A108-95F68658FD60}"/>
                </a:ext>
              </a:extLst>
            </p:cNvPr>
            <p:cNvGrpSpPr/>
            <p:nvPr/>
          </p:nvGrpSpPr>
          <p:grpSpPr bwMode="black">
            <a:xfrm>
              <a:off x="2643236" y="5419062"/>
              <a:ext cx="118198" cy="256412"/>
              <a:chOff x="329220" y="2244206"/>
              <a:chExt cx="128499" cy="256412"/>
            </a:xfrm>
          </p:grpSpPr>
          <p:sp>
            <p:nvSpPr>
              <p:cNvPr id="244"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5"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252" name="组合 251"/>
          <p:cNvGrpSpPr/>
          <p:nvPr/>
        </p:nvGrpSpPr>
        <p:grpSpPr bwMode="black">
          <a:xfrm>
            <a:off x="3033002" y="4988074"/>
            <a:ext cx="266669" cy="582853"/>
            <a:chOff x="2501836" y="5092621"/>
            <a:chExt cx="266669" cy="582853"/>
          </a:xfrm>
        </p:grpSpPr>
        <p:grpSp>
          <p:nvGrpSpPr>
            <p:cNvPr id="253" name="组合 252">
              <a:extLst>
                <a:ext uri="{FF2B5EF4-FFF2-40B4-BE49-F238E27FC236}">
                  <a16:creationId xmlns="" xmlns:a16="http://schemas.microsoft.com/office/drawing/2014/main" id="{07771919-29BA-4F84-A108-95F68658FD60}"/>
                </a:ext>
              </a:extLst>
            </p:cNvPr>
            <p:cNvGrpSpPr/>
            <p:nvPr/>
          </p:nvGrpSpPr>
          <p:grpSpPr bwMode="black">
            <a:xfrm>
              <a:off x="2508907" y="5092621"/>
              <a:ext cx="118198" cy="256412"/>
              <a:chOff x="329220" y="2244206"/>
              <a:chExt cx="128499" cy="256412"/>
            </a:xfrm>
          </p:grpSpPr>
          <p:sp>
            <p:nvSpPr>
              <p:cNvPr id="263"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4"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54" name="组合 253">
              <a:extLst>
                <a:ext uri="{FF2B5EF4-FFF2-40B4-BE49-F238E27FC236}">
                  <a16:creationId xmlns="" xmlns:a16="http://schemas.microsoft.com/office/drawing/2014/main" id="{07771919-29BA-4F84-A108-95F68658FD60}"/>
                </a:ext>
              </a:extLst>
            </p:cNvPr>
            <p:cNvGrpSpPr/>
            <p:nvPr/>
          </p:nvGrpSpPr>
          <p:grpSpPr bwMode="black">
            <a:xfrm>
              <a:off x="2501836" y="5411214"/>
              <a:ext cx="118198" cy="256412"/>
              <a:chOff x="329220" y="2244206"/>
              <a:chExt cx="128499" cy="256412"/>
            </a:xfrm>
          </p:grpSpPr>
          <p:sp>
            <p:nvSpPr>
              <p:cNvPr id="261"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2"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55" name="组合 254">
              <a:extLst>
                <a:ext uri="{FF2B5EF4-FFF2-40B4-BE49-F238E27FC236}">
                  <a16:creationId xmlns="" xmlns:a16="http://schemas.microsoft.com/office/drawing/2014/main" id="{07771919-29BA-4F84-A108-95F68658FD60}"/>
                </a:ext>
              </a:extLst>
            </p:cNvPr>
            <p:cNvGrpSpPr/>
            <p:nvPr/>
          </p:nvGrpSpPr>
          <p:grpSpPr bwMode="black">
            <a:xfrm>
              <a:off x="2650307" y="5100469"/>
              <a:ext cx="118198" cy="256412"/>
              <a:chOff x="329220" y="2244206"/>
              <a:chExt cx="128499" cy="256412"/>
            </a:xfrm>
          </p:grpSpPr>
          <p:sp>
            <p:nvSpPr>
              <p:cNvPr id="259"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0"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56" name="组合 255">
              <a:extLst>
                <a:ext uri="{FF2B5EF4-FFF2-40B4-BE49-F238E27FC236}">
                  <a16:creationId xmlns="" xmlns:a16="http://schemas.microsoft.com/office/drawing/2014/main" id="{07771919-29BA-4F84-A108-95F68658FD60}"/>
                </a:ext>
              </a:extLst>
            </p:cNvPr>
            <p:cNvGrpSpPr/>
            <p:nvPr/>
          </p:nvGrpSpPr>
          <p:grpSpPr bwMode="black">
            <a:xfrm>
              <a:off x="2643236" y="5419062"/>
              <a:ext cx="118198" cy="256412"/>
              <a:chOff x="329220" y="2244206"/>
              <a:chExt cx="128499" cy="256412"/>
            </a:xfrm>
          </p:grpSpPr>
          <p:sp>
            <p:nvSpPr>
              <p:cNvPr id="257"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8"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spTree>
    <p:extLst>
      <p:ext uri="{BB962C8B-B14F-4D97-AF65-F5344CB8AC3E}">
        <p14:creationId xmlns:p14="http://schemas.microsoft.com/office/powerpoint/2010/main" val="218291300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a:sym typeface="Huawei Sans" panose="020C0503030203020204" pitchFamily="34" charset="0"/>
              </a:rPr>
              <a:t>CampusInsight: Fault </a:t>
            </a:r>
            <a:r>
              <a:rPr lang="en-US" altLang="zh-CN" dirty="0" smtClean="0">
                <a:sym typeface="Huawei Sans" panose="020C0503030203020204" pitchFamily="34" charset="0"/>
              </a:rPr>
              <a:t>Reasoning</a:t>
            </a:r>
            <a:endParaRPr lang="zh-CN" altLang="en-US" dirty="0">
              <a:sym typeface="Huawei Sans" panose="020C0503030203020204" pitchFamily="34" charset="0"/>
            </a:endParaRPr>
          </a:p>
        </p:txBody>
      </p:sp>
      <p:sp>
        <p:nvSpPr>
          <p:cNvPr id="3" name="圆角矩形 2"/>
          <p:cNvSpPr/>
          <p:nvPr/>
        </p:nvSpPr>
        <p:spPr bwMode="gray">
          <a:xfrm>
            <a:off x="1076893" y="4707699"/>
            <a:ext cx="2755652" cy="785294"/>
          </a:xfrm>
          <a:prstGeom prst="roundRect">
            <a:avLst>
              <a:gd name="adj" fmla="val 5863"/>
            </a:avLst>
          </a:prstGeom>
          <a:solidFill>
            <a:srgbClr val="ED6D00"/>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圆角矩形 3"/>
          <p:cNvSpPr/>
          <p:nvPr/>
        </p:nvSpPr>
        <p:spPr bwMode="gray">
          <a:xfrm>
            <a:off x="1076893" y="3743544"/>
            <a:ext cx="2755652" cy="785294"/>
          </a:xfrm>
          <a:prstGeom prst="roundRect">
            <a:avLst>
              <a:gd name="adj" fmla="val 5863"/>
            </a:avLst>
          </a:prstGeom>
          <a:solidFill>
            <a:srgbClr val="30B5C5"/>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圆角矩形 4"/>
          <p:cNvSpPr/>
          <p:nvPr/>
        </p:nvSpPr>
        <p:spPr bwMode="gray">
          <a:xfrm>
            <a:off x="4420385" y="1556320"/>
            <a:ext cx="3053866" cy="4414206"/>
          </a:xfrm>
          <a:prstGeom prst="roundRect">
            <a:avLst>
              <a:gd name="adj" fmla="val 4267"/>
            </a:avLst>
          </a:prstGeom>
          <a:solidFill>
            <a:schemeClr val="bg1">
              <a:lumMod val="95000"/>
            </a:schemeClr>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圆角矩形 5"/>
          <p:cNvSpPr/>
          <p:nvPr/>
        </p:nvSpPr>
        <p:spPr bwMode="gray">
          <a:xfrm>
            <a:off x="4618973" y="3561158"/>
            <a:ext cx="2690366" cy="2064470"/>
          </a:xfrm>
          <a:prstGeom prst="roundRect">
            <a:avLst>
              <a:gd name="adj" fmla="val 2798"/>
            </a:avLst>
          </a:prstGeom>
          <a:noFill/>
          <a:ln w="28575" cap="flat" cmpd="sng" algn="ctr">
            <a:solidFill>
              <a:srgbClr val="EC7061"/>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7" name="组合 6">
            <a:extLst>
              <a:ext uri="{FF2B5EF4-FFF2-40B4-BE49-F238E27FC236}">
                <a16:creationId xmlns:a16="http://schemas.microsoft.com/office/drawing/2014/main" xmlns="" id="{18BAD502-4EC5-4653-802D-0538217FF216}"/>
              </a:ext>
            </a:extLst>
          </p:cNvPr>
          <p:cNvGrpSpPr/>
          <p:nvPr/>
        </p:nvGrpSpPr>
        <p:grpSpPr bwMode="gray">
          <a:xfrm>
            <a:off x="4839700" y="4511918"/>
            <a:ext cx="387308" cy="387435"/>
            <a:chOff x="12694528" y="4148711"/>
            <a:chExt cx="845459" cy="845472"/>
          </a:xfrm>
        </p:grpSpPr>
        <p:sp>
          <p:nvSpPr>
            <p:cNvPr id="8" name="椭圆 7">
              <a:extLst>
                <a:ext uri="{FF2B5EF4-FFF2-40B4-BE49-F238E27FC236}">
                  <a16:creationId xmlns:a16="http://schemas.microsoft.com/office/drawing/2014/main" xmlns="" id="{0525A635-9D86-47C8-8C97-4E737DFA7851}"/>
                </a:ext>
              </a:extLst>
            </p:cNvPr>
            <p:cNvSpPr/>
            <p:nvPr/>
          </p:nvSpPr>
          <p:spPr bwMode="gray">
            <a:xfrm flipH="1">
              <a:off x="12694528" y="4148711"/>
              <a:ext cx="845459" cy="845472"/>
            </a:xfrm>
            <a:prstGeom prst="ellipse">
              <a:avLst/>
            </a:prstGeom>
            <a:solidFill>
              <a:srgbClr val="EC7061"/>
            </a:solidFill>
            <a:ln w="25400" cap="flat" cmpd="sng" algn="ctr">
              <a:noFill/>
              <a:prstDash val="solid"/>
            </a:ln>
            <a:effectLst/>
          </p:spPr>
          <p:txBody>
            <a:bodyPr rtlCol="0" anchor="ctr"/>
            <a:lstStyle/>
            <a:p>
              <a:pPr algn="ctr" defTabSz="386703" fontAlgn="auto">
                <a:spcBef>
                  <a:spcPts val="0"/>
                </a:spcBef>
                <a:spcAft>
                  <a:spcPts val="0"/>
                </a:spcAft>
                <a:defRPr/>
              </a:pPr>
              <a:endParaRPr lang="zh-CN" altLang="en-US" sz="10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Freeform 10">
              <a:extLst>
                <a:ext uri="{FF2B5EF4-FFF2-40B4-BE49-F238E27FC236}">
                  <a16:creationId xmlns:a16="http://schemas.microsoft.com/office/drawing/2014/main" xmlns="" id="{1C237055-E3A2-43D3-B827-C5300F3C973B}"/>
                </a:ext>
              </a:extLst>
            </p:cNvPr>
            <p:cNvSpPr>
              <a:spLocks noEditPoints="1"/>
            </p:cNvSpPr>
            <p:nvPr/>
          </p:nvSpPr>
          <p:spPr bwMode="gray">
            <a:xfrm flipH="1">
              <a:off x="12873185" y="4272463"/>
              <a:ext cx="488144" cy="551151"/>
            </a:xfrm>
            <a:custGeom>
              <a:avLst/>
              <a:gdLst>
                <a:gd name="T0" fmla="*/ 978 w 1066"/>
                <a:gd name="T1" fmla="*/ 1204 h 1204"/>
                <a:gd name="T2" fmla="*/ 448 w 1066"/>
                <a:gd name="T3" fmla="*/ 1204 h 1204"/>
                <a:gd name="T4" fmla="*/ 422 w 1066"/>
                <a:gd name="T5" fmla="*/ 1061 h 1204"/>
                <a:gd name="T6" fmla="*/ 398 w 1066"/>
                <a:gd name="T7" fmla="*/ 1040 h 1204"/>
                <a:gd name="T8" fmla="*/ 189 w 1066"/>
                <a:gd name="T9" fmla="*/ 1041 h 1204"/>
                <a:gd name="T10" fmla="*/ 146 w 1066"/>
                <a:gd name="T11" fmla="*/ 1002 h 1204"/>
                <a:gd name="T12" fmla="*/ 150 w 1066"/>
                <a:gd name="T13" fmla="*/ 928 h 1204"/>
                <a:gd name="T14" fmla="*/ 154 w 1066"/>
                <a:gd name="T15" fmla="*/ 857 h 1204"/>
                <a:gd name="T16" fmla="*/ 124 w 1066"/>
                <a:gd name="T17" fmla="*/ 846 h 1204"/>
                <a:gd name="T18" fmla="*/ 112 w 1066"/>
                <a:gd name="T19" fmla="*/ 824 h 1204"/>
                <a:gd name="T20" fmla="*/ 94 w 1066"/>
                <a:gd name="T21" fmla="*/ 721 h 1204"/>
                <a:gd name="T22" fmla="*/ 81 w 1066"/>
                <a:gd name="T23" fmla="*/ 713 h 1204"/>
                <a:gd name="T24" fmla="*/ 30 w 1066"/>
                <a:gd name="T25" fmla="*/ 703 h 1204"/>
                <a:gd name="T26" fmla="*/ 20 w 1066"/>
                <a:gd name="T27" fmla="*/ 663 h 1204"/>
                <a:gd name="T28" fmla="*/ 79 w 1066"/>
                <a:gd name="T29" fmla="*/ 605 h 1204"/>
                <a:gd name="T30" fmla="*/ 112 w 1066"/>
                <a:gd name="T31" fmla="*/ 487 h 1204"/>
                <a:gd name="T32" fmla="*/ 244 w 1066"/>
                <a:gd name="T33" fmla="*/ 134 h 1204"/>
                <a:gd name="T34" fmla="*/ 614 w 1066"/>
                <a:gd name="T35" fmla="*/ 8 h 1204"/>
                <a:gd name="T36" fmla="*/ 999 w 1066"/>
                <a:gd name="T37" fmla="*/ 217 h 1204"/>
                <a:gd name="T38" fmla="*/ 1061 w 1066"/>
                <a:gd name="T39" fmla="*/ 438 h 1204"/>
                <a:gd name="T40" fmla="*/ 942 w 1066"/>
                <a:gd name="T41" fmla="*/ 800 h 1204"/>
                <a:gd name="T42" fmla="*/ 931 w 1066"/>
                <a:gd name="T43" fmla="*/ 852 h 1204"/>
                <a:gd name="T44" fmla="*/ 977 w 1066"/>
                <a:gd name="T45" fmla="*/ 1186 h 1204"/>
                <a:gd name="T46" fmla="*/ 978 w 1066"/>
                <a:gd name="T47" fmla="*/ 1204 h 1204"/>
                <a:gd name="T48" fmla="*/ 596 w 1066"/>
                <a:gd name="T49" fmla="*/ 502 h 1204"/>
                <a:gd name="T50" fmla="*/ 724 w 1066"/>
                <a:gd name="T51" fmla="*/ 575 h 1204"/>
                <a:gd name="T52" fmla="*/ 733 w 1066"/>
                <a:gd name="T53" fmla="*/ 592 h 1204"/>
                <a:gd name="T54" fmla="*/ 770 w 1066"/>
                <a:gd name="T55" fmla="*/ 640 h 1204"/>
                <a:gd name="T56" fmla="*/ 821 w 1066"/>
                <a:gd name="T57" fmla="*/ 618 h 1204"/>
                <a:gd name="T58" fmla="*/ 815 w 1066"/>
                <a:gd name="T59" fmla="*/ 560 h 1204"/>
                <a:gd name="T60" fmla="*/ 757 w 1066"/>
                <a:gd name="T61" fmla="*/ 553 h 1204"/>
                <a:gd name="T62" fmla="*/ 741 w 1066"/>
                <a:gd name="T63" fmla="*/ 555 h 1204"/>
                <a:gd name="T64" fmla="*/ 615 w 1066"/>
                <a:gd name="T65" fmla="*/ 484 h 1204"/>
                <a:gd name="T66" fmla="*/ 627 w 1066"/>
                <a:gd name="T67" fmla="*/ 350 h 1204"/>
                <a:gd name="T68" fmla="*/ 630 w 1066"/>
                <a:gd name="T69" fmla="*/ 338 h 1204"/>
                <a:gd name="T70" fmla="*/ 694 w 1066"/>
                <a:gd name="T71" fmla="*/ 300 h 1204"/>
                <a:gd name="T72" fmla="*/ 710 w 1066"/>
                <a:gd name="T73" fmla="*/ 321 h 1204"/>
                <a:gd name="T74" fmla="*/ 834 w 1066"/>
                <a:gd name="T75" fmla="*/ 339 h 1204"/>
                <a:gd name="T76" fmla="*/ 870 w 1066"/>
                <a:gd name="T77" fmla="*/ 217 h 1204"/>
                <a:gd name="T78" fmla="*/ 759 w 1066"/>
                <a:gd name="T79" fmla="*/ 160 h 1204"/>
                <a:gd name="T80" fmla="*/ 682 w 1066"/>
                <a:gd name="T81" fmla="*/ 261 h 1204"/>
                <a:gd name="T82" fmla="*/ 674 w 1066"/>
                <a:gd name="T83" fmla="*/ 278 h 1204"/>
                <a:gd name="T84" fmla="*/ 609 w 1066"/>
                <a:gd name="T85" fmla="*/ 317 h 1204"/>
                <a:gd name="T86" fmla="*/ 394 w 1066"/>
                <a:gd name="T87" fmla="*/ 292 h 1204"/>
                <a:gd name="T88" fmla="*/ 378 w 1066"/>
                <a:gd name="T89" fmla="*/ 494 h 1204"/>
                <a:gd name="T90" fmla="*/ 596 w 1066"/>
                <a:gd name="T91" fmla="*/ 502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6" h="1204">
                  <a:moveTo>
                    <a:pt x="978" y="1204"/>
                  </a:moveTo>
                  <a:cubicBezTo>
                    <a:pt x="801" y="1204"/>
                    <a:pt x="625" y="1204"/>
                    <a:pt x="448" y="1204"/>
                  </a:cubicBezTo>
                  <a:cubicBezTo>
                    <a:pt x="439" y="1156"/>
                    <a:pt x="430" y="1109"/>
                    <a:pt x="422" y="1061"/>
                  </a:cubicBezTo>
                  <a:cubicBezTo>
                    <a:pt x="420" y="1046"/>
                    <a:pt x="415" y="1040"/>
                    <a:pt x="398" y="1040"/>
                  </a:cubicBezTo>
                  <a:cubicBezTo>
                    <a:pt x="329" y="1041"/>
                    <a:pt x="259" y="1041"/>
                    <a:pt x="189" y="1041"/>
                  </a:cubicBezTo>
                  <a:cubicBezTo>
                    <a:pt x="162" y="1041"/>
                    <a:pt x="147" y="1030"/>
                    <a:pt x="146" y="1002"/>
                  </a:cubicBezTo>
                  <a:cubicBezTo>
                    <a:pt x="145" y="978"/>
                    <a:pt x="148" y="953"/>
                    <a:pt x="150" y="928"/>
                  </a:cubicBezTo>
                  <a:cubicBezTo>
                    <a:pt x="103" y="894"/>
                    <a:pt x="103" y="889"/>
                    <a:pt x="154" y="857"/>
                  </a:cubicBezTo>
                  <a:cubicBezTo>
                    <a:pt x="145" y="854"/>
                    <a:pt x="133" y="852"/>
                    <a:pt x="124" y="846"/>
                  </a:cubicBezTo>
                  <a:cubicBezTo>
                    <a:pt x="118" y="842"/>
                    <a:pt x="111" y="831"/>
                    <a:pt x="112" y="824"/>
                  </a:cubicBezTo>
                  <a:cubicBezTo>
                    <a:pt x="118" y="787"/>
                    <a:pt x="102" y="755"/>
                    <a:pt x="94" y="721"/>
                  </a:cubicBezTo>
                  <a:cubicBezTo>
                    <a:pt x="93" y="717"/>
                    <a:pt x="86" y="714"/>
                    <a:pt x="81" y="713"/>
                  </a:cubicBezTo>
                  <a:cubicBezTo>
                    <a:pt x="64" y="709"/>
                    <a:pt x="46" y="708"/>
                    <a:pt x="30" y="703"/>
                  </a:cubicBezTo>
                  <a:cubicBezTo>
                    <a:pt x="2" y="695"/>
                    <a:pt x="0" y="682"/>
                    <a:pt x="20" y="663"/>
                  </a:cubicBezTo>
                  <a:cubicBezTo>
                    <a:pt x="40" y="644"/>
                    <a:pt x="60" y="625"/>
                    <a:pt x="79" y="605"/>
                  </a:cubicBezTo>
                  <a:cubicBezTo>
                    <a:pt x="111" y="572"/>
                    <a:pt x="120" y="532"/>
                    <a:pt x="112" y="487"/>
                  </a:cubicBezTo>
                  <a:cubicBezTo>
                    <a:pt x="87" y="344"/>
                    <a:pt x="133" y="227"/>
                    <a:pt x="244" y="134"/>
                  </a:cubicBezTo>
                  <a:cubicBezTo>
                    <a:pt x="351" y="43"/>
                    <a:pt x="474" y="0"/>
                    <a:pt x="614" y="8"/>
                  </a:cubicBezTo>
                  <a:cubicBezTo>
                    <a:pt x="774" y="17"/>
                    <a:pt x="907" y="81"/>
                    <a:pt x="999" y="217"/>
                  </a:cubicBezTo>
                  <a:cubicBezTo>
                    <a:pt x="1044" y="283"/>
                    <a:pt x="1066" y="358"/>
                    <a:pt x="1061" y="438"/>
                  </a:cubicBezTo>
                  <a:cubicBezTo>
                    <a:pt x="1053" y="569"/>
                    <a:pt x="1020" y="692"/>
                    <a:pt x="942" y="800"/>
                  </a:cubicBezTo>
                  <a:cubicBezTo>
                    <a:pt x="930" y="817"/>
                    <a:pt x="928" y="833"/>
                    <a:pt x="931" y="852"/>
                  </a:cubicBezTo>
                  <a:cubicBezTo>
                    <a:pt x="946" y="963"/>
                    <a:pt x="962" y="1075"/>
                    <a:pt x="977" y="1186"/>
                  </a:cubicBezTo>
                  <a:cubicBezTo>
                    <a:pt x="978" y="1191"/>
                    <a:pt x="978" y="1197"/>
                    <a:pt x="978" y="1204"/>
                  </a:cubicBezTo>
                  <a:close/>
                  <a:moveTo>
                    <a:pt x="596" y="502"/>
                  </a:moveTo>
                  <a:cubicBezTo>
                    <a:pt x="639" y="527"/>
                    <a:pt x="682" y="550"/>
                    <a:pt x="724" y="575"/>
                  </a:cubicBezTo>
                  <a:cubicBezTo>
                    <a:pt x="728" y="578"/>
                    <a:pt x="732" y="586"/>
                    <a:pt x="733" y="592"/>
                  </a:cubicBezTo>
                  <a:cubicBezTo>
                    <a:pt x="734" y="617"/>
                    <a:pt x="747" y="634"/>
                    <a:pt x="770" y="640"/>
                  </a:cubicBezTo>
                  <a:cubicBezTo>
                    <a:pt x="789" y="645"/>
                    <a:pt x="811" y="635"/>
                    <a:pt x="821" y="618"/>
                  </a:cubicBezTo>
                  <a:cubicBezTo>
                    <a:pt x="832" y="600"/>
                    <a:pt x="829" y="576"/>
                    <a:pt x="815" y="560"/>
                  </a:cubicBezTo>
                  <a:cubicBezTo>
                    <a:pt x="799" y="544"/>
                    <a:pt x="780" y="541"/>
                    <a:pt x="757" y="553"/>
                  </a:cubicBezTo>
                  <a:cubicBezTo>
                    <a:pt x="752" y="555"/>
                    <a:pt x="744" y="558"/>
                    <a:pt x="741" y="555"/>
                  </a:cubicBezTo>
                  <a:cubicBezTo>
                    <a:pt x="698" y="532"/>
                    <a:pt x="657" y="508"/>
                    <a:pt x="615" y="484"/>
                  </a:cubicBezTo>
                  <a:cubicBezTo>
                    <a:pt x="643" y="424"/>
                    <a:pt x="643" y="414"/>
                    <a:pt x="627" y="350"/>
                  </a:cubicBezTo>
                  <a:cubicBezTo>
                    <a:pt x="627" y="346"/>
                    <a:pt x="627" y="340"/>
                    <a:pt x="630" y="338"/>
                  </a:cubicBezTo>
                  <a:cubicBezTo>
                    <a:pt x="651" y="325"/>
                    <a:pt x="672" y="312"/>
                    <a:pt x="694" y="300"/>
                  </a:cubicBezTo>
                  <a:cubicBezTo>
                    <a:pt x="700" y="309"/>
                    <a:pt x="705" y="315"/>
                    <a:pt x="710" y="321"/>
                  </a:cubicBezTo>
                  <a:cubicBezTo>
                    <a:pt x="743" y="357"/>
                    <a:pt x="795" y="364"/>
                    <a:pt x="834" y="339"/>
                  </a:cubicBezTo>
                  <a:cubicBezTo>
                    <a:pt x="874" y="313"/>
                    <a:pt x="889" y="261"/>
                    <a:pt x="870" y="217"/>
                  </a:cubicBezTo>
                  <a:cubicBezTo>
                    <a:pt x="851" y="174"/>
                    <a:pt x="804" y="149"/>
                    <a:pt x="759" y="160"/>
                  </a:cubicBezTo>
                  <a:cubicBezTo>
                    <a:pt x="711" y="172"/>
                    <a:pt x="680" y="213"/>
                    <a:pt x="682" y="261"/>
                  </a:cubicBezTo>
                  <a:cubicBezTo>
                    <a:pt x="682" y="267"/>
                    <a:pt x="679" y="275"/>
                    <a:pt x="674" y="278"/>
                  </a:cubicBezTo>
                  <a:cubicBezTo>
                    <a:pt x="653" y="292"/>
                    <a:pt x="631" y="304"/>
                    <a:pt x="609" y="317"/>
                  </a:cubicBezTo>
                  <a:cubicBezTo>
                    <a:pt x="542" y="232"/>
                    <a:pt x="445" y="246"/>
                    <a:pt x="394" y="292"/>
                  </a:cubicBezTo>
                  <a:cubicBezTo>
                    <a:pt x="335" y="344"/>
                    <a:pt x="328" y="433"/>
                    <a:pt x="378" y="494"/>
                  </a:cubicBezTo>
                  <a:cubicBezTo>
                    <a:pt x="433" y="560"/>
                    <a:pt x="516" y="563"/>
                    <a:pt x="596" y="502"/>
                  </a:cubicBezTo>
                  <a:close/>
                </a:path>
              </a:pathLst>
            </a:custGeom>
            <a:solidFill>
              <a:srgbClr val="FFFFFF"/>
            </a:solidFill>
            <a:ln>
              <a:noFill/>
            </a:ln>
          </p:spPr>
          <p:txBody>
            <a:bodyPr vert="horz" wrap="square" lIns="19355" tIns="9677" rIns="19355" bIns="9677" numCol="1" anchor="t" anchorCtr="0" compatLnSpc="1"/>
            <a:lstStyle/>
            <a:p>
              <a:pPr defTabSz="386703" fontAlgn="auto">
                <a:spcBef>
                  <a:spcPts val="0"/>
                </a:spcBef>
                <a:spcAft>
                  <a:spcPts val="0"/>
                </a:spcAft>
                <a:defRPr/>
              </a:pPr>
              <a:endParaRPr lang="zh-CN" altLang="en-US" sz="10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0" name="左中括号 9"/>
          <p:cNvSpPr/>
          <p:nvPr/>
        </p:nvSpPr>
        <p:spPr bwMode="gray">
          <a:xfrm>
            <a:off x="5450695" y="4285000"/>
            <a:ext cx="466475" cy="833906"/>
          </a:xfrm>
          <a:prstGeom prst="leftBracket">
            <a:avLst>
              <a:gd name="adj" fmla="val 42124"/>
            </a:avLst>
          </a:prstGeom>
          <a:noFill/>
          <a:ln w="19050" cap="flat" cmpd="sng" algn="ctr">
            <a:solidFill>
              <a:srgbClr val="EC7061"/>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1" name="直接连接符 10"/>
          <p:cNvCxnSpPr>
            <a:stCxn id="8" idx="2"/>
            <a:endCxn id="10" idx="1"/>
          </p:cNvCxnSpPr>
          <p:nvPr/>
        </p:nvCxnSpPr>
        <p:spPr bwMode="gray">
          <a:xfrm flipV="1">
            <a:off x="5227008" y="4701953"/>
            <a:ext cx="223687" cy="3683"/>
          </a:xfrm>
          <a:prstGeom prst="line">
            <a:avLst/>
          </a:prstGeom>
          <a:noFill/>
          <a:ln w="19050" cap="flat" cmpd="sng" algn="ctr">
            <a:solidFill>
              <a:srgbClr val="EC7061"/>
            </a:solidFill>
            <a:prstDash val="solid"/>
            <a:miter lim="800000"/>
          </a:ln>
          <a:effectLst/>
        </p:spPr>
      </p:cxnSp>
      <p:sp>
        <p:nvSpPr>
          <p:cNvPr id="12" name="左中括号 11"/>
          <p:cNvSpPr/>
          <p:nvPr/>
        </p:nvSpPr>
        <p:spPr bwMode="gray">
          <a:xfrm>
            <a:off x="5907619" y="4078554"/>
            <a:ext cx="466475" cy="445519"/>
          </a:xfrm>
          <a:prstGeom prst="leftBracket">
            <a:avLst>
              <a:gd name="adj" fmla="val 36084"/>
            </a:avLst>
          </a:prstGeom>
          <a:noFill/>
          <a:ln w="19050" cap="flat" cmpd="sng" algn="ctr">
            <a:solidFill>
              <a:srgbClr val="EC7061"/>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圆角矩形 12"/>
          <p:cNvSpPr/>
          <p:nvPr/>
        </p:nvSpPr>
        <p:spPr bwMode="gray">
          <a:xfrm>
            <a:off x="6383645" y="3961516"/>
            <a:ext cx="636984" cy="273492"/>
          </a:xfrm>
          <a:prstGeom prst="roundRect">
            <a:avLst/>
          </a:prstGeom>
          <a:noFill/>
          <a:ln w="19050" cap="flat" cmpd="sng" algn="ctr">
            <a:solidFill>
              <a:srgbClr val="EC7061"/>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Rule 1</a:t>
            </a:r>
            <a:endParaRPr kumimoji="0" lang="zh-CN" altLang="en-US"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圆角矩形 13"/>
          <p:cNvSpPr/>
          <p:nvPr/>
        </p:nvSpPr>
        <p:spPr bwMode="gray">
          <a:xfrm>
            <a:off x="6384055" y="4373740"/>
            <a:ext cx="636984" cy="273492"/>
          </a:xfrm>
          <a:prstGeom prst="roundRect">
            <a:avLst/>
          </a:prstGeom>
          <a:solidFill>
            <a:srgbClr val="EC7061"/>
          </a:solidFill>
          <a:ln w="19050" cap="flat" cmpd="sng" algn="ctr">
            <a:solidFill>
              <a:srgbClr val="EC7061"/>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Rule 2</a:t>
            </a:r>
            <a:endParaRPr kumimoji="0" lang="zh-CN" altLang="en-US" sz="11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圆角矩形 14"/>
          <p:cNvSpPr/>
          <p:nvPr/>
        </p:nvSpPr>
        <p:spPr bwMode="gray">
          <a:xfrm>
            <a:off x="6384055" y="4755123"/>
            <a:ext cx="636984" cy="273492"/>
          </a:xfrm>
          <a:prstGeom prst="roundRect">
            <a:avLst/>
          </a:prstGeom>
          <a:noFill/>
          <a:ln w="19050" cap="flat" cmpd="sng" algn="ctr">
            <a:solidFill>
              <a:srgbClr val="EC7061"/>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Rule 3</a:t>
            </a:r>
            <a:endParaRPr kumimoji="0" lang="zh-CN" altLang="en-US"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圆角矩形 15"/>
          <p:cNvSpPr/>
          <p:nvPr/>
        </p:nvSpPr>
        <p:spPr bwMode="gray">
          <a:xfrm>
            <a:off x="6384055" y="5185189"/>
            <a:ext cx="636984" cy="273492"/>
          </a:xfrm>
          <a:prstGeom prst="roundRect">
            <a:avLst/>
          </a:prstGeom>
          <a:noFill/>
          <a:ln w="19050" cap="flat" cmpd="sng" algn="ctr">
            <a:solidFill>
              <a:srgbClr val="EC7061"/>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Rule 4</a:t>
            </a:r>
            <a:endParaRPr kumimoji="0" lang="zh-CN" altLang="en-US"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左中括号 16"/>
          <p:cNvSpPr/>
          <p:nvPr/>
        </p:nvSpPr>
        <p:spPr bwMode="gray">
          <a:xfrm>
            <a:off x="5917580" y="4879983"/>
            <a:ext cx="466475" cy="445519"/>
          </a:xfrm>
          <a:prstGeom prst="leftBracket">
            <a:avLst>
              <a:gd name="adj" fmla="val 36084"/>
            </a:avLst>
          </a:prstGeom>
          <a:noFill/>
          <a:ln w="19050" cap="flat" cmpd="sng" algn="ctr">
            <a:solidFill>
              <a:srgbClr val="EC7061"/>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文本框 17"/>
          <p:cNvSpPr txBox="1"/>
          <p:nvPr/>
        </p:nvSpPr>
        <p:spPr bwMode="gray">
          <a:xfrm>
            <a:off x="5048614" y="3550396"/>
            <a:ext cx="1972015" cy="307777"/>
          </a:xfrm>
          <a:prstGeom prst="rect">
            <a:avLst/>
          </a:prstGeom>
          <a:noFill/>
        </p:spPr>
        <p:txBody>
          <a:bodyPr vert="horz" wrap="none" rtlCol="0">
            <a:spAutoFit/>
          </a:bodyPr>
          <a:lstStyle/>
          <a:p>
            <a:pPr algn="ct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Fault knowledge base</a:t>
            </a:r>
          </a:p>
        </p:txBody>
      </p:sp>
      <p:sp>
        <p:nvSpPr>
          <p:cNvPr id="19" name="文本框 18"/>
          <p:cNvSpPr txBox="1"/>
          <p:nvPr/>
        </p:nvSpPr>
        <p:spPr bwMode="gray">
          <a:xfrm>
            <a:off x="5178518" y="1124872"/>
            <a:ext cx="1537600" cy="338554"/>
          </a:xfrm>
          <a:prstGeom prst="rect">
            <a:avLst/>
          </a:prstGeom>
          <a:noFill/>
        </p:spPr>
        <p:txBody>
          <a:bodyPr vert="horz" wrap="none" rtlCol="0">
            <a:spAutoFit/>
          </a:bodyPr>
          <a:lstStyle/>
          <a:p>
            <a:pPr algn="ctr"/>
            <a:r>
              <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rPr>
              <a:t>Fault analysis</a:t>
            </a:r>
          </a:p>
        </p:txBody>
      </p:sp>
      <p:sp>
        <p:nvSpPr>
          <p:cNvPr id="20" name="文本框 19"/>
          <p:cNvSpPr txBox="1"/>
          <p:nvPr/>
        </p:nvSpPr>
        <p:spPr bwMode="gray">
          <a:xfrm>
            <a:off x="4462692" y="1763277"/>
            <a:ext cx="3143861" cy="1200329"/>
          </a:xfrm>
          <a:prstGeom prst="rect">
            <a:avLst/>
          </a:prstGeom>
          <a:noFill/>
        </p:spPr>
        <p:txBody>
          <a:bodyPr vert="horz" wrap="square" rtlCol="0">
            <a:spAutoFit/>
          </a:bodyPr>
          <a:lstStyle/>
          <a:p>
            <a:pPr marL="171450" indent="-171450">
              <a:lnSpc>
                <a:spcPct val="150000"/>
              </a:lnSpc>
              <a:buFont typeface="Wingdings" panose="05000000000000000000" pitchFamily="2" charset="2"/>
              <a:buChar char="l"/>
            </a:pP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Accurate matching of fault scenarios</a:t>
            </a:r>
          </a:p>
          <a:p>
            <a:pPr marL="171450" indent="-171450">
              <a:lnSpc>
                <a:spcPct val="150000"/>
              </a:lnSpc>
              <a:buFont typeface="Wingdings" panose="05000000000000000000" pitchFamily="2" charset="2"/>
              <a:buChar char="l"/>
            </a:pP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Automatic identification of root causes</a:t>
            </a:r>
          </a:p>
          <a:p>
            <a:pPr marL="171450" indent="-171450">
              <a:lnSpc>
                <a:spcPct val="150000"/>
              </a:lnSpc>
              <a:buFont typeface="Wingdings" panose="05000000000000000000" pitchFamily="2" charset="2"/>
              <a:buChar char="l"/>
            </a:pP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Optimal rectification suggestions</a:t>
            </a:r>
          </a:p>
          <a:p>
            <a:pPr marL="171450" indent="-171450">
              <a:lnSpc>
                <a:spcPct val="150000"/>
              </a:lnSpc>
              <a:buFont typeface="Wingdings" panose="05000000000000000000" pitchFamily="2" charset="2"/>
              <a:buChar char="l"/>
            </a:pP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120+ fault reasoning rules</a:t>
            </a:r>
          </a:p>
        </p:txBody>
      </p:sp>
      <p:sp>
        <p:nvSpPr>
          <p:cNvPr id="21" name="Freeform 173"/>
          <p:cNvSpPr>
            <a:spLocks noChangeAspect="1" noEditPoints="1"/>
          </p:cNvSpPr>
          <p:nvPr/>
        </p:nvSpPr>
        <p:spPr bwMode="gray">
          <a:xfrm>
            <a:off x="1248076" y="3897371"/>
            <a:ext cx="569028" cy="518466"/>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rgbClr val="FFFFFF"/>
          </a:solidFill>
          <a:ln w="9525">
            <a:noFill/>
            <a:round/>
            <a:headEnd/>
            <a:tailEnd/>
          </a:ln>
        </p:spPr>
        <p:txBody>
          <a:bodyPr vert="horz" wrap="square" lIns="121944" tIns="60973" rIns="121944" bIns="60973" numCol="1" anchor="t" anchorCtr="0" compatLnSpc="1">
            <a:prstTxWarp prst="textNoShape">
              <a:avLst/>
            </a:prstTxWarp>
          </a:bodyPr>
          <a:lstStyle/>
          <a:p>
            <a:pPr marL="0" marR="0" lvl="0" indent="0" defTabSz="1626047" eaLnBrk="1" fontAlgn="auto" latinLnBrk="0" hangingPunct="1">
              <a:lnSpc>
                <a:spcPct val="100000"/>
              </a:lnSpc>
              <a:spcBef>
                <a:spcPts val="0"/>
              </a:spcBef>
              <a:spcAft>
                <a:spcPts val="0"/>
              </a:spcAft>
              <a:buClrTx/>
              <a:buSzTx/>
              <a:buFontTx/>
              <a:buNone/>
              <a:tabLst/>
              <a:defRPr/>
            </a:pPr>
            <a:endParaRPr kumimoji="0" lang="zh-CN" altLang="en-US" sz="1467"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文本框 21"/>
          <p:cNvSpPr txBox="1"/>
          <p:nvPr/>
        </p:nvSpPr>
        <p:spPr bwMode="gray">
          <a:xfrm>
            <a:off x="1898948" y="3813025"/>
            <a:ext cx="1923636" cy="646331"/>
          </a:xfrm>
          <a:prstGeom prst="rect">
            <a:avLst/>
          </a:prstGeom>
          <a:noFill/>
        </p:spPr>
        <p:txBody>
          <a:bodyPr vert="horz" wrap="square" rtlCol="0">
            <a:spAutoFit/>
          </a:bodyPr>
          <a:lstStyle/>
          <a:p>
            <a:r>
              <a:rPr lang="en-US" altLang="zh-CN" sz="12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Long-lasting expert-level O&amp;M expertise of Huawei engineers</a:t>
            </a:r>
          </a:p>
        </p:txBody>
      </p:sp>
      <p:sp>
        <p:nvSpPr>
          <p:cNvPr id="23" name="文本框 22"/>
          <p:cNvSpPr txBox="1"/>
          <p:nvPr/>
        </p:nvSpPr>
        <p:spPr bwMode="gray">
          <a:xfrm>
            <a:off x="1915519" y="4777180"/>
            <a:ext cx="1916616" cy="646331"/>
          </a:xfrm>
          <a:prstGeom prst="rect">
            <a:avLst/>
          </a:prstGeom>
          <a:noFill/>
        </p:spPr>
        <p:txBody>
          <a:bodyPr vert="horz" wrap="square" rtlCol="0">
            <a:spAutoFit/>
          </a:bodyPr>
          <a:lstStyle/>
          <a:p>
            <a:r>
              <a:rPr lang="en-US" altLang="zh-CN" sz="12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Continuous inputs from fault troubleshooting at real sites</a:t>
            </a:r>
          </a:p>
        </p:txBody>
      </p:sp>
      <p:cxnSp>
        <p:nvCxnSpPr>
          <p:cNvPr id="24" name="直接箭头连接符 23"/>
          <p:cNvCxnSpPr>
            <a:stCxn id="4" idx="3"/>
          </p:cNvCxnSpPr>
          <p:nvPr/>
        </p:nvCxnSpPr>
        <p:spPr bwMode="gray">
          <a:xfrm>
            <a:off x="3832545" y="4136191"/>
            <a:ext cx="786428" cy="0"/>
          </a:xfrm>
          <a:prstGeom prst="straightConnector1">
            <a:avLst/>
          </a:prstGeom>
          <a:noFill/>
          <a:ln w="57150" cap="flat" cmpd="sng" algn="ctr">
            <a:solidFill>
              <a:srgbClr val="30B5C5"/>
            </a:solidFill>
            <a:prstDash val="solid"/>
            <a:miter lim="800000"/>
            <a:headEnd type="none" w="med" len="med"/>
            <a:tailEnd type="triangle" w="med" len="med"/>
          </a:ln>
          <a:effectLst/>
        </p:spPr>
      </p:cxnSp>
      <p:cxnSp>
        <p:nvCxnSpPr>
          <p:cNvPr id="25" name="直接箭头连接符 24"/>
          <p:cNvCxnSpPr>
            <a:stCxn id="3" idx="3"/>
          </p:cNvCxnSpPr>
          <p:nvPr/>
        </p:nvCxnSpPr>
        <p:spPr bwMode="gray">
          <a:xfrm>
            <a:off x="3832545" y="5100346"/>
            <a:ext cx="786428" cy="0"/>
          </a:xfrm>
          <a:prstGeom prst="straightConnector1">
            <a:avLst/>
          </a:prstGeom>
          <a:noFill/>
          <a:ln w="57150" cap="flat" cmpd="sng" algn="ctr">
            <a:solidFill>
              <a:srgbClr val="ED6D00"/>
            </a:solidFill>
            <a:prstDash val="solid"/>
            <a:miter lim="800000"/>
            <a:headEnd type="none" w="med" len="med"/>
            <a:tailEnd type="triangle" w="med" len="med"/>
          </a:ln>
          <a:effectLst/>
        </p:spPr>
      </p:cxnSp>
      <p:sp>
        <p:nvSpPr>
          <p:cNvPr id="26" name="矩形 25"/>
          <p:cNvSpPr/>
          <p:nvPr/>
        </p:nvSpPr>
        <p:spPr bwMode="gray">
          <a:xfrm>
            <a:off x="8805059" y="1564847"/>
            <a:ext cx="2944028" cy="442035"/>
          </a:xfrm>
          <a:prstGeom prst="rect">
            <a:avLst/>
          </a:prstGeom>
          <a:solidFill>
            <a:srgbClr val="D7F2F5"/>
          </a:solidFill>
          <a:ln>
            <a:noFill/>
          </a:ln>
        </p:spPr>
        <p:txBody>
          <a:bodyPr wrap="square" lIns="36000" tIns="36000" rIns="36000" bIns="36000" rtlCol="0" anchor="ctr" anchorCtr="1">
            <a:spAutoFit/>
          </a:bodyPr>
          <a:lstStyle/>
          <a:p>
            <a:pPr lvl="0">
              <a:buClr>
                <a:srgbClr val="CC9900"/>
              </a:buClr>
              <a:defRPr/>
            </a:pPr>
            <a:r>
              <a:rPr lang="en-US" altLang="zh-CN" sz="1200" b="1" kern="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Symptom: </a:t>
            </a:r>
            <a:r>
              <a:rPr lang="en-US" altLang="zh-CN" sz="1200" kern="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Client </a:t>
            </a:r>
            <a:r>
              <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access fails at the authentication phase.</a:t>
            </a:r>
          </a:p>
        </p:txBody>
      </p:sp>
      <p:sp>
        <p:nvSpPr>
          <p:cNvPr id="27" name="矩形 26"/>
          <p:cNvSpPr/>
          <p:nvPr/>
        </p:nvSpPr>
        <p:spPr bwMode="gray">
          <a:xfrm>
            <a:off x="8809376" y="2160716"/>
            <a:ext cx="2935394" cy="412226"/>
          </a:xfrm>
          <a:prstGeom prst="rect">
            <a:avLst/>
          </a:prstGeom>
          <a:solidFill>
            <a:srgbClr val="D7F2F5"/>
          </a:solidFill>
          <a:ln>
            <a:noFill/>
          </a:ln>
        </p:spPr>
        <p:txBody>
          <a:bodyPr wrap="square" lIns="36000" tIns="36000" rIns="36000" bIns="36000" rtlCol="0" anchor="ctr" anchorCtr="1">
            <a:noAutofit/>
          </a:bodyPr>
          <a:lstStyle/>
          <a:p>
            <a:pPr>
              <a:buClr>
                <a:srgbClr val="CC9900"/>
              </a:buClr>
            </a:pPr>
            <a:r>
              <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The authentication mode is </a:t>
            </a:r>
            <a:r>
              <a:rPr lang="en-US" altLang="zh-CN" sz="1200" kern="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802.1x </a:t>
            </a:r>
            <a:r>
              <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authentication.</a:t>
            </a:r>
          </a:p>
        </p:txBody>
      </p:sp>
      <p:sp>
        <p:nvSpPr>
          <p:cNvPr id="28" name="矩形 27"/>
          <p:cNvSpPr/>
          <p:nvPr/>
        </p:nvSpPr>
        <p:spPr bwMode="gray">
          <a:xfrm>
            <a:off x="8810276" y="2726776"/>
            <a:ext cx="2933595" cy="468138"/>
          </a:xfrm>
          <a:prstGeom prst="rect">
            <a:avLst/>
          </a:prstGeom>
          <a:solidFill>
            <a:srgbClr val="D7F2F5"/>
          </a:solidFill>
          <a:ln>
            <a:noFill/>
          </a:ln>
        </p:spPr>
        <p:txBody>
          <a:bodyPr wrap="square" lIns="36000" tIns="36000" rIns="36000" bIns="36000" rtlCol="0" anchor="ctr" anchorCtr="1">
            <a:noAutofit/>
          </a:bodyPr>
          <a:lstStyle/>
          <a:p>
            <a:pPr lvl="0">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The last packet for protocol interaction is EAP-Failure.</a:t>
            </a:r>
          </a:p>
        </p:txBody>
      </p:sp>
      <p:sp>
        <p:nvSpPr>
          <p:cNvPr id="29" name="矩形 28"/>
          <p:cNvSpPr/>
          <p:nvPr/>
        </p:nvSpPr>
        <p:spPr bwMode="gray">
          <a:xfrm>
            <a:off x="8807954" y="3348748"/>
            <a:ext cx="2938238" cy="468138"/>
          </a:xfrm>
          <a:prstGeom prst="rect">
            <a:avLst/>
          </a:prstGeom>
          <a:solidFill>
            <a:srgbClr val="D7F2F5"/>
          </a:solidFill>
          <a:ln>
            <a:noFill/>
          </a:ln>
        </p:spPr>
        <p:txBody>
          <a:bodyPr wrap="square" lIns="36000" tIns="36000" rIns="36000" bIns="36000" rtlCol="0" anchor="ctr" anchorCtr="1">
            <a:noAutofit/>
          </a:bodyPr>
          <a:lstStyle/>
          <a:p>
            <a:pPr>
              <a:buClr>
                <a:srgbClr val="CC9900"/>
              </a:buClr>
            </a:pPr>
            <a:r>
              <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The packet before the EAP-Failure packet is sent from the client to the AP.</a:t>
            </a:r>
          </a:p>
        </p:txBody>
      </p:sp>
      <p:sp>
        <p:nvSpPr>
          <p:cNvPr id="30" name="矩形 29"/>
          <p:cNvSpPr/>
          <p:nvPr/>
        </p:nvSpPr>
        <p:spPr bwMode="gray">
          <a:xfrm>
            <a:off x="8807955" y="3970720"/>
            <a:ext cx="2938237" cy="540000"/>
          </a:xfrm>
          <a:prstGeom prst="rect">
            <a:avLst/>
          </a:prstGeom>
          <a:solidFill>
            <a:srgbClr val="D7F2F5"/>
          </a:solidFill>
          <a:ln>
            <a:noFill/>
          </a:ln>
        </p:spPr>
        <p:txBody>
          <a:bodyPr wrap="square" lIns="36000" tIns="36000" rIns="36000" bIns="36000" rtlCol="0" anchor="ctr" anchorCtr="1">
            <a:noAutofit/>
          </a:bodyPr>
          <a:lstStyle/>
          <a:p>
            <a:pPr lvl="0">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The interval between the EAP-Failure packet and the previous packet is less than 2 seconds.</a:t>
            </a:r>
          </a:p>
        </p:txBody>
      </p:sp>
      <p:sp>
        <p:nvSpPr>
          <p:cNvPr id="31" name="矩形 30"/>
          <p:cNvSpPr/>
          <p:nvPr/>
        </p:nvSpPr>
        <p:spPr bwMode="gray">
          <a:xfrm>
            <a:off x="8807955" y="4664554"/>
            <a:ext cx="2938237" cy="684000"/>
          </a:xfrm>
          <a:prstGeom prst="rect">
            <a:avLst/>
          </a:prstGeom>
          <a:solidFill>
            <a:srgbClr val="D7F2F5"/>
          </a:solidFill>
          <a:ln>
            <a:noFill/>
          </a:ln>
        </p:spPr>
        <p:txBody>
          <a:bodyPr wrap="square" lIns="36000" tIns="36000" rIns="36000" bIns="36000" rtlCol="0" anchor="ctr" anchorCtr="1">
            <a:noAutofit/>
          </a:bodyPr>
          <a:lstStyle/>
          <a:p>
            <a:pPr>
              <a:buClr>
                <a:srgbClr val="CC9900"/>
              </a:buClr>
            </a:pPr>
            <a:r>
              <a:rPr lang="en-US" altLang="zh-CN" sz="1200" b="1" kern="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Failure cause: </a:t>
            </a:r>
            <a:r>
              <a:rPr lang="en-US" altLang="zh-CN" sz="11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The user name or password is incorrect or the certificate is installed incorrectly, causing the rejection by the authentication server.</a:t>
            </a:r>
          </a:p>
        </p:txBody>
      </p:sp>
      <p:sp>
        <p:nvSpPr>
          <p:cNvPr id="32" name="矩形 31"/>
          <p:cNvSpPr/>
          <p:nvPr/>
        </p:nvSpPr>
        <p:spPr bwMode="gray">
          <a:xfrm>
            <a:off x="8807955" y="5502388"/>
            <a:ext cx="2938237" cy="684000"/>
          </a:xfrm>
          <a:prstGeom prst="rect">
            <a:avLst/>
          </a:prstGeom>
          <a:solidFill>
            <a:srgbClr val="D7F2F5"/>
          </a:solidFill>
          <a:ln>
            <a:noFill/>
          </a:ln>
        </p:spPr>
        <p:txBody>
          <a:bodyPr wrap="square" lIns="36000" tIns="36000" rIns="36000" bIns="36000" rtlCol="0" anchor="ctr" anchorCtr="1">
            <a:noAutofit/>
          </a:bodyPr>
          <a:lstStyle/>
          <a:p>
            <a:pPr>
              <a:buClr>
                <a:srgbClr val="CC9900"/>
              </a:buClr>
            </a:pPr>
            <a:r>
              <a:rPr lang="en-US" altLang="zh-CN" sz="1200" b="1" kern="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Rectification suggestion: </a:t>
            </a:r>
            <a:r>
              <a:rPr lang="en-US" altLang="zh-CN" sz="11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Check whether the user name and password of the client are correct and whether the certificate is installed correctly.</a:t>
            </a:r>
          </a:p>
        </p:txBody>
      </p:sp>
      <p:cxnSp>
        <p:nvCxnSpPr>
          <p:cNvPr id="33" name="直接箭头连接符 32"/>
          <p:cNvCxnSpPr>
            <a:stCxn id="26" idx="2"/>
            <a:endCxn id="27" idx="0"/>
          </p:cNvCxnSpPr>
          <p:nvPr/>
        </p:nvCxnSpPr>
        <p:spPr bwMode="gray">
          <a:xfrm>
            <a:off x="10277073" y="2006882"/>
            <a:ext cx="0" cy="153834"/>
          </a:xfrm>
          <a:prstGeom prst="straightConnector1">
            <a:avLst/>
          </a:prstGeom>
          <a:noFill/>
          <a:ln w="6350" cap="flat" cmpd="sng" algn="ctr">
            <a:solidFill>
              <a:srgbClr val="1D1D1A"/>
            </a:solidFill>
            <a:prstDash val="solid"/>
            <a:miter lim="800000"/>
            <a:tailEnd type="triangle"/>
          </a:ln>
          <a:effectLst/>
        </p:spPr>
      </p:cxnSp>
      <p:cxnSp>
        <p:nvCxnSpPr>
          <p:cNvPr id="34" name="直接箭头连接符 33"/>
          <p:cNvCxnSpPr>
            <a:stCxn id="27" idx="2"/>
            <a:endCxn id="28" idx="0"/>
          </p:cNvCxnSpPr>
          <p:nvPr/>
        </p:nvCxnSpPr>
        <p:spPr bwMode="gray">
          <a:xfrm>
            <a:off x="10277073" y="2572942"/>
            <a:ext cx="1" cy="153834"/>
          </a:xfrm>
          <a:prstGeom prst="straightConnector1">
            <a:avLst/>
          </a:prstGeom>
          <a:noFill/>
          <a:ln w="6350" cap="flat" cmpd="sng" algn="ctr">
            <a:solidFill>
              <a:srgbClr val="1D1D1A"/>
            </a:solidFill>
            <a:prstDash val="solid"/>
            <a:miter lim="800000"/>
            <a:tailEnd type="triangle"/>
          </a:ln>
          <a:effectLst/>
        </p:spPr>
      </p:cxnSp>
      <p:cxnSp>
        <p:nvCxnSpPr>
          <p:cNvPr id="35" name="直接箭头连接符 34"/>
          <p:cNvCxnSpPr>
            <a:stCxn id="28" idx="2"/>
            <a:endCxn id="29" idx="0"/>
          </p:cNvCxnSpPr>
          <p:nvPr/>
        </p:nvCxnSpPr>
        <p:spPr bwMode="gray">
          <a:xfrm flipH="1">
            <a:off x="10277073" y="3194914"/>
            <a:ext cx="1" cy="153834"/>
          </a:xfrm>
          <a:prstGeom prst="straightConnector1">
            <a:avLst/>
          </a:prstGeom>
          <a:noFill/>
          <a:ln w="6350" cap="flat" cmpd="sng" algn="ctr">
            <a:solidFill>
              <a:srgbClr val="1D1D1A"/>
            </a:solidFill>
            <a:prstDash val="solid"/>
            <a:miter lim="800000"/>
            <a:tailEnd type="triangle"/>
          </a:ln>
          <a:effectLst/>
        </p:spPr>
      </p:cxnSp>
      <p:cxnSp>
        <p:nvCxnSpPr>
          <p:cNvPr id="36" name="直接箭头连接符 35"/>
          <p:cNvCxnSpPr>
            <a:stCxn id="29" idx="2"/>
            <a:endCxn id="30" idx="0"/>
          </p:cNvCxnSpPr>
          <p:nvPr/>
        </p:nvCxnSpPr>
        <p:spPr bwMode="gray">
          <a:xfrm>
            <a:off x="10277073" y="3816886"/>
            <a:ext cx="1" cy="153834"/>
          </a:xfrm>
          <a:prstGeom prst="straightConnector1">
            <a:avLst/>
          </a:prstGeom>
          <a:noFill/>
          <a:ln w="6350" cap="flat" cmpd="sng" algn="ctr">
            <a:solidFill>
              <a:srgbClr val="1D1D1A"/>
            </a:solidFill>
            <a:prstDash val="solid"/>
            <a:miter lim="800000"/>
            <a:tailEnd type="triangle"/>
          </a:ln>
          <a:effectLst/>
        </p:spPr>
      </p:cxnSp>
      <p:cxnSp>
        <p:nvCxnSpPr>
          <p:cNvPr id="37" name="直接箭头连接符 36"/>
          <p:cNvCxnSpPr>
            <a:stCxn id="30" idx="2"/>
            <a:endCxn id="31" idx="0"/>
          </p:cNvCxnSpPr>
          <p:nvPr/>
        </p:nvCxnSpPr>
        <p:spPr bwMode="gray">
          <a:xfrm>
            <a:off x="10277074" y="4510720"/>
            <a:ext cx="0" cy="153834"/>
          </a:xfrm>
          <a:prstGeom prst="straightConnector1">
            <a:avLst/>
          </a:prstGeom>
          <a:noFill/>
          <a:ln w="6350" cap="flat" cmpd="sng" algn="ctr">
            <a:solidFill>
              <a:srgbClr val="1D1D1A"/>
            </a:solidFill>
            <a:prstDash val="solid"/>
            <a:miter lim="800000"/>
            <a:tailEnd type="triangle"/>
          </a:ln>
          <a:effectLst/>
        </p:spPr>
      </p:cxnSp>
      <p:cxnSp>
        <p:nvCxnSpPr>
          <p:cNvPr id="38" name="直接箭头连接符 37"/>
          <p:cNvCxnSpPr>
            <a:stCxn id="31" idx="2"/>
            <a:endCxn id="32" idx="0"/>
          </p:cNvCxnSpPr>
          <p:nvPr/>
        </p:nvCxnSpPr>
        <p:spPr bwMode="gray">
          <a:xfrm>
            <a:off x="10277074" y="5348554"/>
            <a:ext cx="0" cy="153834"/>
          </a:xfrm>
          <a:prstGeom prst="straightConnector1">
            <a:avLst/>
          </a:prstGeom>
          <a:noFill/>
          <a:ln w="6350" cap="flat" cmpd="sng" algn="ctr">
            <a:solidFill>
              <a:srgbClr val="1D1D1A"/>
            </a:solidFill>
            <a:prstDash val="solid"/>
            <a:miter lim="800000"/>
            <a:tailEnd type="triangle"/>
          </a:ln>
          <a:effectLst/>
        </p:spPr>
      </p:cxnSp>
      <p:sp>
        <p:nvSpPr>
          <p:cNvPr id="39" name="文本框 38"/>
          <p:cNvSpPr txBox="1"/>
          <p:nvPr/>
        </p:nvSpPr>
        <p:spPr bwMode="gray">
          <a:xfrm>
            <a:off x="489067" y="2141402"/>
            <a:ext cx="1683474" cy="338554"/>
          </a:xfrm>
          <a:prstGeom prst="rect">
            <a:avLst/>
          </a:prstGeom>
          <a:noFill/>
        </p:spPr>
        <p:txBody>
          <a:bodyPr wrap="none" rtlCol="0">
            <a:spAutoFit/>
          </a:bodyPr>
          <a:lstStyle/>
          <a:p>
            <a:r>
              <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rPr>
              <a:t>Fault occurring</a:t>
            </a:r>
          </a:p>
        </p:txBody>
      </p:sp>
      <p:sp>
        <p:nvSpPr>
          <p:cNvPr id="40" name="文本框 39"/>
          <p:cNvSpPr txBox="1"/>
          <p:nvPr/>
        </p:nvSpPr>
        <p:spPr bwMode="gray">
          <a:xfrm>
            <a:off x="2647608" y="2339657"/>
            <a:ext cx="1002197" cy="523220"/>
          </a:xfrm>
          <a:prstGeom prst="rect">
            <a:avLst/>
          </a:prstGeom>
          <a:noFill/>
        </p:spPr>
        <p:txBody>
          <a:bodyPr vert="horz" wrap="none" rtlCol="0">
            <a:spAutoFit/>
          </a:bodyPr>
          <a:lstStyle/>
          <a:p>
            <a:pPr algn="ctr" defTabSz="914478" fontAlgn="auto">
              <a:spcBef>
                <a:spcPts val="0"/>
              </a:spcBef>
              <a:spcAft>
                <a:spcPts val="0"/>
              </a:spcAft>
            </a:pPr>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Telemetry</a:t>
            </a:r>
          </a:p>
          <a:p>
            <a:pPr algn="ctr" defTabSz="914478" fontAlgn="auto">
              <a:spcBef>
                <a:spcPts val="0"/>
              </a:spcBef>
              <a:spcAft>
                <a:spcPts val="0"/>
              </a:spcAft>
            </a:pPr>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Syslog</a:t>
            </a:r>
            <a:endParaRPr lang="zh-CN" altLang="en-US"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文本框 40"/>
          <p:cNvSpPr txBox="1"/>
          <p:nvPr/>
        </p:nvSpPr>
        <p:spPr bwMode="gray">
          <a:xfrm>
            <a:off x="2450286" y="1989429"/>
            <a:ext cx="1499128" cy="307777"/>
          </a:xfrm>
          <a:prstGeom prst="rect">
            <a:avLst/>
          </a:prstGeom>
          <a:noFill/>
        </p:spPr>
        <p:txBody>
          <a:bodyPr wrap="none" rtlCol="0">
            <a:spAutoFit/>
          </a:bodyPr>
          <a:lstStyle/>
          <a:p>
            <a:r>
              <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rPr>
              <a:t>Data collection</a:t>
            </a:r>
          </a:p>
        </p:txBody>
      </p:sp>
      <p:sp>
        <p:nvSpPr>
          <p:cNvPr id="42" name="文本框 41"/>
          <p:cNvSpPr txBox="1"/>
          <p:nvPr/>
        </p:nvSpPr>
        <p:spPr bwMode="gray">
          <a:xfrm>
            <a:off x="7437313" y="3167995"/>
            <a:ext cx="1447832" cy="307777"/>
          </a:xfrm>
          <a:prstGeom prst="rect">
            <a:avLst/>
          </a:prstGeom>
          <a:noFill/>
        </p:spPr>
        <p:txBody>
          <a:bodyPr wrap="none" rtlCol="0">
            <a:spAutoFit/>
          </a:bodyPr>
          <a:lstStyle/>
          <a:p>
            <a:r>
              <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rPr>
              <a:t>Rule matching</a:t>
            </a:r>
          </a:p>
        </p:txBody>
      </p:sp>
      <p:sp>
        <p:nvSpPr>
          <p:cNvPr id="43" name="Freeform 19"/>
          <p:cNvSpPr>
            <a:spLocks noEditPoints="1"/>
          </p:cNvSpPr>
          <p:nvPr/>
        </p:nvSpPr>
        <p:spPr bwMode="gray">
          <a:xfrm>
            <a:off x="1298737" y="4850618"/>
            <a:ext cx="425980" cy="437676"/>
          </a:xfrm>
          <a:custGeom>
            <a:avLst/>
            <a:gdLst>
              <a:gd name="T0" fmla="*/ 37 w 557"/>
              <a:gd name="T1" fmla="*/ 45 h 550"/>
              <a:gd name="T2" fmla="*/ 224 w 557"/>
              <a:gd name="T3" fmla="*/ 0 h 550"/>
              <a:gd name="T4" fmla="*/ 262 w 557"/>
              <a:gd name="T5" fmla="*/ 59 h 550"/>
              <a:gd name="T6" fmla="*/ 101 w 557"/>
              <a:gd name="T7" fmla="*/ 550 h 550"/>
              <a:gd name="T8" fmla="*/ 35 w 557"/>
              <a:gd name="T9" fmla="*/ 446 h 550"/>
              <a:gd name="T10" fmla="*/ 0 w 557"/>
              <a:gd name="T11" fmla="*/ 550 h 550"/>
              <a:gd name="T12" fmla="*/ 262 w 557"/>
              <a:gd name="T13" fmla="*/ 59 h 550"/>
              <a:gd name="T14" fmla="*/ 35 w 557"/>
              <a:gd name="T15" fmla="*/ 320 h 550"/>
              <a:gd name="T16" fmla="*/ 106 w 557"/>
              <a:gd name="T17" fmla="*/ 372 h 550"/>
              <a:gd name="T18" fmla="*/ 106 w 557"/>
              <a:gd name="T19" fmla="*/ 244 h 550"/>
              <a:gd name="T20" fmla="*/ 35 w 557"/>
              <a:gd name="T21" fmla="*/ 294 h 550"/>
              <a:gd name="T22" fmla="*/ 106 w 557"/>
              <a:gd name="T23" fmla="*/ 244 h 550"/>
              <a:gd name="T24" fmla="*/ 35 w 557"/>
              <a:gd name="T25" fmla="*/ 166 h 550"/>
              <a:gd name="T26" fmla="*/ 106 w 557"/>
              <a:gd name="T27" fmla="*/ 216 h 550"/>
              <a:gd name="T28" fmla="*/ 106 w 557"/>
              <a:gd name="T29" fmla="*/ 88 h 550"/>
              <a:gd name="T30" fmla="*/ 35 w 557"/>
              <a:gd name="T31" fmla="*/ 138 h 550"/>
              <a:gd name="T32" fmla="*/ 106 w 557"/>
              <a:gd name="T33" fmla="*/ 88 h 550"/>
              <a:gd name="T34" fmla="*/ 156 w 557"/>
              <a:gd name="T35" fmla="*/ 320 h 550"/>
              <a:gd name="T36" fmla="*/ 226 w 557"/>
              <a:gd name="T37" fmla="*/ 372 h 550"/>
              <a:gd name="T38" fmla="*/ 226 w 557"/>
              <a:gd name="T39" fmla="*/ 244 h 550"/>
              <a:gd name="T40" fmla="*/ 156 w 557"/>
              <a:gd name="T41" fmla="*/ 294 h 550"/>
              <a:gd name="T42" fmla="*/ 226 w 557"/>
              <a:gd name="T43" fmla="*/ 244 h 550"/>
              <a:gd name="T44" fmla="*/ 156 w 557"/>
              <a:gd name="T45" fmla="*/ 166 h 550"/>
              <a:gd name="T46" fmla="*/ 226 w 557"/>
              <a:gd name="T47" fmla="*/ 216 h 550"/>
              <a:gd name="T48" fmla="*/ 226 w 557"/>
              <a:gd name="T49" fmla="*/ 88 h 550"/>
              <a:gd name="T50" fmla="*/ 156 w 557"/>
              <a:gd name="T51" fmla="*/ 138 h 550"/>
              <a:gd name="T52" fmla="*/ 226 w 557"/>
              <a:gd name="T53" fmla="*/ 88 h 550"/>
              <a:gd name="T54" fmla="*/ 335 w 557"/>
              <a:gd name="T55" fmla="*/ 145 h 550"/>
              <a:gd name="T56" fmla="*/ 520 w 557"/>
              <a:gd name="T57" fmla="*/ 190 h 550"/>
              <a:gd name="T58" fmla="*/ 557 w 557"/>
              <a:gd name="T59" fmla="*/ 204 h 550"/>
              <a:gd name="T60" fmla="*/ 397 w 557"/>
              <a:gd name="T61" fmla="*/ 550 h 550"/>
              <a:gd name="T62" fmla="*/ 330 w 557"/>
              <a:gd name="T63" fmla="*/ 446 h 550"/>
              <a:gd name="T64" fmla="*/ 297 w 557"/>
              <a:gd name="T65" fmla="*/ 550 h 550"/>
              <a:gd name="T66" fmla="*/ 557 w 557"/>
              <a:gd name="T67" fmla="*/ 204 h 550"/>
              <a:gd name="T68" fmla="*/ 333 w 557"/>
              <a:gd name="T69" fmla="*/ 320 h 550"/>
              <a:gd name="T70" fmla="*/ 401 w 557"/>
              <a:gd name="T71" fmla="*/ 372 h 550"/>
              <a:gd name="T72" fmla="*/ 401 w 557"/>
              <a:gd name="T73" fmla="*/ 244 h 550"/>
              <a:gd name="T74" fmla="*/ 333 w 557"/>
              <a:gd name="T75" fmla="*/ 294 h 550"/>
              <a:gd name="T76" fmla="*/ 401 w 557"/>
              <a:gd name="T77" fmla="*/ 244 h 550"/>
              <a:gd name="T78" fmla="*/ 451 w 557"/>
              <a:gd name="T79" fmla="*/ 320 h 550"/>
              <a:gd name="T80" fmla="*/ 522 w 557"/>
              <a:gd name="T81" fmla="*/ 372 h 550"/>
              <a:gd name="T82" fmla="*/ 522 w 557"/>
              <a:gd name="T83" fmla="*/ 244 h 550"/>
              <a:gd name="T84" fmla="*/ 451 w 557"/>
              <a:gd name="T85" fmla="*/ 294 h 550"/>
              <a:gd name="T86" fmla="*/ 522 w 557"/>
              <a:gd name="T87" fmla="*/ 24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57" h="550">
                <a:moveTo>
                  <a:pt x="224" y="45"/>
                </a:moveTo>
                <a:lnTo>
                  <a:pt x="37" y="45"/>
                </a:lnTo>
                <a:lnTo>
                  <a:pt x="37" y="0"/>
                </a:lnTo>
                <a:lnTo>
                  <a:pt x="224" y="0"/>
                </a:lnTo>
                <a:lnTo>
                  <a:pt x="224" y="45"/>
                </a:lnTo>
                <a:close/>
                <a:moveTo>
                  <a:pt x="262" y="59"/>
                </a:moveTo>
                <a:lnTo>
                  <a:pt x="262" y="550"/>
                </a:lnTo>
                <a:lnTo>
                  <a:pt x="101" y="550"/>
                </a:lnTo>
                <a:lnTo>
                  <a:pt x="101" y="446"/>
                </a:lnTo>
                <a:lnTo>
                  <a:pt x="35" y="446"/>
                </a:lnTo>
                <a:lnTo>
                  <a:pt x="35" y="550"/>
                </a:lnTo>
                <a:lnTo>
                  <a:pt x="0" y="550"/>
                </a:lnTo>
                <a:lnTo>
                  <a:pt x="0" y="59"/>
                </a:lnTo>
                <a:lnTo>
                  <a:pt x="262" y="59"/>
                </a:lnTo>
                <a:close/>
                <a:moveTo>
                  <a:pt x="106" y="320"/>
                </a:moveTo>
                <a:lnTo>
                  <a:pt x="35" y="320"/>
                </a:lnTo>
                <a:lnTo>
                  <a:pt x="35" y="372"/>
                </a:lnTo>
                <a:lnTo>
                  <a:pt x="106" y="372"/>
                </a:lnTo>
                <a:lnTo>
                  <a:pt x="106" y="320"/>
                </a:lnTo>
                <a:close/>
                <a:moveTo>
                  <a:pt x="106" y="244"/>
                </a:moveTo>
                <a:lnTo>
                  <a:pt x="35" y="244"/>
                </a:lnTo>
                <a:lnTo>
                  <a:pt x="35" y="294"/>
                </a:lnTo>
                <a:lnTo>
                  <a:pt x="106" y="294"/>
                </a:lnTo>
                <a:lnTo>
                  <a:pt x="106" y="244"/>
                </a:lnTo>
                <a:close/>
                <a:moveTo>
                  <a:pt x="106" y="166"/>
                </a:moveTo>
                <a:lnTo>
                  <a:pt x="35" y="166"/>
                </a:lnTo>
                <a:lnTo>
                  <a:pt x="35" y="216"/>
                </a:lnTo>
                <a:lnTo>
                  <a:pt x="106" y="216"/>
                </a:lnTo>
                <a:lnTo>
                  <a:pt x="106" y="166"/>
                </a:lnTo>
                <a:close/>
                <a:moveTo>
                  <a:pt x="106" y="88"/>
                </a:moveTo>
                <a:lnTo>
                  <a:pt x="35" y="88"/>
                </a:lnTo>
                <a:lnTo>
                  <a:pt x="35" y="138"/>
                </a:lnTo>
                <a:lnTo>
                  <a:pt x="106" y="138"/>
                </a:lnTo>
                <a:lnTo>
                  <a:pt x="106" y="88"/>
                </a:lnTo>
                <a:close/>
                <a:moveTo>
                  <a:pt x="226" y="320"/>
                </a:moveTo>
                <a:lnTo>
                  <a:pt x="156" y="320"/>
                </a:lnTo>
                <a:lnTo>
                  <a:pt x="156" y="372"/>
                </a:lnTo>
                <a:lnTo>
                  <a:pt x="226" y="372"/>
                </a:lnTo>
                <a:lnTo>
                  <a:pt x="226" y="320"/>
                </a:lnTo>
                <a:close/>
                <a:moveTo>
                  <a:pt x="226" y="244"/>
                </a:moveTo>
                <a:lnTo>
                  <a:pt x="156" y="244"/>
                </a:lnTo>
                <a:lnTo>
                  <a:pt x="156" y="294"/>
                </a:lnTo>
                <a:lnTo>
                  <a:pt x="226" y="294"/>
                </a:lnTo>
                <a:lnTo>
                  <a:pt x="226" y="244"/>
                </a:lnTo>
                <a:close/>
                <a:moveTo>
                  <a:pt x="226" y="166"/>
                </a:moveTo>
                <a:lnTo>
                  <a:pt x="156" y="166"/>
                </a:lnTo>
                <a:lnTo>
                  <a:pt x="156" y="216"/>
                </a:lnTo>
                <a:lnTo>
                  <a:pt x="226" y="216"/>
                </a:lnTo>
                <a:lnTo>
                  <a:pt x="226" y="166"/>
                </a:lnTo>
                <a:close/>
                <a:moveTo>
                  <a:pt x="226" y="88"/>
                </a:moveTo>
                <a:lnTo>
                  <a:pt x="156" y="88"/>
                </a:lnTo>
                <a:lnTo>
                  <a:pt x="156" y="138"/>
                </a:lnTo>
                <a:lnTo>
                  <a:pt x="226" y="138"/>
                </a:lnTo>
                <a:lnTo>
                  <a:pt x="226" y="88"/>
                </a:lnTo>
                <a:close/>
                <a:moveTo>
                  <a:pt x="520" y="145"/>
                </a:moveTo>
                <a:lnTo>
                  <a:pt x="335" y="145"/>
                </a:lnTo>
                <a:lnTo>
                  <a:pt x="335" y="190"/>
                </a:lnTo>
                <a:lnTo>
                  <a:pt x="520" y="190"/>
                </a:lnTo>
                <a:lnTo>
                  <a:pt x="520" y="145"/>
                </a:lnTo>
                <a:close/>
                <a:moveTo>
                  <a:pt x="557" y="204"/>
                </a:moveTo>
                <a:lnTo>
                  <a:pt x="557" y="550"/>
                </a:lnTo>
                <a:lnTo>
                  <a:pt x="397" y="550"/>
                </a:lnTo>
                <a:lnTo>
                  <a:pt x="397" y="446"/>
                </a:lnTo>
                <a:lnTo>
                  <a:pt x="330" y="446"/>
                </a:lnTo>
                <a:lnTo>
                  <a:pt x="330" y="550"/>
                </a:lnTo>
                <a:lnTo>
                  <a:pt x="297" y="550"/>
                </a:lnTo>
                <a:lnTo>
                  <a:pt x="297" y="204"/>
                </a:lnTo>
                <a:lnTo>
                  <a:pt x="557" y="204"/>
                </a:lnTo>
                <a:close/>
                <a:moveTo>
                  <a:pt x="401" y="320"/>
                </a:moveTo>
                <a:lnTo>
                  <a:pt x="333" y="320"/>
                </a:lnTo>
                <a:lnTo>
                  <a:pt x="333" y="372"/>
                </a:lnTo>
                <a:lnTo>
                  <a:pt x="401" y="372"/>
                </a:lnTo>
                <a:lnTo>
                  <a:pt x="401" y="320"/>
                </a:lnTo>
                <a:close/>
                <a:moveTo>
                  <a:pt x="401" y="244"/>
                </a:moveTo>
                <a:lnTo>
                  <a:pt x="333" y="244"/>
                </a:lnTo>
                <a:lnTo>
                  <a:pt x="333" y="294"/>
                </a:lnTo>
                <a:lnTo>
                  <a:pt x="401" y="294"/>
                </a:lnTo>
                <a:lnTo>
                  <a:pt x="401" y="244"/>
                </a:lnTo>
                <a:close/>
                <a:moveTo>
                  <a:pt x="522" y="320"/>
                </a:moveTo>
                <a:lnTo>
                  <a:pt x="451" y="320"/>
                </a:lnTo>
                <a:lnTo>
                  <a:pt x="451" y="372"/>
                </a:lnTo>
                <a:lnTo>
                  <a:pt x="522" y="372"/>
                </a:lnTo>
                <a:lnTo>
                  <a:pt x="522" y="320"/>
                </a:lnTo>
                <a:close/>
                <a:moveTo>
                  <a:pt x="522" y="244"/>
                </a:moveTo>
                <a:lnTo>
                  <a:pt x="451" y="244"/>
                </a:lnTo>
                <a:lnTo>
                  <a:pt x="451" y="294"/>
                </a:lnTo>
                <a:lnTo>
                  <a:pt x="522" y="294"/>
                </a:lnTo>
                <a:lnTo>
                  <a:pt x="522" y="244"/>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矩形 43"/>
          <p:cNvSpPr/>
          <p:nvPr/>
        </p:nvSpPr>
        <p:spPr bwMode="gray">
          <a:xfrm>
            <a:off x="8871881" y="1124872"/>
            <a:ext cx="2810385" cy="338554"/>
          </a:xfrm>
          <a:prstGeom prst="rect">
            <a:avLst/>
          </a:prstGeom>
        </p:spPr>
        <p:txBody>
          <a:bodyPr wrap="none">
            <a:spAutoFit/>
          </a:bodyPr>
          <a:lstStyle/>
          <a:p>
            <a:pPr algn="ctr"/>
            <a:r>
              <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rPr>
              <a:t>Precise root cause analysis</a:t>
            </a:r>
          </a:p>
        </p:txBody>
      </p:sp>
      <p:cxnSp>
        <p:nvCxnSpPr>
          <p:cNvPr id="45" name="直接箭头连接符 44"/>
          <p:cNvCxnSpPr/>
          <p:nvPr/>
        </p:nvCxnSpPr>
        <p:spPr bwMode="gray">
          <a:xfrm flipH="1">
            <a:off x="2138426" y="2310679"/>
            <a:ext cx="2246838" cy="0"/>
          </a:xfrm>
          <a:prstGeom prst="straightConnector1">
            <a:avLst/>
          </a:prstGeom>
          <a:noFill/>
          <a:ln w="38100" algn="ctr">
            <a:solidFill>
              <a:schemeClr val="tx1"/>
            </a:solidFill>
            <a:round/>
            <a:headEnd type="triangle" w="med" len="med"/>
            <a:tailEnd type="none" w="med" len="med"/>
          </a:ln>
        </p:spPr>
      </p:cxnSp>
      <p:cxnSp>
        <p:nvCxnSpPr>
          <p:cNvPr id="46" name="直接箭头连接符 45"/>
          <p:cNvCxnSpPr/>
          <p:nvPr/>
        </p:nvCxnSpPr>
        <p:spPr bwMode="gray">
          <a:xfrm flipH="1" flipV="1">
            <a:off x="7554285" y="3483721"/>
            <a:ext cx="1130793" cy="2"/>
          </a:xfrm>
          <a:prstGeom prst="straightConnector1">
            <a:avLst/>
          </a:prstGeom>
          <a:noFill/>
          <a:ln w="38100" algn="ctr">
            <a:solidFill>
              <a:schemeClr val="tx1"/>
            </a:solidFill>
            <a:round/>
            <a:headEnd type="triangle" w="med" len="med"/>
            <a:tailEnd type="none" w="med" len="med"/>
          </a:ln>
        </p:spPr>
      </p:cxnSp>
    </p:spTree>
    <p:extLst>
      <p:ext uri="{BB962C8B-B14F-4D97-AF65-F5344CB8AC3E}">
        <p14:creationId xmlns:p14="http://schemas.microsoft.com/office/powerpoint/2010/main" val="16483205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sym typeface="Huawei Sans" panose="020C0503030203020204" pitchFamily="34" charset="0"/>
              </a:rPr>
              <a:t>CampusInsight: Intelligently </a:t>
            </a:r>
            <a:r>
              <a:rPr lang="en-US" altLang="zh-CN" dirty="0">
                <a:sym typeface="Huawei Sans" panose="020C0503030203020204" pitchFamily="34" charset="0"/>
              </a:rPr>
              <a:t>Analyze Individual Issues from Four Aspects</a:t>
            </a:r>
          </a:p>
        </p:txBody>
      </p:sp>
      <p:sp>
        <p:nvSpPr>
          <p:cNvPr id="3" name="文本框 214"/>
          <p:cNvSpPr txBox="1"/>
          <p:nvPr/>
        </p:nvSpPr>
        <p:spPr bwMode="gray">
          <a:xfrm>
            <a:off x="1119716" y="3167824"/>
            <a:ext cx="9888282" cy="3032951"/>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endPar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文本框 3"/>
          <p:cNvSpPr txBox="1"/>
          <p:nvPr/>
        </p:nvSpPr>
        <p:spPr bwMode="gray">
          <a:xfrm>
            <a:off x="6170601" y="3221852"/>
            <a:ext cx="4747534" cy="2964914"/>
          </a:xfrm>
          <a:prstGeom prst="rect">
            <a:avLst/>
          </a:prstGeom>
          <a:noFill/>
        </p:spPr>
        <p:txBody>
          <a:bodyPr wrap="square" rtlCol="0">
            <a:spAutoFit/>
          </a:bodyPr>
          <a:lstStyle/>
          <a:p>
            <a:pPr defTabSz="914400" fontAlgn="base">
              <a:lnSpc>
                <a:spcPts val="2800"/>
              </a:lnSpc>
              <a:spcBef>
                <a:spcPct val="0"/>
              </a:spcBef>
              <a:spcAft>
                <a:spcPct val="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CampusInsight analyzes individual issues encountered during network O&amp;M from the access network, client journey, experience, and application detection dimensions, and implements protocol process analysis, visible client journey tracing, correlative analysis of poor experience, and audio and video application quality detection, helping administrators maintain networks and ensure the experience of VIP clients.</a:t>
            </a:r>
          </a:p>
        </p:txBody>
      </p:sp>
      <p:sp>
        <p:nvSpPr>
          <p:cNvPr id="5" name="文本框 214"/>
          <p:cNvSpPr txBox="1"/>
          <p:nvPr/>
        </p:nvSpPr>
        <p:spPr bwMode="gray">
          <a:xfrm>
            <a:off x="1119716" y="1726667"/>
            <a:ext cx="4969801" cy="938719"/>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rPr>
              <a:t>Unable to analyze the phase where access failures occur</a:t>
            </a:r>
          </a:p>
          <a:p>
            <a:r>
              <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rPr>
              <a:t>Unable to analyze client locations and experience</a:t>
            </a:r>
          </a:p>
          <a:p>
            <a:r>
              <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rPr>
              <a:t>Unable to effectively detect application quality</a:t>
            </a:r>
          </a:p>
        </p:txBody>
      </p:sp>
      <p:sp>
        <p:nvSpPr>
          <p:cNvPr id="6" name="Rectangle 25"/>
          <p:cNvSpPr>
            <a:spLocks noChangeArrowheads="1"/>
          </p:cNvSpPr>
          <p:nvPr/>
        </p:nvSpPr>
        <p:spPr bwMode="gray">
          <a:xfrm>
            <a:off x="1520916" y="3461235"/>
            <a:ext cx="1686356" cy="300720"/>
          </a:xfrm>
          <a:prstGeom prst="rect">
            <a:avLst/>
          </a:prstGeom>
          <a:noFill/>
          <a:ln w="9525" algn="ctr">
            <a:noFill/>
            <a:miter lim="800000"/>
            <a:headEnd/>
            <a:tailEnd/>
          </a:ln>
        </p:spPr>
        <p:txBody>
          <a:bodyPr wrap="none" lIns="26986" tIns="26986" rIns="26986" bIns="26986" anchor="ctr">
            <a:spAutoFit/>
          </a:bodyPr>
          <a:lstStyle/>
          <a:p>
            <a:pPr marL="101740" indent="-101740" algn="ctr" defTabSz="493532" fontAlgn="base">
              <a:spcBef>
                <a:spcPct val="0"/>
              </a:spcBef>
              <a:spcAft>
                <a:spcPct val="0"/>
              </a:spcAft>
              <a:defRPr/>
            </a:pPr>
            <a:r>
              <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rPr>
              <a:t>Journey </a:t>
            </a:r>
            <a:r>
              <a:rPr lang="en-US" altLang="zh-CN" sz="16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Analysis</a:t>
            </a:r>
            <a:endPar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Rectangle 1"/>
          <p:cNvSpPr>
            <a:spLocks noChangeArrowheads="1"/>
          </p:cNvSpPr>
          <p:nvPr/>
        </p:nvSpPr>
        <p:spPr bwMode="gray">
          <a:xfrm>
            <a:off x="3591243" y="3819251"/>
            <a:ext cx="2472613" cy="576293"/>
          </a:xfrm>
          <a:prstGeom prst="rect">
            <a:avLst/>
          </a:prstGeom>
          <a:noFill/>
          <a:ln w="9525">
            <a:noFill/>
            <a:miter lim="800000"/>
            <a:headEnd/>
            <a:tailEnd/>
          </a:ln>
          <a:effectLst/>
        </p:spPr>
        <p:txBody>
          <a:bodyPr wrap="square" lIns="72000" tIns="72000" rIns="72000" bIns="72000">
            <a:spAutoFit/>
          </a:bodyPr>
          <a:lstStyle/>
          <a:p>
            <a:pPr marL="0" lvl="2" algn="ctr" defTabSz="514004" fontAlgn="base">
              <a:spcBef>
                <a:spcPct val="0"/>
              </a:spcBef>
              <a:spcAft>
                <a:spcPct val="0"/>
              </a:spcAft>
              <a:buSzPct val="60000"/>
              <a:tabLst>
                <a:tab pos="771007" algn="l"/>
              </a:tabLst>
              <a:defRPr/>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Protocol tracing</a:t>
            </a:r>
          </a:p>
          <a:p>
            <a:pPr marL="0" lvl="2" algn="ctr" defTabSz="514004" fontAlgn="base">
              <a:spcBef>
                <a:spcPct val="0"/>
              </a:spcBef>
              <a:spcAft>
                <a:spcPct val="0"/>
              </a:spcAft>
              <a:buSzPct val="60000"/>
              <a:tabLst>
                <a:tab pos="771007" algn="l"/>
              </a:tabLst>
              <a:defRPr/>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(wireless + wired networks</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Rectangle 25"/>
          <p:cNvSpPr>
            <a:spLocks noChangeArrowheads="1"/>
          </p:cNvSpPr>
          <p:nvPr/>
        </p:nvSpPr>
        <p:spPr bwMode="gray">
          <a:xfrm>
            <a:off x="1371034" y="4937023"/>
            <a:ext cx="1986118" cy="300720"/>
          </a:xfrm>
          <a:prstGeom prst="rect">
            <a:avLst/>
          </a:prstGeom>
          <a:noFill/>
          <a:ln w="9525" algn="ctr">
            <a:noFill/>
            <a:miter lim="800000"/>
            <a:headEnd/>
            <a:tailEnd/>
          </a:ln>
        </p:spPr>
        <p:txBody>
          <a:bodyPr wrap="none" lIns="26986" tIns="26986" rIns="26986" bIns="26986" anchor="ctr">
            <a:spAutoFit/>
          </a:bodyPr>
          <a:lstStyle/>
          <a:p>
            <a:pPr marL="101740" lvl="0" indent="-101740" algn="ctr" defTabSz="493532" fontAlgn="base">
              <a:spcBef>
                <a:spcPct val="0"/>
              </a:spcBef>
              <a:spcAft>
                <a:spcPct val="0"/>
              </a:spcAft>
              <a:defRPr/>
            </a:pPr>
            <a:r>
              <a:rPr lang="en-US" altLang="zh-CN" sz="1600" b="1" kern="0" dirty="0">
                <a:latin typeface="Huawei Sans" panose="020C0503030203020204" pitchFamily="34" charset="0"/>
                <a:ea typeface="方正兰亭黑简体" panose="02000000000000000000" pitchFamily="2" charset="-122"/>
                <a:cs typeface="+mn-ea"/>
                <a:sym typeface="Huawei Sans" panose="020C0503030203020204" pitchFamily="34" charset="0"/>
              </a:rPr>
              <a:t>Experience </a:t>
            </a:r>
            <a:r>
              <a:rPr lang="en-US" altLang="zh-CN" sz="1600" b="1" kern="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Analysis</a:t>
            </a:r>
            <a:endParaRPr lang="en-US" altLang="zh-CN" sz="1600" b="1"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Rectangle 1"/>
          <p:cNvSpPr>
            <a:spLocks noChangeArrowheads="1"/>
          </p:cNvSpPr>
          <p:nvPr/>
        </p:nvSpPr>
        <p:spPr bwMode="gray">
          <a:xfrm>
            <a:off x="1119716" y="5320343"/>
            <a:ext cx="2445869" cy="791737"/>
          </a:xfrm>
          <a:prstGeom prst="rect">
            <a:avLst/>
          </a:prstGeom>
          <a:noFill/>
          <a:ln w="9525">
            <a:noFill/>
            <a:miter lim="800000"/>
            <a:headEnd/>
            <a:tailEnd/>
          </a:ln>
          <a:effectLst/>
        </p:spPr>
        <p:txBody>
          <a:bodyPr wrap="square" lIns="72000" tIns="72000" rIns="72000" bIns="72000">
            <a:spAutoFit/>
          </a:bodyPr>
          <a:lstStyle/>
          <a:p>
            <a:pPr marL="0" lvl="2" algn="ctr" defTabSz="514004" fontAlgn="base">
              <a:spcBef>
                <a:spcPct val="0"/>
              </a:spcBef>
              <a:spcAft>
                <a:spcPct val="0"/>
              </a:spcAft>
              <a:buSzPct val="60000"/>
              <a:tabLst>
                <a:tab pos="771007" algn="l"/>
              </a:tabLst>
              <a:defRPr/>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Correlative analysis of poor-experience </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clients</a:t>
            </a:r>
          </a:p>
          <a:p>
            <a:pPr marL="0" lvl="2" algn="ctr" defTabSz="514004" fontAlgn="base">
              <a:spcBef>
                <a:spcPct val="0"/>
              </a:spcBef>
              <a:spcAft>
                <a:spcPct val="0"/>
              </a:spcAft>
              <a:buSzPct val="60000"/>
              <a:tabLst>
                <a:tab pos="771007" algn="l"/>
              </a:tabLst>
              <a:defRPr/>
            </a:pP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(wireless </a:t>
            </a: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networks</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Rectangle 25"/>
          <p:cNvSpPr>
            <a:spLocks noChangeArrowheads="1"/>
          </p:cNvSpPr>
          <p:nvPr/>
        </p:nvSpPr>
        <p:spPr bwMode="gray">
          <a:xfrm>
            <a:off x="4055763" y="3461235"/>
            <a:ext cx="1559719" cy="300720"/>
          </a:xfrm>
          <a:prstGeom prst="rect">
            <a:avLst/>
          </a:prstGeom>
          <a:noFill/>
          <a:ln w="9525" algn="ctr">
            <a:noFill/>
            <a:miter lim="800000"/>
            <a:headEnd/>
            <a:tailEnd/>
          </a:ln>
        </p:spPr>
        <p:txBody>
          <a:bodyPr wrap="none" lIns="26986" tIns="26986" rIns="26986" bIns="26986" anchor="ctr">
            <a:spAutoFit/>
          </a:bodyPr>
          <a:lstStyle/>
          <a:p>
            <a:pPr marL="101740" indent="-101740" algn="ctr" defTabSz="493532" fontAlgn="base">
              <a:spcBef>
                <a:spcPct val="0"/>
              </a:spcBef>
              <a:spcAft>
                <a:spcPct val="0"/>
              </a:spcAft>
              <a:defRPr/>
            </a:pPr>
            <a:r>
              <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rPr>
              <a:t>Access </a:t>
            </a:r>
            <a:r>
              <a:rPr lang="en-US" altLang="zh-CN" sz="16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Analysis</a:t>
            </a:r>
            <a:endPar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Rectangle 1"/>
          <p:cNvSpPr>
            <a:spLocks noChangeArrowheads="1"/>
          </p:cNvSpPr>
          <p:nvPr/>
        </p:nvSpPr>
        <p:spPr bwMode="gray">
          <a:xfrm>
            <a:off x="1119717" y="3819251"/>
            <a:ext cx="2471528" cy="576293"/>
          </a:xfrm>
          <a:prstGeom prst="rect">
            <a:avLst/>
          </a:prstGeom>
          <a:noFill/>
          <a:ln w="9525">
            <a:noFill/>
            <a:miter lim="800000"/>
            <a:headEnd/>
            <a:tailEnd/>
          </a:ln>
          <a:effectLst/>
        </p:spPr>
        <p:txBody>
          <a:bodyPr wrap="square" lIns="72000" tIns="72000" rIns="72000" bIns="72000">
            <a:spAutoFit/>
          </a:bodyPr>
          <a:lstStyle/>
          <a:p>
            <a:pPr marL="0" lvl="2" algn="ctr" defTabSz="514004" fontAlgn="base">
              <a:spcBef>
                <a:spcPct val="0"/>
              </a:spcBef>
              <a:spcAft>
                <a:spcPct val="0"/>
              </a:spcAft>
              <a:buSzPct val="60000"/>
              <a:tabLst>
                <a:tab pos="771007" algn="l"/>
              </a:tabLst>
              <a:defRPr/>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Client </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journey</a:t>
            </a:r>
          </a:p>
          <a:p>
            <a:pPr marL="0" lvl="2" algn="ctr" defTabSz="514004" fontAlgn="base">
              <a:spcBef>
                <a:spcPct val="0"/>
              </a:spcBef>
              <a:spcAft>
                <a:spcPct val="0"/>
              </a:spcAft>
              <a:buSzPct val="60000"/>
              <a:tabLst>
                <a:tab pos="771007" algn="l"/>
              </a:tabLst>
              <a:defRPr/>
            </a:pP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wireless + wired networks)</a:t>
            </a:r>
          </a:p>
        </p:txBody>
      </p:sp>
      <p:sp>
        <p:nvSpPr>
          <p:cNvPr id="12" name="Rectangle 25"/>
          <p:cNvSpPr>
            <a:spLocks noChangeArrowheads="1"/>
          </p:cNvSpPr>
          <p:nvPr/>
        </p:nvSpPr>
        <p:spPr bwMode="gray">
          <a:xfrm>
            <a:off x="3810504" y="4937023"/>
            <a:ext cx="2050237" cy="300720"/>
          </a:xfrm>
          <a:prstGeom prst="rect">
            <a:avLst/>
          </a:prstGeom>
          <a:noFill/>
          <a:ln w="9525" algn="ctr">
            <a:noFill/>
            <a:miter lim="800000"/>
            <a:headEnd/>
            <a:tailEnd/>
          </a:ln>
        </p:spPr>
        <p:txBody>
          <a:bodyPr wrap="none" lIns="26986" tIns="26986" rIns="26986" bIns="26986" anchor="ctr">
            <a:spAutoFit/>
          </a:bodyPr>
          <a:lstStyle/>
          <a:p>
            <a:pPr marL="101740" indent="-101740" algn="ctr" defTabSz="493532" fontAlgn="base">
              <a:spcBef>
                <a:spcPct val="0"/>
              </a:spcBef>
              <a:spcAft>
                <a:spcPct val="0"/>
              </a:spcAft>
              <a:defRPr/>
            </a:pPr>
            <a:r>
              <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rPr>
              <a:t>Application </a:t>
            </a:r>
            <a:r>
              <a:rPr lang="en-US" altLang="zh-CN" sz="16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Analysis</a:t>
            </a:r>
            <a:endPar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Rectangle 1"/>
          <p:cNvSpPr>
            <a:spLocks noChangeArrowheads="1"/>
          </p:cNvSpPr>
          <p:nvPr/>
        </p:nvSpPr>
        <p:spPr bwMode="gray">
          <a:xfrm>
            <a:off x="3591246" y="5320343"/>
            <a:ext cx="2471527" cy="791737"/>
          </a:xfrm>
          <a:prstGeom prst="rect">
            <a:avLst/>
          </a:prstGeom>
          <a:noFill/>
          <a:ln w="9525">
            <a:noFill/>
            <a:miter lim="800000"/>
            <a:headEnd/>
            <a:tailEnd/>
          </a:ln>
          <a:effectLst/>
        </p:spPr>
        <p:txBody>
          <a:bodyPr wrap="square" lIns="72000" tIns="72000" rIns="72000" bIns="72000">
            <a:spAutoFit/>
          </a:bodyPr>
          <a:lstStyle/>
          <a:p>
            <a:pPr marL="0" lvl="2" algn="ctr" defTabSz="514004" fontAlgn="base">
              <a:spcBef>
                <a:spcPct val="0"/>
              </a:spcBef>
              <a:spcAft>
                <a:spcPct val="0"/>
              </a:spcAft>
              <a:buSzPct val="60000"/>
              <a:tabLst>
                <a:tab pos="771007" algn="l"/>
              </a:tabLs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Audio and video application quality </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detection</a:t>
            </a:r>
          </a:p>
          <a:p>
            <a:pPr marL="0" lvl="2" algn="ctr" defTabSz="514004" fontAlgn="base">
              <a:spcBef>
                <a:spcPct val="0"/>
              </a:spcBef>
              <a:spcAft>
                <a:spcPct val="0"/>
              </a:spcAft>
              <a:buSzPct val="60000"/>
              <a:tabLst>
                <a:tab pos="771007" algn="l"/>
              </a:tabLst>
            </a:pP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(wireless </a:t>
            </a: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wired networks)</a:t>
            </a:r>
          </a:p>
        </p:txBody>
      </p:sp>
      <p:sp>
        <p:nvSpPr>
          <p:cNvPr id="14" name="矩形 13"/>
          <p:cNvSpPr/>
          <p:nvPr/>
        </p:nvSpPr>
        <p:spPr bwMode="gray">
          <a:xfrm>
            <a:off x="1119717" y="1312881"/>
            <a:ext cx="4969800" cy="360000"/>
          </a:xfrm>
          <a:prstGeom prst="rect">
            <a:avLst/>
          </a:prstGeom>
          <a:solidFill>
            <a:srgbClr val="EFFAFB"/>
          </a:solidFill>
          <a:ln w="9525" cap="flat" cmpd="sng" algn="ctr">
            <a:solidFill>
              <a:srgbClr val="BEE9EE"/>
            </a:solidFill>
            <a:prstDash val="solid"/>
            <a:miter lim="800000"/>
          </a:ln>
          <a:effectLst/>
        </p:spPr>
        <p:txBody>
          <a:bodyPr wrap="none" lIns="0" tIns="0" rIns="0" bIns="0" rtlCol="0" anchor="ctr"/>
          <a:lstStyle/>
          <a:p>
            <a:pPr algn="ctr"/>
            <a:r>
              <a:rPr lang="en-US" altLang="zh-CN" sz="1600" kern="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Challenges</a:t>
            </a:r>
          </a:p>
        </p:txBody>
      </p:sp>
      <p:sp>
        <p:nvSpPr>
          <p:cNvPr id="15" name="文本框 214"/>
          <p:cNvSpPr txBox="1"/>
          <p:nvPr/>
        </p:nvSpPr>
        <p:spPr bwMode="gray">
          <a:xfrm>
            <a:off x="6916077" y="1726667"/>
            <a:ext cx="4091921" cy="938719"/>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r>
              <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rPr>
              <a:t>Identify network experience issues of individual clients in E2E mode and analyze the root causes of the issues.</a:t>
            </a:r>
          </a:p>
        </p:txBody>
      </p:sp>
      <p:sp>
        <p:nvSpPr>
          <p:cNvPr id="16" name="矩形 15"/>
          <p:cNvSpPr/>
          <p:nvPr/>
        </p:nvSpPr>
        <p:spPr bwMode="gray">
          <a:xfrm>
            <a:off x="6916078" y="1312881"/>
            <a:ext cx="4091920" cy="360000"/>
          </a:xfrm>
          <a:prstGeom prst="rect">
            <a:avLst/>
          </a:prstGeom>
          <a:solidFill>
            <a:srgbClr val="EFFAFB"/>
          </a:solidFill>
          <a:ln w="9525" cap="flat" cmpd="sng" algn="ctr">
            <a:solidFill>
              <a:srgbClr val="BEE9EE"/>
            </a:solidFill>
            <a:prstDash val="solid"/>
            <a:miter lim="800000"/>
          </a:ln>
          <a:effectLst/>
        </p:spPr>
        <p:txBody>
          <a:bodyPr wrap="none" lIns="0" tIns="0" rIns="0" bIns="0" rtlCol="0" anchor="ctr"/>
          <a:lstStyle/>
          <a:p>
            <a:pPr algn="ctr"/>
            <a:r>
              <a:rPr lang="en-US" altLang="zh-CN" sz="1600" kern="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Requirements</a:t>
            </a:r>
          </a:p>
        </p:txBody>
      </p:sp>
      <p:sp>
        <p:nvSpPr>
          <p:cNvPr id="17" name="圆角矩形 75"/>
          <p:cNvSpPr/>
          <p:nvPr/>
        </p:nvSpPr>
        <p:spPr bwMode="gray">
          <a:xfrm>
            <a:off x="1119717" y="2777306"/>
            <a:ext cx="988828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Solution and Customer Benefits</a:t>
            </a:r>
          </a:p>
        </p:txBody>
      </p:sp>
      <p:cxnSp>
        <p:nvCxnSpPr>
          <p:cNvPr id="18" name="直接连接符 17"/>
          <p:cNvCxnSpPr>
            <a:stCxn id="3" idx="1"/>
          </p:cNvCxnSpPr>
          <p:nvPr/>
        </p:nvCxnSpPr>
        <p:spPr bwMode="gray">
          <a:xfrm flipV="1">
            <a:off x="1119716" y="4657185"/>
            <a:ext cx="4943057" cy="0"/>
          </a:xfrm>
          <a:prstGeom prst="line">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直接连接符 18"/>
          <p:cNvCxnSpPr>
            <a:stCxn id="3" idx="2"/>
            <a:endCxn id="3" idx="0"/>
          </p:cNvCxnSpPr>
          <p:nvPr/>
        </p:nvCxnSpPr>
        <p:spPr bwMode="gray">
          <a:xfrm flipV="1">
            <a:off x="6063857" y="3167824"/>
            <a:ext cx="0" cy="3032951"/>
          </a:xfrm>
          <a:prstGeom prst="line">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p:nvPr/>
        </p:nvCxnSpPr>
        <p:spPr bwMode="gray">
          <a:xfrm flipV="1">
            <a:off x="3591243" y="3167825"/>
            <a:ext cx="3" cy="3032950"/>
          </a:xfrm>
          <a:prstGeom prst="line">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21" name="组合 20"/>
          <p:cNvGrpSpPr/>
          <p:nvPr/>
        </p:nvGrpSpPr>
        <p:grpSpPr>
          <a:xfrm>
            <a:off x="9661596" y="124239"/>
            <a:ext cx="2085904" cy="213120"/>
            <a:chOff x="9956573" y="124239"/>
            <a:chExt cx="2085904" cy="213120"/>
          </a:xfrm>
        </p:grpSpPr>
        <p:sp>
          <p:nvSpPr>
            <p:cNvPr id="30" name="五边形 29"/>
            <p:cNvSpPr/>
            <p:nvPr/>
          </p:nvSpPr>
          <p:spPr bwMode="gray">
            <a:xfrm>
              <a:off x="9956573"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32" name="燕尾形 31"/>
            <p:cNvSpPr/>
            <p:nvPr/>
          </p:nvSpPr>
          <p:spPr bwMode="gray">
            <a:xfrm>
              <a:off x="10962477" y="124239"/>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Group Issue</a:t>
              </a:r>
            </a:p>
          </p:txBody>
        </p:sp>
      </p:grpSp>
    </p:spTree>
    <p:extLst>
      <p:ext uri="{BB962C8B-B14F-4D97-AF65-F5344CB8AC3E}">
        <p14:creationId xmlns:p14="http://schemas.microsoft.com/office/powerpoint/2010/main" val="32902952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ym typeface="Huawei Sans" panose="020C0503030203020204" pitchFamily="34" charset="0"/>
              </a:rPr>
              <a:t>Client </a:t>
            </a:r>
            <a:r>
              <a:rPr lang="en-US" altLang="zh-CN" dirty="0" smtClean="0">
                <a:sym typeface="Huawei Sans" panose="020C0503030203020204" pitchFamily="34" charset="0"/>
              </a:rPr>
              <a:t>Journey: Real-Time </a:t>
            </a:r>
            <a:r>
              <a:rPr lang="en-US" altLang="zh-CN" dirty="0">
                <a:sym typeface="Huawei Sans" panose="020C0503030203020204" pitchFamily="34" charset="0"/>
              </a:rPr>
              <a:t>Experience Visibility for Each Client at Each Moment</a:t>
            </a:r>
          </a:p>
        </p:txBody>
      </p:sp>
      <p:sp>
        <p:nvSpPr>
          <p:cNvPr id="3" name="Rounded Rectangle 23"/>
          <p:cNvSpPr/>
          <p:nvPr/>
        </p:nvSpPr>
        <p:spPr bwMode="gray">
          <a:xfrm>
            <a:off x="714311" y="4137132"/>
            <a:ext cx="5540391" cy="1922656"/>
          </a:xfrm>
          <a:prstGeom prst="roundRect">
            <a:avLst>
              <a:gd name="adj" fmla="val 831"/>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Rounded Rectangle 23"/>
          <p:cNvSpPr/>
          <p:nvPr/>
        </p:nvSpPr>
        <p:spPr bwMode="gray">
          <a:xfrm>
            <a:off x="714311" y="3095598"/>
            <a:ext cx="5540391" cy="988704"/>
          </a:xfrm>
          <a:prstGeom prst="roundRect">
            <a:avLst>
              <a:gd name="adj" fmla="val 3513"/>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Rounded Rectangle 23"/>
          <p:cNvSpPr/>
          <p:nvPr/>
        </p:nvSpPr>
        <p:spPr bwMode="gray">
          <a:xfrm>
            <a:off x="714311" y="1570557"/>
            <a:ext cx="5540391" cy="1476470"/>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Working with Partners to Build One of the Five Clouds for an Intelligent World"/>
          <p:cNvSpPr txBox="1"/>
          <p:nvPr/>
        </p:nvSpPr>
        <p:spPr bwMode="gray">
          <a:xfrm>
            <a:off x="1029475" y="2029982"/>
            <a:ext cx="2683427"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Step1 </a:t>
            </a:r>
            <a:r>
              <a:rPr lang="en-US" altLang="zh-CN" sz="16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Experience Overview</a:t>
            </a:r>
            <a:endParaRPr lang="en-US" altLang="zh-CN" sz="1600" b="1"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Working with Partners to Build One of the Five Clouds for an Intelligent World"/>
          <p:cNvSpPr txBox="1"/>
          <p:nvPr/>
        </p:nvSpPr>
        <p:spPr bwMode="gray">
          <a:xfrm>
            <a:off x="1029475" y="3292264"/>
            <a:ext cx="2324354"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Step2 Experience Trend</a:t>
            </a:r>
            <a:endParaRPr lang="en-US" altLang="zh-CN"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Working with Partners to Build One of the Five Clouds for an Intelligent World"/>
          <p:cNvSpPr txBox="1"/>
          <p:nvPr/>
        </p:nvSpPr>
        <p:spPr bwMode="gray">
          <a:xfrm>
            <a:off x="1029475" y="4673884"/>
            <a:ext cx="2013372"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Step3 Client </a:t>
            </a:r>
            <a:r>
              <a:rPr lang="en-US" altLang="zh-CN"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J</a:t>
            </a: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ourney</a:t>
            </a:r>
            <a:endParaRPr lang="en-US" altLang="zh-CN"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3年支持100万开发者实践"/>
          <p:cNvSpPr txBox="1"/>
          <p:nvPr/>
        </p:nvSpPr>
        <p:spPr bwMode="gray">
          <a:xfrm>
            <a:off x="1029475" y="5032304"/>
            <a:ext cx="3686907" cy="377895"/>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Check APs that connect to the network at each moment, their experience, and issues that occur.</a:t>
            </a:r>
          </a:p>
        </p:txBody>
      </p:sp>
      <p:sp>
        <p:nvSpPr>
          <p:cNvPr id="10" name="3年支持100万开发者实践"/>
          <p:cNvSpPr txBox="1"/>
          <p:nvPr/>
        </p:nvSpPr>
        <p:spPr bwMode="gray">
          <a:xfrm>
            <a:off x="1029475" y="2383570"/>
            <a:ext cx="2601674" cy="18466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Check the overall experience metrics.</a:t>
            </a:r>
          </a:p>
        </p:txBody>
      </p:sp>
      <p:sp>
        <p:nvSpPr>
          <p:cNvPr id="11" name="3年支持100万开发者实践"/>
          <p:cNvSpPr txBox="1"/>
          <p:nvPr/>
        </p:nvSpPr>
        <p:spPr bwMode="gray">
          <a:xfrm>
            <a:off x="1029475" y="3663668"/>
            <a:ext cx="3686907" cy="18466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Check for experience trend changes or deterioration.</a:t>
            </a:r>
          </a:p>
        </p:txBody>
      </p:sp>
      <p:pic>
        <p:nvPicPr>
          <p:cNvPr id="25" name="图片 76"/>
          <p:cNvPicPr>
            <a:picLocks noChangeAspect="1"/>
          </p:cNvPicPr>
          <p:nvPr/>
        </p:nvPicPr>
        <p:blipFill>
          <a:blip r:embed="rId3"/>
          <a:stretch>
            <a:fillRect/>
          </a:stretch>
        </p:blipFill>
        <p:spPr bwMode="invGray">
          <a:xfrm>
            <a:off x="5950384" y="1559497"/>
            <a:ext cx="5668026" cy="4500291"/>
          </a:xfrm>
          <a:prstGeom prst="rect">
            <a:avLst/>
          </a:prstGeom>
        </p:spPr>
      </p:pic>
      <p:sp>
        <p:nvSpPr>
          <p:cNvPr id="26" name="矩形 97"/>
          <p:cNvSpPr/>
          <p:nvPr/>
        </p:nvSpPr>
        <p:spPr>
          <a:xfrm>
            <a:off x="5972823" y="1570557"/>
            <a:ext cx="5624057" cy="1544165"/>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矩形 98"/>
          <p:cNvSpPr/>
          <p:nvPr/>
        </p:nvSpPr>
        <p:spPr>
          <a:xfrm>
            <a:off x="5972823" y="3019650"/>
            <a:ext cx="5624059" cy="103332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矩形 99"/>
          <p:cNvSpPr/>
          <p:nvPr/>
        </p:nvSpPr>
        <p:spPr>
          <a:xfrm>
            <a:off x="5972823" y="4120665"/>
            <a:ext cx="5624059" cy="190276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矩形 103"/>
          <p:cNvSpPr/>
          <p:nvPr/>
        </p:nvSpPr>
        <p:spPr>
          <a:xfrm>
            <a:off x="8058150" y="5211726"/>
            <a:ext cx="2592420" cy="373214"/>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文本框 104"/>
          <p:cNvSpPr txBox="1"/>
          <p:nvPr/>
        </p:nvSpPr>
        <p:spPr>
          <a:xfrm>
            <a:off x="8147795" y="4720047"/>
            <a:ext cx="2710326" cy="351998"/>
          </a:xfrm>
          <a:prstGeom prst="rect">
            <a:avLst/>
          </a:prstGeom>
          <a:solidFill>
            <a:srgbClr val="C7000B"/>
          </a:solidFill>
          <a:ln w="9525" algn="ctr">
            <a:noFill/>
            <a:round/>
            <a:headEnd/>
            <a:tailEnd/>
          </a:ln>
        </p:spPr>
        <p:txBody>
          <a:bodyPr anchor="ctr"/>
          <a:lstStyle>
            <a:defPPr>
              <a:defRPr lang="en-US"/>
            </a:defPPr>
            <a:lvl1pPr>
              <a:buSzPct val="60000"/>
              <a:defRPr sz="1100">
                <a:solidFill>
                  <a:schemeClr val="bg1"/>
                </a:solidFill>
                <a:latin typeface="+mj-lt"/>
                <a:cs typeface="Huawei Sans" panose="020C0503030203020204" pitchFamily="34" charset="0"/>
              </a:defRPr>
            </a:lvl1pPr>
          </a:lstStyle>
          <a:p>
            <a:r>
              <a:rPr dirty="0">
                <a:latin typeface="Huawei Sans" panose="020C0503030203020204" pitchFamily="34" charset="0"/>
                <a:ea typeface="方正兰亭黑简体" panose="02000000000000000000" pitchFamily="2" charset="-122"/>
                <a:sym typeface="Huawei Sans" panose="020C0503030203020204" pitchFamily="34" charset="0"/>
              </a:rPr>
              <a:t>High packet loss rate, poor signal quality, and weak-signal coverage issue</a:t>
            </a:r>
          </a:p>
        </p:txBody>
      </p:sp>
      <p:grpSp>
        <p:nvGrpSpPr>
          <p:cNvPr id="12" name="组合 11"/>
          <p:cNvGrpSpPr/>
          <p:nvPr/>
        </p:nvGrpSpPr>
        <p:grpSpPr>
          <a:xfrm>
            <a:off x="5267075" y="124239"/>
            <a:ext cx="6480425" cy="213120"/>
            <a:chOff x="5556000" y="124239"/>
            <a:chExt cx="6480425" cy="213120"/>
          </a:xfrm>
        </p:grpSpPr>
        <p:sp>
          <p:nvSpPr>
            <p:cNvPr id="37" name="五边形 36"/>
            <p:cNvSpPr/>
            <p:nvPr/>
          </p:nvSpPr>
          <p:spPr bwMode="gray">
            <a:xfrm>
              <a:off x="5556000"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40" name="燕尾形 39"/>
            <p:cNvSpPr/>
            <p:nvPr/>
          </p:nvSpPr>
          <p:spPr bwMode="gray">
            <a:xfrm>
              <a:off x="6606164" y="124239"/>
              <a:ext cx="1368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41" name="燕尾形 40"/>
            <p:cNvSpPr/>
            <p:nvPr/>
          </p:nvSpPr>
          <p:spPr bwMode="gray">
            <a:xfrm>
              <a:off x="10524425"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42" name="燕尾形 41"/>
            <p:cNvSpPr/>
            <p:nvPr/>
          </p:nvSpPr>
          <p:spPr bwMode="gray">
            <a:xfrm>
              <a:off x="7900251"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43" name="燕尾形 42"/>
            <p:cNvSpPr/>
            <p:nvPr/>
          </p:nvSpPr>
          <p:spPr bwMode="gray">
            <a:xfrm>
              <a:off x="9086338"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grpSp>
    </p:spTree>
    <p:extLst>
      <p:ext uri="{BB962C8B-B14F-4D97-AF65-F5344CB8AC3E}">
        <p14:creationId xmlns:p14="http://schemas.microsoft.com/office/powerpoint/2010/main" val="28340145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Huawei Sans" panose="020C0503030203020204" pitchFamily="34" charset="0"/>
              </a:rPr>
              <a:t>Case 5: Wi-Fi </a:t>
            </a:r>
            <a:r>
              <a:rPr lang="en-US" altLang="zh-CN" dirty="0">
                <a:sym typeface="Huawei Sans" panose="020C0503030203020204" pitchFamily="34" charset="0"/>
              </a:rPr>
              <a:t>User Experience Visibility (</a:t>
            </a:r>
            <a:r>
              <a:rPr lang="en-US" altLang="zh-CN" dirty="0" smtClean="0">
                <a:sym typeface="Huawei Sans" panose="020C0503030203020204" pitchFamily="34" charset="0"/>
              </a:rPr>
              <a:t>1)</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bwMode="gray">
          <a:xfrm>
            <a:off x="455613" y="941877"/>
            <a:ext cx="11256962" cy="760959"/>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400"/>
              </a:lnSpc>
              <a:spcAft>
                <a:spcPts val="600"/>
              </a:spcAft>
            </a:pPr>
            <a:r>
              <a:rPr lang="en-US" altLang="zh-CN" sz="14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4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 VIP user reports that the Wi-Fi experience is poor. O&amp;M personnel use the client journey function and find that the packet loss rate is high and the signal quality is poor in the cafe. In addition, the weak-signal coverage issue occurs.</a:t>
            </a:r>
          </a:p>
        </p:txBody>
      </p:sp>
      <p:pic>
        <p:nvPicPr>
          <p:cNvPr id="22" name="图片 3"/>
          <p:cNvPicPr>
            <a:picLocks noChangeAspect="1"/>
          </p:cNvPicPr>
          <p:nvPr/>
        </p:nvPicPr>
        <p:blipFill>
          <a:blip r:embed="rId3"/>
          <a:stretch>
            <a:fillRect/>
          </a:stretch>
        </p:blipFill>
        <p:spPr bwMode="invGray">
          <a:xfrm>
            <a:off x="969613" y="2408118"/>
            <a:ext cx="1184524" cy="2939829"/>
          </a:xfrm>
          <a:prstGeom prst="rect">
            <a:avLst/>
          </a:prstGeom>
        </p:spPr>
      </p:pic>
      <p:pic>
        <p:nvPicPr>
          <p:cNvPr id="23" name="图片 1"/>
          <p:cNvPicPr>
            <a:picLocks noChangeAspect="1"/>
          </p:cNvPicPr>
          <p:nvPr/>
        </p:nvPicPr>
        <p:blipFill>
          <a:blip r:embed="rId4"/>
          <a:stretch>
            <a:fillRect/>
          </a:stretch>
        </p:blipFill>
        <p:spPr bwMode="invGray">
          <a:xfrm>
            <a:off x="2625516" y="2408118"/>
            <a:ext cx="8139811" cy="859335"/>
          </a:xfrm>
          <a:prstGeom prst="rect">
            <a:avLst/>
          </a:prstGeom>
        </p:spPr>
      </p:pic>
      <p:sp>
        <p:nvSpPr>
          <p:cNvPr id="24" name="文本框 41"/>
          <p:cNvSpPr txBox="1"/>
          <p:nvPr/>
        </p:nvSpPr>
        <p:spPr>
          <a:xfrm>
            <a:off x="893002" y="2113868"/>
            <a:ext cx="1571405" cy="276999"/>
          </a:xfrm>
          <a:prstGeom prst="rect">
            <a:avLst/>
          </a:prstGeom>
          <a:noFill/>
        </p:spPr>
        <p:txBody>
          <a:bodyPr vert="horz" wrap="square" rtlCol="0">
            <a:noAutofit/>
          </a:bodyPr>
          <a:lstStyle/>
          <a:p>
            <a:pPr algn="l" fontAlgn="ctr"/>
            <a:r>
              <a:rPr sz="1200" dirty="0">
                <a:latin typeface="Huawei Sans" panose="020C0503030203020204" pitchFamily="34" charset="0"/>
                <a:ea typeface="方正兰亭黑简体" panose="02000000000000000000" pitchFamily="2" charset="-122"/>
                <a:sym typeface="Huawei Sans" panose="020C0503030203020204" pitchFamily="34" charset="0"/>
              </a:rPr>
              <a:t>1. Click </a:t>
            </a:r>
            <a:r>
              <a:rPr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Clients</a:t>
            </a:r>
            <a:r>
              <a:rPr sz="12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25" name="矩形 42"/>
          <p:cNvSpPr/>
          <p:nvPr/>
        </p:nvSpPr>
        <p:spPr>
          <a:xfrm>
            <a:off x="1018582" y="4743545"/>
            <a:ext cx="1012371" cy="239485"/>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文本框 43"/>
          <p:cNvSpPr txBox="1"/>
          <p:nvPr/>
        </p:nvSpPr>
        <p:spPr>
          <a:xfrm>
            <a:off x="2529582" y="2113868"/>
            <a:ext cx="4099818" cy="276999"/>
          </a:xfrm>
          <a:prstGeom prst="rect">
            <a:avLst/>
          </a:prstGeom>
          <a:noFill/>
        </p:spPr>
        <p:txBody>
          <a:bodyPr vert="horz" wrap="square" rtlCol="0">
            <a:noAutofit/>
          </a:bodyPr>
          <a:lstStyle/>
          <a:p>
            <a:pP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2. Enter </a:t>
            </a:r>
            <a:r>
              <a:rPr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l00419514</a:t>
            </a:r>
            <a:r>
              <a:rPr sz="1200" dirty="0">
                <a:latin typeface="Huawei Sans" panose="020C0503030203020204" pitchFamily="34" charset="0"/>
                <a:ea typeface="方正兰亭黑简体" panose="02000000000000000000" pitchFamily="2" charset="-122"/>
                <a:sym typeface="Huawei Sans" panose="020C0503030203020204" pitchFamily="34" charset="0"/>
              </a:rPr>
              <a:t> in the search box, and click </a:t>
            </a:r>
            <a:r>
              <a:rPr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Search</a:t>
            </a:r>
            <a:r>
              <a:rPr sz="12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27" name="矩形 44"/>
          <p:cNvSpPr/>
          <p:nvPr/>
        </p:nvSpPr>
        <p:spPr>
          <a:xfrm>
            <a:off x="4077145" y="2557115"/>
            <a:ext cx="1161195" cy="18556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矩形 45"/>
          <p:cNvSpPr/>
          <p:nvPr/>
        </p:nvSpPr>
        <p:spPr>
          <a:xfrm>
            <a:off x="10181024" y="2546283"/>
            <a:ext cx="417250" cy="18760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文本框 46"/>
          <p:cNvSpPr txBox="1"/>
          <p:nvPr/>
        </p:nvSpPr>
        <p:spPr>
          <a:xfrm>
            <a:off x="2529582" y="3780335"/>
            <a:ext cx="7640316" cy="275393"/>
          </a:xfrm>
          <a:prstGeom prst="rect">
            <a:avLst/>
          </a:prstGeom>
          <a:noFill/>
        </p:spPr>
        <p:txBody>
          <a:bodyPr vert="horz" wrap="square" rtlCol="0">
            <a:noAutofit/>
          </a:bodyPr>
          <a:lstStyle>
            <a:defPPr>
              <a:defRPr lang="en-US"/>
            </a:defPPr>
            <a:lvl1pPr>
              <a:defRPr sz="1200">
                <a:latin typeface="Arial" panose="020B0503020204020204" pitchFamily="34" charset="-122"/>
                <a:ea typeface="微软雅黑" panose="020B0503020204020204" pitchFamily="34" charset="-122"/>
              </a:defRPr>
            </a:lvl1pPr>
          </a:lstStyle>
          <a:p>
            <a:pPr fontAlgn="ctr"/>
            <a:r>
              <a:rPr dirty="0">
                <a:latin typeface="Huawei Sans" panose="020C0503030203020204" pitchFamily="34" charset="0"/>
                <a:ea typeface="方正兰亭黑简体" panose="02000000000000000000" pitchFamily="2" charset="-122"/>
                <a:sym typeface="Huawei Sans" panose="020C0503030203020204" pitchFamily="34" charset="0"/>
              </a:rPr>
              <a:t>3. Click </a:t>
            </a:r>
            <a:r>
              <a:rPr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the MAC address </a:t>
            </a:r>
            <a:r>
              <a:rPr dirty="0">
                <a:latin typeface="Huawei Sans" panose="020C0503030203020204" pitchFamily="34" charset="0"/>
                <a:ea typeface="方正兰亭黑简体" panose="02000000000000000000" pitchFamily="2" charset="-122"/>
                <a:sym typeface="Huawei Sans" panose="020C0503030203020204" pitchFamily="34" charset="0"/>
              </a:rPr>
              <a:t>to go to the client journey page. (For detailed operations, see the next slide</a:t>
            </a:r>
            <a:r>
              <a:rPr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47"/>
          <p:cNvSpPr/>
          <p:nvPr/>
        </p:nvSpPr>
        <p:spPr>
          <a:xfrm>
            <a:off x="2633930" y="2931867"/>
            <a:ext cx="662564" cy="14974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1" name="图片 2"/>
          <p:cNvPicPr>
            <a:picLocks noChangeAspect="1"/>
          </p:cNvPicPr>
          <p:nvPr/>
        </p:nvPicPr>
        <p:blipFill>
          <a:blip r:embed="rId5"/>
          <a:stretch>
            <a:fillRect/>
          </a:stretch>
        </p:blipFill>
        <p:spPr bwMode="invGray">
          <a:xfrm>
            <a:off x="2633930" y="4065497"/>
            <a:ext cx="8139811" cy="1282450"/>
          </a:xfrm>
          <a:prstGeom prst="rect">
            <a:avLst/>
          </a:prstGeom>
        </p:spPr>
      </p:pic>
      <p:sp>
        <p:nvSpPr>
          <p:cNvPr id="34" name="五边形 33"/>
          <p:cNvSpPr/>
          <p:nvPr/>
        </p:nvSpPr>
        <p:spPr bwMode="gray">
          <a:xfrm>
            <a:off x="5267075"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35" name="燕尾形 34"/>
          <p:cNvSpPr/>
          <p:nvPr/>
        </p:nvSpPr>
        <p:spPr bwMode="gray">
          <a:xfrm>
            <a:off x="6317239" y="124239"/>
            <a:ext cx="1368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36" name="燕尾形 35"/>
          <p:cNvSpPr/>
          <p:nvPr/>
        </p:nvSpPr>
        <p:spPr bwMode="gray">
          <a:xfrm>
            <a:off x="10235500"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37" name="燕尾形 36"/>
          <p:cNvSpPr/>
          <p:nvPr/>
        </p:nvSpPr>
        <p:spPr bwMode="gray">
          <a:xfrm>
            <a:off x="7611326"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38" name="燕尾形 37"/>
          <p:cNvSpPr/>
          <p:nvPr/>
        </p:nvSpPr>
        <p:spPr bwMode="gray">
          <a:xfrm>
            <a:off x="8797413"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34022995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9"/>
          <p:cNvPicPr>
            <a:picLocks noChangeAspect="1"/>
          </p:cNvPicPr>
          <p:nvPr/>
        </p:nvPicPr>
        <p:blipFill>
          <a:blip r:embed="rId3"/>
          <a:stretch>
            <a:fillRect/>
          </a:stretch>
        </p:blipFill>
        <p:spPr bwMode="invGray">
          <a:xfrm>
            <a:off x="6373460" y="1682397"/>
            <a:ext cx="5263601" cy="2137128"/>
          </a:xfrm>
          <a:prstGeom prst="rect">
            <a:avLst/>
          </a:prstGeom>
        </p:spPr>
      </p:pic>
      <p:pic>
        <p:nvPicPr>
          <p:cNvPr id="26" name="图片 38"/>
          <p:cNvPicPr>
            <a:picLocks noChangeAspect="1"/>
          </p:cNvPicPr>
          <p:nvPr/>
        </p:nvPicPr>
        <p:blipFill>
          <a:blip r:embed="rId4"/>
          <a:stretch>
            <a:fillRect/>
          </a:stretch>
        </p:blipFill>
        <p:spPr bwMode="invGray">
          <a:xfrm>
            <a:off x="669344" y="3439338"/>
            <a:ext cx="5175237" cy="1128779"/>
          </a:xfrm>
          <a:prstGeom prst="rect">
            <a:avLst/>
          </a:prstGeom>
        </p:spPr>
      </p:pic>
      <p:pic>
        <p:nvPicPr>
          <p:cNvPr id="25" name="图片 1"/>
          <p:cNvPicPr>
            <a:picLocks noChangeAspect="1"/>
          </p:cNvPicPr>
          <p:nvPr/>
        </p:nvPicPr>
        <p:blipFill>
          <a:blip r:embed="rId5"/>
          <a:stretch>
            <a:fillRect/>
          </a:stretch>
        </p:blipFill>
        <p:spPr bwMode="invGray">
          <a:xfrm>
            <a:off x="675165" y="1525279"/>
            <a:ext cx="5175237" cy="815373"/>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5: Wi-Fi User Experience Visibility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21" name="文本框 20"/>
          <p:cNvSpPr txBox="1"/>
          <p:nvPr/>
        </p:nvSpPr>
        <p:spPr bwMode="gray">
          <a:xfrm>
            <a:off x="593856" y="1071195"/>
            <a:ext cx="5326215" cy="461665"/>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1. Check the experience overview and find that the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average packet loss </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rate is high (15%) among Wi-Fi experience metrics.</a:t>
            </a:r>
          </a:p>
        </p:txBody>
      </p:sp>
      <p:sp>
        <p:nvSpPr>
          <p:cNvPr id="22" name="矩形 21"/>
          <p:cNvSpPr/>
          <p:nvPr/>
        </p:nvSpPr>
        <p:spPr bwMode="gray">
          <a:xfrm>
            <a:off x="4926813" y="1958280"/>
            <a:ext cx="723234" cy="352203"/>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上箭头 22"/>
          <p:cNvSpPr/>
          <p:nvPr/>
        </p:nvSpPr>
        <p:spPr bwMode="gray">
          <a:xfrm>
            <a:off x="5384750" y="1328155"/>
            <a:ext cx="167668" cy="630125"/>
          </a:xfrm>
          <a:prstGeom prst="upArrow">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文本框 23"/>
          <p:cNvSpPr txBox="1"/>
          <p:nvPr/>
        </p:nvSpPr>
        <p:spPr bwMode="gray">
          <a:xfrm>
            <a:off x="602563" y="2666375"/>
            <a:ext cx="5317507" cy="646331"/>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2. Check the experience metric trend. The client experience deteriorates significantly after a period of connecting to the Wi-Fi, with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poor signal quality</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 (&lt; -65 </a:t>
            </a:r>
            <a:r>
              <a:rPr lang="en-US" altLang="zh-CN" sz="1200" dirty="0" err="1">
                <a:latin typeface="Huawei Sans" panose="020C0503030203020204" pitchFamily="34" charset="0"/>
                <a:ea typeface="方正兰亭黑简体" panose="02000000000000000000" pitchFamily="2" charset="-122"/>
                <a:cs typeface="+mn-ea"/>
                <a:sym typeface="Huawei Sans" panose="020C0503030203020204" pitchFamily="34" charset="0"/>
              </a:rPr>
              <a:t>dBm</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 and a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high packet loss rate </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(&gt; 5%).</a:t>
            </a:r>
          </a:p>
        </p:txBody>
      </p:sp>
      <p:sp>
        <p:nvSpPr>
          <p:cNvPr id="37" name="矩形 36"/>
          <p:cNvSpPr/>
          <p:nvPr/>
        </p:nvSpPr>
        <p:spPr bwMode="gray">
          <a:xfrm>
            <a:off x="1876586" y="3889875"/>
            <a:ext cx="723447" cy="577169"/>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矩形 38"/>
          <p:cNvSpPr/>
          <p:nvPr/>
        </p:nvSpPr>
        <p:spPr bwMode="gray">
          <a:xfrm>
            <a:off x="4485917" y="3889876"/>
            <a:ext cx="676430" cy="577169"/>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上箭头 39"/>
          <p:cNvSpPr/>
          <p:nvPr/>
        </p:nvSpPr>
        <p:spPr bwMode="gray">
          <a:xfrm>
            <a:off x="4449589" y="3266215"/>
            <a:ext cx="167668" cy="623660"/>
          </a:xfrm>
          <a:prstGeom prst="upArrow">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文本框 42"/>
          <p:cNvSpPr txBox="1"/>
          <p:nvPr/>
        </p:nvSpPr>
        <p:spPr bwMode="gray">
          <a:xfrm>
            <a:off x="6252890" y="1081670"/>
            <a:ext cx="5001800" cy="646331"/>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3. When the client accesses the AP N10-2F-3, the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weak-signal coverage issue</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 occurs. In this case, the signal quality is poor and the packet loss rate is high.</a:t>
            </a:r>
          </a:p>
        </p:txBody>
      </p:sp>
      <p:sp>
        <p:nvSpPr>
          <p:cNvPr id="44" name="矩形 43"/>
          <p:cNvSpPr/>
          <p:nvPr/>
        </p:nvSpPr>
        <p:spPr bwMode="gray">
          <a:xfrm>
            <a:off x="8810889" y="2799502"/>
            <a:ext cx="2826172" cy="950595"/>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上箭头 44"/>
          <p:cNvSpPr/>
          <p:nvPr/>
        </p:nvSpPr>
        <p:spPr bwMode="gray">
          <a:xfrm>
            <a:off x="1886219" y="3266215"/>
            <a:ext cx="167668" cy="623660"/>
          </a:xfrm>
          <a:prstGeom prst="upArrow">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圆角右箭头 45"/>
          <p:cNvSpPr/>
          <p:nvPr/>
        </p:nvSpPr>
        <p:spPr bwMode="gray">
          <a:xfrm rot="16200000">
            <a:off x="7522190" y="2024004"/>
            <a:ext cx="1649880" cy="927523"/>
          </a:xfrm>
          <a:prstGeom prst="bentArrow">
            <a:avLst>
              <a:gd name="adj1" fmla="val 8078"/>
              <a:gd name="adj2" fmla="val 8823"/>
              <a:gd name="adj3" fmla="val 9473"/>
              <a:gd name="adj4" fmla="val 43750"/>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圆角矩形 75"/>
          <p:cNvSpPr/>
          <p:nvPr/>
        </p:nvSpPr>
        <p:spPr bwMode="gray">
          <a:xfrm>
            <a:off x="980373" y="4755312"/>
            <a:ext cx="1015616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Case Benefits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75"/>
          <p:cNvSpPr/>
          <p:nvPr/>
        </p:nvSpPr>
        <p:spPr bwMode="gray">
          <a:xfrm>
            <a:off x="980373" y="5159271"/>
            <a:ext cx="10156169" cy="750380"/>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a:lnSpc>
                <a:spcPts val="2200"/>
              </a:lnSpc>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Using client journey, CampusInsight focuses on the real Wi-Fi experience of clients and accurately traces the entire Wi-Fi access process of each client (regarded as a sensor). The traced information includes: client, time, location, connected AP, experience, and issue.</a:t>
            </a:r>
          </a:p>
        </p:txBody>
      </p:sp>
      <p:sp>
        <p:nvSpPr>
          <p:cNvPr id="30" name="五边形 29"/>
          <p:cNvSpPr/>
          <p:nvPr/>
        </p:nvSpPr>
        <p:spPr bwMode="gray">
          <a:xfrm>
            <a:off x="5267075"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31" name="燕尾形 30"/>
          <p:cNvSpPr/>
          <p:nvPr/>
        </p:nvSpPr>
        <p:spPr bwMode="gray">
          <a:xfrm>
            <a:off x="6317239" y="124239"/>
            <a:ext cx="1368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32" name="燕尾形 31"/>
          <p:cNvSpPr/>
          <p:nvPr/>
        </p:nvSpPr>
        <p:spPr bwMode="gray">
          <a:xfrm>
            <a:off x="10235500"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33" name="燕尾形 32"/>
          <p:cNvSpPr/>
          <p:nvPr/>
        </p:nvSpPr>
        <p:spPr bwMode="gray">
          <a:xfrm>
            <a:off x="7611326"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34" name="燕尾形 33"/>
          <p:cNvSpPr/>
          <p:nvPr/>
        </p:nvSpPr>
        <p:spPr bwMode="gray">
          <a:xfrm>
            <a:off x="8797413"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299335707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ym typeface="Huawei Sans" panose="020C0503030203020204" pitchFamily="34" charset="0"/>
              </a:rPr>
              <a:t>Protocol </a:t>
            </a:r>
            <a:r>
              <a:rPr lang="en-US" altLang="zh-CN" dirty="0" smtClean="0">
                <a:sym typeface="Huawei Sans" panose="020C0503030203020204" pitchFamily="34" charset="0"/>
              </a:rPr>
              <a:t>Tracing: Locating </a:t>
            </a:r>
            <a:r>
              <a:rPr lang="en-US" altLang="zh-CN" dirty="0">
                <a:sym typeface="Huawei Sans" panose="020C0503030203020204" pitchFamily="34" charset="0"/>
              </a:rPr>
              <a:t>the Root Cause of Access Faults Within Minutes</a:t>
            </a:r>
          </a:p>
        </p:txBody>
      </p:sp>
      <p:sp>
        <p:nvSpPr>
          <p:cNvPr id="7" name="文本框 214"/>
          <p:cNvSpPr txBox="1"/>
          <p:nvPr/>
        </p:nvSpPr>
        <p:spPr bwMode="gray">
          <a:xfrm>
            <a:off x="552450" y="1957480"/>
            <a:ext cx="3853597" cy="3979029"/>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矩形 7"/>
          <p:cNvSpPr/>
          <p:nvPr/>
        </p:nvSpPr>
        <p:spPr bwMode="gray">
          <a:xfrm>
            <a:off x="552451" y="1515904"/>
            <a:ext cx="3853596" cy="387791"/>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3 simple steps to resolve connection issues</a:t>
            </a:r>
          </a:p>
        </p:txBody>
      </p:sp>
      <p:sp>
        <p:nvSpPr>
          <p:cNvPr id="9" name="Working with Partners to Build One of the Five Clouds for an Intelligent World"/>
          <p:cNvSpPr txBox="1"/>
          <p:nvPr/>
        </p:nvSpPr>
        <p:spPr bwMode="gray">
          <a:xfrm>
            <a:off x="1028700" y="3496769"/>
            <a:ext cx="3377346" cy="861041"/>
          </a:xfrm>
          <a:prstGeom prst="rect">
            <a:avLst/>
          </a:prstGeom>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57" tIns="7257" rIns="7257" bIns="7257">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000"/>
              </a:lnSpc>
              <a:spcAft>
                <a:spcPts val="600"/>
              </a:spcAft>
              <a:defRPr/>
            </a:pPr>
            <a:r>
              <a:rPr lang="en-US" altLang="zh-CN" sz="14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Interaction: Check </a:t>
            </a:r>
            <a:r>
              <a:rPr lang="en-US" altLang="zh-CN" sz="1400" b="1"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protocol interaction</a:t>
            </a:r>
          </a:p>
          <a:p>
            <a:pPr hangingPunct="0">
              <a:lnSpc>
                <a:spcPts val="2000"/>
              </a:lnSpc>
              <a:spcAft>
                <a:spcPts val="600"/>
              </a:spcAft>
              <a:defRP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Check the association, authentication, and DHCP phases to determine the abnormal phase.</a:t>
            </a:r>
          </a:p>
        </p:txBody>
      </p:sp>
      <p:sp>
        <p:nvSpPr>
          <p:cNvPr id="10" name="Working with Partners to Build One of the Five Clouds for an Intelligent World"/>
          <p:cNvSpPr txBox="1"/>
          <p:nvPr/>
        </p:nvSpPr>
        <p:spPr bwMode="gray">
          <a:xfrm>
            <a:off x="1052203" y="4894015"/>
            <a:ext cx="3353843" cy="861041"/>
          </a:xfrm>
          <a:prstGeom prst="rect">
            <a:avLst/>
          </a:prstGeom>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57" tIns="7257" rIns="7257" bIns="7257">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lvl="0" hangingPunct="0">
              <a:lnSpc>
                <a:spcPts val="2000"/>
              </a:lnSpc>
              <a:spcAft>
                <a:spcPts val="600"/>
              </a:spcAft>
              <a:defRPr/>
            </a:pPr>
            <a:r>
              <a:rPr lang="en-US" altLang="zh-CN" sz="1400" b="1"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Root Cause: Check root </a:t>
            </a:r>
            <a:r>
              <a:rPr lang="en-US" altLang="zh-CN" sz="14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causes</a:t>
            </a:r>
            <a:endParaRPr kumimoji="0" lang="en-US" altLang="zh-CN" sz="1400" b="1" i="0" u="none" strike="noStrike" kern="0" cap="none" spc="0" normalizeH="0" baseline="0" noProof="0" dirty="0" smtClean="0">
              <a:ln>
                <a:noFill/>
              </a:ln>
              <a:solidFill>
                <a:schemeClr val="tx1"/>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a:p>
            <a:pPr lvl="0" hangingPunct="0">
              <a:lnSpc>
                <a:spcPts val="2000"/>
              </a:lnSpc>
              <a:spcAft>
                <a:spcPts val="600"/>
              </a:spcAft>
              <a:defRP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Check possible causes and rectification suggestions.</a:t>
            </a:r>
          </a:p>
        </p:txBody>
      </p:sp>
      <p:sp>
        <p:nvSpPr>
          <p:cNvPr id="11" name="Working with Partners to Build One of the Five Clouds for an Intelligent World"/>
          <p:cNvSpPr txBox="1"/>
          <p:nvPr/>
        </p:nvSpPr>
        <p:spPr bwMode="gray">
          <a:xfrm>
            <a:off x="1032622" y="2356630"/>
            <a:ext cx="3286345" cy="861041"/>
          </a:xfrm>
          <a:prstGeom prst="rect">
            <a:avLst/>
          </a:prstGeom>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57" tIns="7257" rIns="7257" bIns="7257">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000"/>
              </a:lnSpc>
              <a:spcAft>
                <a:spcPts val="600"/>
              </a:spcAft>
              <a:defRPr/>
            </a:pPr>
            <a:r>
              <a:rPr lang="en-US" altLang="zh-CN" sz="14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Status: </a:t>
            </a:r>
            <a:r>
              <a:rPr lang="en-US" altLang="zh-CN" sz="1400" b="1"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Check </a:t>
            </a:r>
            <a:r>
              <a:rPr lang="en-US" altLang="zh-CN" sz="14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terminal connections</a:t>
            </a:r>
          </a:p>
          <a:p>
            <a:pPr hangingPunct="0">
              <a:lnSpc>
                <a:spcPts val="2000"/>
              </a:lnSpc>
              <a:spcAft>
                <a:spcPts val="600"/>
              </a:spcAft>
              <a:defRP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Check the session access result to determine whether access issues occur.</a:t>
            </a:r>
          </a:p>
        </p:txBody>
      </p:sp>
      <p:sp>
        <p:nvSpPr>
          <p:cNvPr id="12" name="Oval 4"/>
          <p:cNvSpPr>
            <a:spLocks noChangeAspect="1"/>
          </p:cNvSpPr>
          <p:nvPr/>
        </p:nvSpPr>
        <p:spPr bwMode="gray">
          <a:xfrm>
            <a:off x="677811" y="2532910"/>
            <a:ext cx="263353"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kumimoji="0" lang="zh-CN" alt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Oval 4"/>
          <p:cNvSpPr>
            <a:spLocks noChangeAspect="1"/>
          </p:cNvSpPr>
          <p:nvPr/>
        </p:nvSpPr>
        <p:spPr bwMode="gray">
          <a:xfrm>
            <a:off x="677811" y="3801289"/>
            <a:ext cx="263353"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kumimoji="0" lang="zh-CN" alt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Oval 4"/>
          <p:cNvSpPr>
            <a:spLocks noChangeAspect="1"/>
          </p:cNvSpPr>
          <p:nvPr/>
        </p:nvSpPr>
        <p:spPr bwMode="gray">
          <a:xfrm>
            <a:off x="677811" y="5070295"/>
            <a:ext cx="263353"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3</a:t>
            </a:r>
            <a:endParaRPr kumimoji="0" lang="zh-CN" alt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7" name="图片 57"/>
          <p:cNvPicPr>
            <a:picLocks noChangeAspect="1"/>
          </p:cNvPicPr>
          <p:nvPr/>
        </p:nvPicPr>
        <p:blipFill>
          <a:blip r:embed="rId3"/>
          <a:stretch>
            <a:fillRect/>
          </a:stretch>
        </p:blipFill>
        <p:spPr bwMode="invGray">
          <a:xfrm>
            <a:off x="4541207" y="1496305"/>
            <a:ext cx="7154689" cy="4416355"/>
          </a:xfrm>
          <a:prstGeom prst="rect">
            <a:avLst/>
          </a:prstGeom>
        </p:spPr>
      </p:pic>
      <p:sp>
        <p:nvSpPr>
          <p:cNvPr id="32" name="矩形 61"/>
          <p:cNvSpPr/>
          <p:nvPr/>
        </p:nvSpPr>
        <p:spPr>
          <a:xfrm>
            <a:off x="4560382" y="1503880"/>
            <a:ext cx="7135514" cy="163727"/>
          </a:xfrm>
          <a:prstGeom prst="rect">
            <a:avLst/>
          </a:prstGeom>
          <a:noFill/>
          <a:ln>
            <a:solidFill>
              <a:srgbClr val="FFC000"/>
            </a:solidFill>
            <a:prstDash val="dash"/>
          </a:ln>
        </p:spPr>
        <p:txBody>
          <a:bodyPr wrap="none" lIns="18000" rIns="18000" rtlCol="0" anchor="ctr" anchorCtr="1">
            <a:noAutofit/>
          </a:bodyPr>
          <a:lstStyle/>
          <a:p>
            <a:pPr algn="ctr" defTabSz="914400" fontAlgn="base">
              <a:spcBef>
                <a:spcPct val="0"/>
              </a:spcBef>
              <a:spcAft>
                <a:spcPct val="0"/>
              </a:spcAft>
              <a:buClr>
                <a:srgbClr val="CC9900"/>
              </a:buClr>
            </a:pPr>
            <a:endParaRPr lang="zh-CN" altLang="en-US" sz="1200">
              <a:solidFill>
                <a:prstClr val="white"/>
              </a:solidFill>
              <a:cs typeface="+mn-ea"/>
              <a:sym typeface="+mn-lt"/>
            </a:endParaRPr>
          </a:p>
        </p:txBody>
      </p:sp>
      <p:sp>
        <p:nvSpPr>
          <p:cNvPr id="33" name="文本框 62"/>
          <p:cNvSpPr txBox="1"/>
          <p:nvPr/>
        </p:nvSpPr>
        <p:spPr>
          <a:xfrm>
            <a:off x="6320812" y="1667607"/>
            <a:ext cx="3133806" cy="261320"/>
          </a:xfrm>
          <a:prstGeom prst="rect">
            <a:avLst/>
          </a:prstGeom>
          <a:solidFill>
            <a:srgbClr val="C7000B"/>
          </a:solidFill>
          <a:ln>
            <a:noFill/>
            <a:prstDash val="dash"/>
          </a:ln>
        </p:spPr>
        <p:txBody>
          <a:bodyPr wrap="none" lIns="18000" rIns="18000" rtlCol="0" anchor="ctr" anchorCtr="1">
            <a:noAutofit/>
          </a:bodyPr>
          <a:lstStyle>
            <a:defPPr>
              <a:defRPr lang="en-US"/>
            </a:defPPr>
            <a:lvl1pPr algn="ctr" defTabSz="914400" fontAlgn="base">
              <a:spcBef>
                <a:spcPct val="0"/>
              </a:spcBef>
              <a:spcAft>
                <a:spcPct val="0"/>
              </a:spcAft>
              <a:buClr>
                <a:srgbClr val="CC9900"/>
              </a:buClr>
              <a:defRPr sz="1200">
                <a:solidFill>
                  <a:prstClr val="white"/>
                </a:solidFill>
                <a:latin typeface="Huawei Sans" panose="020C0503030203020204" pitchFamily="34" charset="0"/>
                <a:ea typeface="方正兰亭黑简体" panose="02000000000000000000" pitchFamily="2" charset="-122"/>
                <a:cs typeface="+mn-ea"/>
              </a:defRPr>
            </a:lvl1pPr>
          </a:lstStyle>
          <a:p>
            <a:r>
              <a:rPr dirty="0"/>
              <a:t>Step 1 Identify the access status by session.</a:t>
            </a:r>
            <a:endParaRPr lang="en-US" dirty="0">
              <a:sym typeface="+mn-lt"/>
            </a:endParaRPr>
          </a:p>
        </p:txBody>
      </p:sp>
      <p:sp>
        <p:nvSpPr>
          <p:cNvPr id="34" name="矩形 63"/>
          <p:cNvSpPr/>
          <p:nvPr/>
        </p:nvSpPr>
        <p:spPr>
          <a:xfrm>
            <a:off x="5575183" y="2163880"/>
            <a:ext cx="4625064" cy="3304193"/>
          </a:xfrm>
          <a:prstGeom prst="rect">
            <a:avLst/>
          </a:prstGeom>
          <a:noFill/>
          <a:ln>
            <a:solidFill>
              <a:srgbClr val="FFC000"/>
            </a:solidFill>
            <a:prstDash val="dash"/>
          </a:ln>
        </p:spPr>
        <p:txBody>
          <a:bodyPr wrap="none" lIns="18000" rIns="18000" rtlCol="0" anchor="ctr" anchorCtr="1">
            <a:noAutofit/>
          </a:bodyPr>
          <a:lstStyle/>
          <a:p>
            <a:pPr algn="ctr" defTabSz="914400" fontAlgn="base">
              <a:spcBef>
                <a:spcPct val="0"/>
              </a:spcBef>
              <a:spcAft>
                <a:spcPct val="0"/>
              </a:spcAft>
              <a:buClr>
                <a:srgbClr val="CC9900"/>
              </a:buClr>
            </a:pPr>
            <a:endParaRPr lang="zh-CN" altLang="en-US" sz="1200">
              <a:solidFill>
                <a:prstClr val="white"/>
              </a:solidFill>
              <a:cs typeface="+mn-ea"/>
              <a:sym typeface="+mn-lt"/>
            </a:endParaRPr>
          </a:p>
        </p:txBody>
      </p:sp>
      <p:sp>
        <p:nvSpPr>
          <p:cNvPr id="35" name="文本框 64"/>
          <p:cNvSpPr txBox="1"/>
          <p:nvPr/>
        </p:nvSpPr>
        <p:spPr>
          <a:xfrm>
            <a:off x="9304324" y="2085247"/>
            <a:ext cx="2295911" cy="830997"/>
          </a:xfrm>
          <a:prstGeom prst="rect">
            <a:avLst/>
          </a:prstGeom>
          <a:solidFill>
            <a:srgbClr val="C7000B"/>
          </a:solidFill>
          <a:ln>
            <a:noFill/>
            <a:prstDash val="dash"/>
          </a:ln>
        </p:spPr>
        <p:txBody>
          <a:bodyPr wrap="square" lIns="18000" rIns="18000" rtlCol="0" anchor="ctr" anchorCtr="1">
            <a:spAutoFit/>
          </a:bodyPr>
          <a:lstStyle>
            <a:defPPr>
              <a:defRPr lang="en-US"/>
            </a:defPPr>
            <a:lvl1pPr algn="ctr" defTabSz="914400" fontAlgn="base">
              <a:spcBef>
                <a:spcPct val="0"/>
              </a:spcBef>
              <a:spcAft>
                <a:spcPct val="0"/>
              </a:spcAft>
              <a:buClr>
                <a:srgbClr val="CC9900"/>
              </a:buClr>
              <a:defRPr sz="1200">
                <a:solidFill>
                  <a:prstClr val="white"/>
                </a:solidFill>
                <a:latin typeface="Huawei Sans" panose="020C0503030203020204" pitchFamily="34" charset="0"/>
                <a:ea typeface="方正兰亭黑简体" panose="02000000000000000000" pitchFamily="2" charset="-122"/>
                <a:cs typeface="+mn-ea"/>
              </a:defRPr>
            </a:lvl1pPr>
          </a:lstStyle>
          <a:p>
            <a:pPr algn="l"/>
            <a:r>
              <a:rPr dirty="0"/>
              <a:t>Step 2 Display protocol interaction details between the terminals, authentication points, and authentication server.</a:t>
            </a:r>
            <a:endParaRPr lang="en-US" dirty="0">
              <a:sym typeface="+mn-lt"/>
            </a:endParaRPr>
          </a:p>
        </p:txBody>
      </p:sp>
      <p:sp>
        <p:nvSpPr>
          <p:cNvPr id="36" name="矩形 65"/>
          <p:cNvSpPr/>
          <p:nvPr/>
        </p:nvSpPr>
        <p:spPr>
          <a:xfrm>
            <a:off x="4602848" y="5609969"/>
            <a:ext cx="6712631" cy="279891"/>
          </a:xfrm>
          <a:prstGeom prst="rect">
            <a:avLst/>
          </a:prstGeom>
          <a:noFill/>
          <a:ln>
            <a:solidFill>
              <a:srgbClr val="FFC000"/>
            </a:solidFill>
            <a:prstDash val="dash"/>
          </a:ln>
        </p:spPr>
        <p:txBody>
          <a:bodyPr wrap="none" lIns="18000" rIns="18000" rtlCol="0" anchor="ctr" anchorCtr="1">
            <a:noAutofit/>
          </a:bodyPr>
          <a:lstStyle/>
          <a:p>
            <a:pPr algn="ctr" defTabSz="914400" fontAlgn="base">
              <a:spcBef>
                <a:spcPct val="0"/>
              </a:spcBef>
              <a:spcAft>
                <a:spcPct val="0"/>
              </a:spcAft>
              <a:buClr>
                <a:srgbClr val="CC9900"/>
              </a:buClr>
            </a:pPr>
            <a:endParaRPr lang="zh-CN" altLang="en-US" sz="1200">
              <a:solidFill>
                <a:prstClr val="white"/>
              </a:solidFill>
              <a:cs typeface="+mn-ea"/>
              <a:sym typeface="+mn-lt"/>
            </a:endParaRPr>
          </a:p>
        </p:txBody>
      </p:sp>
      <p:sp>
        <p:nvSpPr>
          <p:cNvPr id="37" name="文本框 66"/>
          <p:cNvSpPr txBox="1"/>
          <p:nvPr/>
        </p:nvSpPr>
        <p:spPr>
          <a:xfrm>
            <a:off x="8300424" y="5273016"/>
            <a:ext cx="3305068" cy="461665"/>
          </a:xfrm>
          <a:prstGeom prst="rect">
            <a:avLst/>
          </a:prstGeom>
          <a:solidFill>
            <a:srgbClr val="C7000B"/>
          </a:solidFill>
          <a:ln>
            <a:noFill/>
            <a:prstDash val="dash"/>
          </a:ln>
        </p:spPr>
        <p:txBody>
          <a:bodyPr wrap="square" lIns="18000" rIns="18000" rtlCol="0" anchor="ctr" anchorCtr="1">
            <a:spAutoFit/>
          </a:bodyPr>
          <a:lstStyle>
            <a:defPPr>
              <a:defRPr lang="en-US"/>
            </a:defPPr>
            <a:lvl1pPr defTabSz="914400" fontAlgn="base">
              <a:spcBef>
                <a:spcPct val="0"/>
              </a:spcBef>
              <a:spcAft>
                <a:spcPct val="0"/>
              </a:spcAft>
              <a:buClr>
                <a:srgbClr val="CC9900"/>
              </a:buClr>
              <a:defRPr sz="1200">
                <a:solidFill>
                  <a:prstClr val="white"/>
                </a:solidFill>
                <a:latin typeface="Huawei Sans" panose="020C0503030203020204" pitchFamily="34" charset="0"/>
                <a:ea typeface="方正兰亭黑简体" panose="02000000000000000000" pitchFamily="2" charset="-122"/>
                <a:cs typeface="+mn-ea"/>
              </a:defRPr>
            </a:lvl1pPr>
          </a:lstStyle>
          <a:p>
            <a:r>
              <a:rPr dirty="0"/>
              <a:t>Step 3 Analyze the root causes of issues based on the characteristics of protocol packets.</a:t>
            </a:r>
            <a:endParaRPr lang="en-US" dirty="0">
              <a:sym typeface="+mn-lt"/>
            </a:endParaRPr>
          </a:p>
        </p:txBody>
      </p:sp>
      <p:sp>
        <p:nvSpPr>
          <p:cNvPr id="30" name="矩形 74"/>
          <p:cNvSpPr/>
          <p:nvPr/>
        </p:nvSpPr>
        <p:spPr>
          <a:xfrm>
            <a:off x="10985449" y="3430034"/>
            <a:ext cx="614786" cy="975381"/>
          </a:xfrm>
          <a:prstGeom prst="rect">
            <a:avLst/>
          </a:prstGeom>
          <a:noFill/>
          <a:ln>
            <a:solidFill>
              <a:srgbClr val="FFC000"/>
            </a:solidFill>
            <a:prstDash val="dash"/>
          </a:ln>
        </p:spPr>
        <p:txBody>
          <a:bodyPr wrap="none" lIns="18000" rIns="18000" rtlCol="0" anchor="ctr" anchorCtr="1">
            <a:noAutofit/>
          </a:bodyPr>
          <a:lstStyle/>
          <a:p>
            <a:pPr algn="ctr" defTabSz="914400" fontAlgn="base">
              <a:spcBef>
                <a:spcPct val="0"/>
              </a:spcBef>
              <a:spcAft>
                <a:spcPct val="0"/>
              </a:spcAft>
              <a:buClr>
                <a:srgbClr val="CC9900"/>
              </a:buClr>
            </a:pPr>
            <a:endParaRPr lang="zh-CN" altLang="en-US" sz="1200">
              <a:solidFill>
                <a:prstClr val="white"/>
              </a:solidFill>
              <a:cs typeface="+mn-ea"/>
              <a:sym typeface="+mn-lt"/>
            </a:endParaRPr>
          </a:p>
        </p:txBody>
      </p:sp>
      <p:sp>
        <p:nvSpPr>
          <p:cNvPr id="31" name="文本框 75"/>
          <p:cNvSpPr txBox="1"/>
          <p:nvPr/>
        </p:nvSpPr>
        <p:spPr>
          <a:xfrm>
            <a:off x="10283878" y="4455705"/>
            <a:ext cx="1328387" cy="461665"/>
          </a:xfrm>
          <a:prstGeom prst="rect">
            <a:avLst/>
          </a:prstGeom>
          <a:solidFill>
            <a:srgbClr val="C7000B"/>
          </a:solidFill>
          <a:ln>
            <a:noFill/>
            <a:prstDash val="dash"/>
          </a:ln>
        </p:spPr>
        <p:txBody>
          <a:bodyPr wrap="square" lIns="18000" rIns="18000" rtlCol="0" anchor="ctr" anchorCtr="1">
            <a:spAutoFit/>
          </a:bodyPr>
          <a:lstStyle>
            <a:defPPr>
              <a:defRPr lang="en-US"/>
            </a:defPPr>
            <a:lvl1pPr defTabSz="914400" fontAlgn="base">
              <a:spcBef>
                <a:spcPct val="0"/>
              </a:spcBef>
              <a:spcAft>
                <a:spcPct val="0"/>
              </a:spcAft>
              <a:buClr>
                <a:srgbClr val="CC9900"/>
              </a:buClr>
              <a:defRPr sz="1200">
                <a:solidFill>
                  <a:prstClr val="white"/>
                </a:solidFill>
                <a:latin typeface="Huawei Sans" panose="020C0503030203020204" pitchFamily="34" charset="0"/>
                <a:ea typeface="方正兰亭黑简体" panose="02000000000000000000" pitchFamily="2" charset="-122"/>
                <a:cs typeface="+mn-ea"/>
              </a:defRPr>
            </a:lvl1pPr>
          </a:lstStyle>
          <a:p>
            <a:r>
              <a:rPr dirty="0"/>
              <a:t>Intuitive display of abnormal phases</a:t>
            </a:r>
          </a:p>
        </p:txBody>
      </p:sp>
      <p:sp>
        <p:nvSpPr>
          <p:cNvPr id="39" name="五边形 38"/>
          <p:cNvSpPr/>
          <p:nvPr/>
        </p:nvSpPr>
        <p:spPr bwMode="gray">
          <a:xfrm>
            <a:off x="5267075"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54" name="燕尾形 53"/>
          <p:cNvSpPr/>
          <p:nvPr/>
        </p:nvSpPr>
        <p:spPr bwMode="gray">
          <a:xfrm>
            <a:off x="6317239"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55" name="燕尾形 54"/>
          <p:cNvSpPr/>
          <p:nvPr/>
        </p:nvSpPr>
        <p:spPr bwMode="gray">
          <a:xfrm>
            <a:off x="10235500"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56" name="燕尾形 55"/>
          <p:cNvSpPr/>
          <p:nvPr/>
        </p:nvSpPr>
        <p:spPr bwMode="gray">
          <a:xfrm>
            <a:off x="7611326" y="124239"/>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57" name="燕尾形 56"/>
          <p:cNvSpPr/>
          <p:nvPr/>
        </p:nvSpPr>
        <p:spPr bwMode="gray">
          <a:xfrm>
            <a:off x="8797413"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8465513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47"/>
          <p:cNvPicPr>
            <a:picLocks noChangeAspect="1"/>
          </p:cNvPicPr>
          <p:nvPr/>
        </p:nvPicPr>
        <p:blipFill>
          <a:blip r:embed="rId3"/>
          <a:stretch>
            <a:fillRect/>
          </a:stretch>
        </p:blipFill>
        <p:spPr bwMode="invGray">
          <a:xfrm>
            <a:off x="2908012" y="4602350"/>
            <a:ext cx="4487304" cy="932427"/>
          </a:xfrm>
          <a:prstGeom prst="rect">
            <a:avLst/>
          </a:prstGeom>
        </p:spPr>
      </p:pic>
      <p:pic>
        <p:nvPicPr>
          <p:cNvPr id="28" name="图片 48"/>
          <p:cNvPicPr>
            <a:picLocks noChangeAspect="1"/>
          </p:cNvPicPr>
          <p:nvPr/>
        </p:nvPicPr>
        <p:blipFill>
          <a:blip r:embed="rId4"/>
          <a:stretch>
            <a:fillRect/>
          </a:stretch>
        </p:blipFill>
        <p:spPr bwMode="invGray">
          <a:xfrm>
            <a:off x="2908012" y="2377771"/>
            <a:ext cx="1323947" cy="1516022"/>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6: </a:t>
            </a:r>
            <a:r>
              <a:rPr lang="en-US" altLang="zh-CN" dirty="0" smtClean="0">
                <a:sym typeface="Huawei Sans" panose="020C0503030203020204" pitchFamily="34" charset="0"/>
              </a:rPr>
              <a:t>Locating </a:t>
            </a:r>
            <a:r>
              <a:rPr lang="en-US" altLang="zh-CN" dirty="0">
                <a:sym typeface="Huawei Sans" panose="020C0503030203020204" pitchFamily="34" charset="0"/>
              </a:rPr>
              <a:t>Wireless </a:t>
            </a:r>
            <a:r>
              <a:rPr lang="en-US" altLang="zh-CN" dirty="0" smtClean="0">
                <a:sym typeface="Huawei Sans" panose="020C0503030203020204" pitchFamily="34" charset="0"/>
              </a:rPr>
              <a:t>Access Issues (1)</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bwMode="gray">
          <a:xfrm>
            <a:off x="455612" y="962896"/>
            <a:ext cx="11293475" cy="1068736"/>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4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Clients at a site report that the Wi-Fi cannot be connected. Using protocol tracing on CampusInsight, O&amp;M personnel detect that the DHCP address pool is full, causing the failure to assign IP addresses to mobile phones. After the available IP address range is expanded for the DHCP address pool, the fault is rectified.</a:t>
            </a:r>
          </a:p>
        </p:txBody>
      </p:sp>
      <p:sp>
        <p:nvSpPr>
          <p:cNvPr id="32" name="文本框 31"/>
          <p:cNvSpPr txBox="1"/>
          <p:nvPr/>
        </p:nvSpPr>
        <p:spPr bwMode="gray">
          <a:xfrm>
            <a:off x="697797" y="2106563"/>
            <a:ext cx="2054928" cy="276999"/>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1. Click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Protocol Trace</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33" name="文本框 32"/>
          <p:cNvSpPr txBox="1"/>
          <p:nvPr/>
        </p:nvSpPr>
        <p:spPr bwMode="gray">
          <a:xfrm>
            <a:off x="2834479" y="2106563"/>
            <a:ext cx="2299496" cy="276999"/>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2. Click the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Switch Client </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icon.</a:t>
            </a:r>
          </a:p>
        </p:txBody>
      </p:sp>
      <p:sp>
        <p:nvSpPr>
          <p:cNvPr id="36" name="矩形 35"/>
          <p:cNvSpPr/>
          <p:nvPr/>
        </p:nvSpPr>
        <p:spPr bwMode="gray">
          <a:xfrm>
            <a:off x="3589829" y="2873646"/>
            <a:ext cx="254000" cy="239485"/>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文本框 36"/>
          <p:cNvSpPr txBox="1"/>
          <p:nvPr/>
        </p:nvSpPr>
        <p:spPr bwMode="gray">
          <a:xfrm>
            <a:off x="2834480" y="4341739"/>
            <a:ext cx="4435494" cy="276999"/>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3. Enter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l00419514</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 in the search box, and click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Select</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38" name="文本框 37"/>
          <p:cNvSpPr txBox="1"/>
          <p:nvPr/>
        </p:nvSpPr>
        <p:spPr bwMode="gray">
          <a:xfrm>
            <a:off x="7534275" y="2100772"/>
            <a:ext cx="4193587" cy="461665"/>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4. Related data is displayed. (For detailed operations, see the next slide.)</a:t>
            </a:r>
          </a:p>
        </p:txBody>
      </p:sp>
      <p:sp>
        <p:nvSpPr>
          <p:cNvPr id="41" name="矩形 40"/>
          <p:cNvSpPr/>
          <p:nvPr/>
        </p:nvSpPr>
        <p:spPr bwMode="gray">
          <a:xfrm>
            <a:off x="6428833" y="5152131"/>
            <a:ext cx="438160" cy="18713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矩形 41"/>
          <p:cNvSpPr/>
          <p:nvPr/>
        </p:nvSpPr>
        <p:spPr bwMode="gray">
          <a:xfrm>
            <a:off x="3393168" y="4870412"/>
            <a:ext cx="996745" cy="21004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右箭头 44"/>
          <p:cNvSpPr/>
          <p:nvPr/>
        </p:nvSpPr>
        <p:spPr bwMode="gray">
          <a:xfrm rot="5400000">
            <a:off x="3386475" y="4034971"/>
            <a:ext cx="406707" cy="266330"/>
          </a:xfrm>
          <a:prstGeom prst="rightArrow">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6" name="图片 1"/>
          <p:cNvPicPr>
            <a:picLocks noChangeAspect="1"/>
          </p:cNvPicPr>
          <p:nvPr/>
        </p:nvPicPr>
        <p:blipFill>
          <a:blip r:embed="rId5"/>
          <a:stretch>
            <a:fillRect/>
          </a:stretch>
        </p:blipFill>
        <p:spPr bwMode="invGray">
          <a:xfrm>
            <a:off x="961065" y="2377771"/>
            <a:ext cx="1174143" cy="3157006"/>
          </a:xfrm>
          <a:prstGeom prst="rect">
            <a:avLst/>
          </a:prstGeom>
        </p:spPr>
      </p:pic>
      <p:sp>
        <p:nvSpPr>
          <p:cNvPr id="27" name="矩形 52"/>
          <p:cNvSpPr/>
          <p:nvPr/>
        </p:nvSpPr>
        <p:spPr>
          <a:xfrm>
            <a:off x="996196" y="4968662"/>
            <a:ext cx="1051679" cy="240619"/>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cs typeface="+mn-ea"/>
              <a:sym typeface="+mn-lt"/>
            </a:endParaRPr>
          </a:p>
        </p:txBody>
      </p:sp>
      <p:pic>
        <p:nvPicPr>
          <p:cNvPr id="30" name="图片 2"/>
          <p:cNvPicPr>
            <a:picLocks noChangeAspect="1"/>
          </p:cNvPicPr>
          <p:nvPr/>
        </p:nvPicPr>
        <p:blipFill>
          <a:blip r:embed="rId6"/>
          <a:stretch>
            <a:fillRect/>
          </a:stretch>
        </p:blipFill>
        <p:spPr bwMode="invGray">
          <a:xfrm>
            <a:off x="7645608" y="2528476"/>
            <a:ext cx="3881231" cy="2046887"/>
          </a:xfrm>
          <a:prstGeom prst="rect">
            <a:avLst/>
          </a:prstGeom>
        </p:spPr>
      </p:pic>
      <p:sp>
        <p:nvSpPr>
          <p:cNvPr id="31" name="五边形 30"/>
          <p:cNvSpPr/>
          <p:nvPr/>
        </p:nvSpPr>
        <p:spPr bwMode="gray">
          <a:xfrm>
            <a:off x="5267075"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34" name="燕尾形 33"/>
          <p:cNvSpPr/>
          <p:nvPr/>
        </p:nvSpPr>
        <p:spPr bwMode="gray">
          <a:xfrm>
            <a:off x="6317239"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39" name="燕尾形 38"/>
          <p:cNvSpPr/>
          <p:nvPr/>
        </p:nvSpPr>
        <p:spPr bwMode="gray">
          <a:xfrm>
            <a:off x="10235500"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43" name="燕尾形 42"/>
          <p:cNvSpPr/>
          <p:nvPr/>
        </p:nvSpPr>
        <p:spPr bwMode="gray">
          <a:xfrm>
            <a:off x="7611326" y="124239"/>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44" name="燕尾形 43"/>
          <p:cNvSpPr/>
          <p:nvPr/>
        </p:nvSpPr>
        <p:spPr bwMode="gray">
          <a:xfrm>
            <a:off x="8797413"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1798386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smtClean="0">
                <a:sym typeface="Huawei Sans" panose="020C0503030203020204" pitchFamily="34" charset="0"/>
              </a:rPr>
              <a:t>On completion of this course, you will be able to</a:t>
            </a:r>
            <a:r>
              <a:rPr lang="zh-CN" altLang="en-US" smtClean="0">
                <a:sym typeface="Huawei Sans" panose="020C0503030203020204" pitchFamily="34" charset="0"/>
              </a:rPr>
              <a:t>：</a:t>
            </a:r>
          </a:p>
          <a:p>
            <a:pPr lvl="1"/>
            <a:r>
              <a:rPr lang="en-US" altLang="zh-CN" smtClean="0">
                <a:sym typeface="Huawei Sans" panose="020C0503030203020204" pitchFamily="34" charset="0"/>
              </a:rPr>
              <a:t>Describe the pain points and requirements of intelligent O&amp;M of campus networks.</a:t>
            </a:r>
          </a:p>
          <a:p>
            <a:pPr lvl="1"/>
            <a:r>
              <a:rPr lang="en-US" altLang="zh-CN" smtClean="0">
                <a:sym typeface="Huawei Sans" panose="020C0503030203020204" pitchFamily="34" charset="0"/>
              </a:rPr>
              <a:t>Describe the logical architecture and external interfaces of CampusInsight.</a:t>
            </a:r>
          </a:p>
          <a:p>
            <a:pPr lvl="1"/>
            <a:r>
              <a:rPr lang="en-US" altLang="zh-CN" smtClean="0">
                <a:sym typeface="Huawei Sans" panose="020C0503030203020204" pitchFamily="34" charset="0"/>
              </a:rPr>
              <a:t>Describe the application scenarios and deployment modes of CampusInsight.</a:t>
            </a:r>
          </a:p>
          <a:p>
            <a:pPr lvl="1"/>
            <a:r>
              <a:rPr lang="en-US" altLang="zh-CN" smtClean="0">
                <a:sym typeface="Huawei Sans" panose="020C0503030203020204" pitchFamily="34" charset="0"/>
              </a:rPr>
              <a:t>Describe the main functions and applications of CampusInsight.</a:t>
            </a:r>
          </a:p>
          <a:p>
            <a:pPr lvl="1"/>
            <a:r>
              <a:rPr lang="en-US" altLang="zh-CN" smtClean="0">
                <a:sym typeface="Huawei Sans" panose="020C0503030203020204" pitchFamily="34" charset="0"/>
              </a:rPr>
              <a:t>Complete major operations on CampusInsight.</a:t>
            </a:r>
            <a:endParaRPr lang="zh-CN" altLang="en-US" dirty="0">
              <a:sym typeface="Huawei Sans" panose="020C0503030203020204" pitchFamily="34" charset="0"/>
            </a:endParaRPr>
          </a:p>
        </p:txBody>
      </p:sp>
    </p:spTree>
    <p:extLst>
      <p:ext uri="{BB962C8B-B14F-4D97-AF65-F5344CB8AC3E}">
        <p14:creationId xmlns:p14="http://schemas.microsoft.com/office/powerpoint/2010/main" val="372110580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10"/>
          <p:cNvPicPr>
            <a:picLocks noChangeAspect="1"/>
          </p:cNvPicPr>
          <p:nvPr/>
        </p:nvPicPr>
        <p:blipFill>
          <a:blip r:embed="rId3"/>
          <a:stretch>
            <a:fillRect/>
          </a:stretch>
        </p:blipFill>
        <p:spPr>
          <a:xfrm>
            <a:off x="5512219" y="1584897"/>
            <a:ext cx="3969429" cy="2985411"/>
          </a:xfrm>
          <a:prstGeom prst="rect">
            <a:avLst/>
          </a:prstGeom>
        </p:spPr>
      </p:pic>
      <p:pic>
        <p:nvPicPr>
          <p:cNvPr id="24" name="图片 9"/>
          <p:cNvPicPr>
            <a:picLocks noChangeAspect="1"/>
          </p:cNvPicPr>
          <p:nvPr/>
        </p:nvPicPr>
        <p:blipFill>
          <a:blip r:embed="rId4"/>
          <a:stretch>
            <a:fillRect/>
          </a:stretch>
        </p:blipFill>
        <p:spPr bwMode="invGray">
          <a:xfrm>
            <a:off x="2294499" y="3266451"/>
            <a:ext cx="793405" cy="1502267"/>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6: Locating Wireless Access Issues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27" name="文本框 26"/>
          <p:cNvSpPr txBox="1"/>
          <p:nvPr/>
        </p:nvSpPr>
        <p:spPr bwMode="gray">
          <a:xfrm>
            <a:off x="621562" y="1115415"/>
            <a:ext cx="4770868" cy="461665"/>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1. Confirm that access failures occur.</a:t>
            </a:r>
          </a:p>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Click a session that encounters an access failure in the session list.</a:t>
            </a:r>
          </a:p>
        </p:txBody>
      </p:sp>
      <p:sp>
        <p:nvSpPr>
          <p:cNvPr id="28" name="文本框 27"/>
          <p:cNvSpPr txBox="1"/>
          <p:nvPr/>
        </p:nvSpPr>
        <p:spPr bwMode="gray">
          <a:xfrm>
            <a:off x="621562" y="2628449"/>
            <a:ext cx="4506145" cy="830997"/>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2. Check the client access process. It is found that the association and authentication phases are successful, but the DHCP phase is abnormal. Click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DHCP</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 to check the DHCP interaction process.</a:t>
            </a:r>
          </a:p>
        </p:txBody>
      </p:sp>
      <p:sp>
        <p:nvSpPr>
          <p:cNvPr id="31" name="矩形 30"/>
          <p:cNvSpPr/>
          <p:nvPr/>
        </p:nvSpPr>
        <p:spPr bwMode="gray">
          <a:xfrm>
            <a:off x="2294499" y="4116848"/>
            <a:ext cx="784132" cy="28783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文本框 31"/>
          <p:cNvSpPr txBox="1"/>
          <p:nvPr/>
        </p:nvSpPr>
        <p:spPr bwMode="gray">
          <a:xfrm>
            <a:off x="5392430" y="1115414"/>
            <a:ext cx="5010528" cy="461665"/>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3. During the DHCP interaction, the client sends a DHCP request to the DHCP server, but the DHCP server sends back a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NAK packet</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33" name="文本框 32"/>
          <p:cNvSpPr txBox="1"/>
          <p:nvPr/>
        </p:nvSpPr>
        <p:spPr bwMode="gray">
          <a:xfrm>
            <a:off x="9975701" y="2563354"/>
            <a:ext cx="1773388" cy="2123658"/>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4. The most possible root cause of the fault is that the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DHCP address pool does not have available IP addresses</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 It is recommended that the range of available IP addresses in the address pool be expanded.</a:t>
            </a:r>
          </a:p>
        </p:txBody>
      </p:sp>
      <p:sp>
        <p:nvSpPr>
          <p:cNvPr id="36" name="矩形 35"/>
          <p:cNvSpPr/>
          <p:nvPr/>
        </p:nvSpPr>
        <p:spPr bwMode="gray">
          <a:xfrm>
            <a:off x="5491293" y="4182647"/>
            <a:ext cx="3684817" cy="375606"/>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右箭头 36"/>
          <p:cNvSpPr/>
          <p:nvPr/>
        </p:nvSpPr>
        <p:spPr bwMode="gray">
          <a:xfrm>
            <a:off x="9176110" y="4273058"/>
            <a:ext cx="749636" cy="185557"/>
          </a:xfrm>
          <a:prstGeom prst="rightArrow">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矩形 37"/>
          <p:cNvSpPr/>
          <p:nvPr/>
        </p:nvSpPr>
        <p:spPr bwMode="gray">
          <a:xfrm>
            <a:off x="5870968" y="2529542"/>
            <a:ext cx="2659316" cy="654418"/>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上箭头 38"/>
          <p:cNvSpPr/>
          <p:nvPr/>
        </p:nvSpPr>
        <p:spPr bwMode="gray">
          <a:xfrm>
            <a:off x="7089958" y="1539334"/>
            <a:ext cx="201080" cy="987901"/>
          </a:xfrm>
          <a:prstGeom prst="upArrow">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3" name="图片 1"/>
          <p:cNvPicPr>
            <a:picLocks noChangeAspect="1"/>
          </p:cNvPicPr>
          <p:nvPr/>
        </p:nvPicPr>
        <p:blipFill>
          <a:blip r:embed="rId5"/>
          <a:stretch>
            <a:fillRect/>
          </a:stretch>
        </p:blipFill>
        <p:spPr bwMode="invGray">
          <a:xfrm>
            <a:off x="708412" y="1566777"/>
            <a:ext cx="4240339" cy="772232"/>
          </a:xfrm>
          <a:prstGeom prst="rect">
            <a:avLst/>
          </a:prstGeom>
        </p:spPr>
      </p:pic>
      <p:sp>
        <p:nvSpPr>
          <p:cNvPr id="25" name="圆角矩形 75"/>
          <p:cNvSpPr/>
          <p:nvPr/>
        </p:nvSpPr>
        <p:spPr bwMode="gray">
          <a:xfrm>
            <a:off x="980373" y="4755312"/>
            <a:ext cx="1015616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Case Benefits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75"/>
          <p:cNvSpPr/>
          <p:nvPr/>
        </p:nvSpPr>
        <p:spPr bwMode="gray">
          <a:xfrm>
            <a:off x="980373" y="5159271"/>
            <a:ext cx="10156169" cy="996154"/>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a:lnSpc>
                <a:spcPts val="2200"/>
              </a:lnSpc>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Using protocol tracing, CampusInsight can analyze the protocol interaction details in the three phases (association, authentication, and DHCP) for a client to access the wireless network in a fine-grained manner, and provide root causes and rectification suggestions. This facilitates the resolution of connection issues.</a:t>
            </a:r>
          </a:p>
        </p:txBody>
      </p:sp>
      <p:sp>
        <p:nvSpPr>
          <p:cNvPr id="29" name="五边形 28"/>
          <p:cNvSpPr/>
          <p:nvPr/>
        </p:nvSpPr>
        <p:spPr bwMode="gray">
          <a:xfrm>
            <a:off x="5267075"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34" name="燕尾形 33"/>
          <p:cNvSpPr/>
          <p:nvPr/>
        </p:nvSpPr>
        <p:spPr bwMode="gray">
          <a:xfrm>
            <a:off x="6317239"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40" name="燕尾形 39"/>
          <p:cNvSpPr/>
          <p:nvPr/>
        </p:nvSpPr>
        <p:spPr bwMode="gray">
          <a:xfrm>
            <a:off x="10235500"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41" name="燕尾形 40"/>
          <p:cNvSpPr/>
          <p:nvPr/>
        </p:nvSpPr>
        <p:spPr bwMode="gray">
          <a:xfrm>
            <a:off x="7611326" y="124239"/>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50" name="燕尾形 49"/>
          <p:cNvSpPr/>
          <p:nvPr/>
        </p:nvSpPr>
        <p:spPr bwMode="gray">
          <a:xfrm>
            <a:off x="8797413"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350629688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Correlation Analysis for Wi-Fi Experience Deterioration</a:t>
            </a:r>
            <a:endParaRPr lang="zh-CN" altLang="en-US" dirty="0">
              <a:sym typeface="Huawei Sans" panose="020C0503030203020204" pitchFamily="34" charset="0"/>
            </a:endParaRPr>
          </a:p>
        </p:txBody>
      </p:sp>
      <p:sp>
        <p:nvSpPr>
          <p:cNvPr id="3" name="Rounded Rectangle 23"/>
          <p:cNvSpPr/>
          <p:nvPr/>
        </p:nvSpPr>
        <p:spPr bwMode="gray">
          <a:xfrm>
            <a:off x="807526" y="4499624"/>
            <a:ext cx="5540391" cy="1018704"/>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Rounded Rectangle 23"/>
          <p:cNvSpPr/>
          <p:nvPr/>
        </p:nvSpPr>
        <p:spPr bwMode="gray">
          <a:xfrm>
            <a:off x="807526" y="2284402"/>
            <a:ext cx="5540391" cy="2123244"/>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Working with Partners to Build One of the Five Clouds for an Intelligent World"/>
          <p:cNvSpPr txBox="1"/>
          <p:nvPr/>
        </p:nvSpPr>
        <p:spPr bwMode="gray">
          <a:xfrm>
            <a:off x="1122690" y="2934169"/>
            <a:ext cx="1699183"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Step2 AI</a:t>
            </a:r>
            <a:r>
              <a:rPr lang="zh-CN" altLang="en-US"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a:t>
            </a:r>
            <a:endParaRPr lang="zh-CN" altLang="en-US"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3年支持100万开发者实践"/>
          <p:cNvSpPr txBox="1"/>
          <p:nvPr/>
        </p:nvSpPr>
        <p:spPr bwMode="gray">
          <a:xfrm>
            <a:off x="1122691" y="3247240"/>
            <a:ext cx="4430384" cy="64633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Use the correlation analysis algorithm to analyze the network metric with the highest relevance and locate the root cause.</a:t>
            </a:r>
          </a:p>
        </p:txBody>
      </p:sp>
      <p:sp>
        <p:nvSpPr>
          <p:cNvPr id="7" name="Rounded Rectangle 23"/>
          <p:cNvSpPr/>
          <p:nvPr/>
        </p:nvSpPr>
        <p:spPr bwMode="gray">
          <a:xfrm>
            <a:off x="807526" y="1469792"/>
            <a:ext cx="5540391" cy="748867"/>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Working with Partners to Build One of the Five Clouds for an Intelligent World"/>
          <p:cNvSpPr txBox="1"/>
          <p:nvPr/>
        </p:nvSpPr>
        <p:spPr bwMode="gray">
          <a:xfrm>
            <a:off x="1122690" y="1529920"/>
            <a:ext cx="2213748"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Step1 AI </a:t>
            </a:r>
            <a:r>
              <a:rPr lang="en-US" altLang="zh-CN"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a:t>
            </a: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dentification</a:t>
            </a:r>
            <a:endParaRPr lang="en-US" altLang="zh-CN"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3年支持100万开发者实践"/>
          <p:cNvSpPr txBox="1"/>
          <p:nvPr/>
        </p:nvSpPr>
        <p:spPr bwMode="gray">
          <a:xfrm>
            <a:off x="1122690" y="1760398"/>
            <a:ext cx="4430384" cy="43088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Use the AI algorithm to detect outliers and identify clients with deteriorated Wi-Fi experience</a:t>
            </a:r>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Working with Partners to Build One of the Five Clouds for an Intelligent World"/>
          <p:cNvSpPr txBox="1"/>
          <p:nvPr/>
        </p:nvSpPr>
        <p:spPr bwMode="gray">
          <a:xfrm>
            <a:off x="1122690" y="4626526"/>
            <a:ext cx="3441648"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Step3 AI</a:t>
            </a:r>
            <a:r>
              <a:rPr lang="zh-CN" altLang="en-US"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Closed-loop Management</a:t>
            </a:r>
            <a:endParaRPr lang="zh-CN" altLang="en-US"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3年支持100万开发者实践"/>
          <p:cNvSpPr txBox="1"/>
          <p:nvPr/>
        </p:nvSpPr>
        <p:spPr bwMode="gray">
          <a:xfrm>
            <a:off x="1122690" y="4964725"/>
            <a:ext cx="4430385" cy="43088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Provide the most reasonable rectification suggestions based on Huawei's accumulated O&amp;M expertise.</a:t>
            </a:r>
          </a:p>
        </p:txBody>
      </p:sp>
      <p:pic>
        <p:nvPicPr>
          <p:cNvPr id="21" name="图片 46"/>
          <p:cNvPicPr>
            <a:picLocks noChangeAspect="1"/>
          </p:cNvPicPr>
          <p:nvPr/>
        </p:nvPicPr>
        <p:blipFill>
          <a:blip r:embed="rId3"/>
          <a:stretch>
            <a:fillRect/>
          </a:stretch>
        </p:blipFill>
        <p:spPr bwMode="invGray">
          <a:xfrm>
            <a:off x="5785253" y="4547861"/>
            <a:ext cx="5667656" cy="1086371"/>
          </a:xfrm>
          <a:prstGeom prst="rect">
            <a:avLst/>
          </a:prstGeom>
        </p:spPr>
      </p:pic>
      <p:pic>
        <p:nvPicPr>
          <p:cNvPr id="22" name="图片 45"/>
          <p:cNvPicPr>
            <a:picLocks noChangeAspect="1"/>
          </p:cNvPicPr>
          <p:nvPr/>
        </p:nvPicPr>
        <p:blipFill>
          <a:blip r:embed="rId4"/>
          <a:stretch>
            <a:fillRect/>
          </a:stretch>
        </p:blipFill>
        <p:spPr bwMode="invGray">
          <a:xfrm>
            <a:off x="5785253" y="1474626"/>
            <a:ext cx="5667655" cy="3024998"/>
          </a:xfrm>
          <a:prstGeom prst="rect">
            <a:avLst/>
          </a:prstGeom>
        </p:spPr>
      </p:pic>
      <p:sp>
        <p:nvSpPr>
          <p:cNvPr id="28" name="五边形 27"/>
          <p:cNvSpPr/>
          <p:nvPr/>
        </p:nvSpPr>
        <p:spPr bwMode="gray">
          <a:xfrm>
            <a:off x="5267075"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29" name="燕尾形 28"/>
          <p:cNvSpPr/>
          <p:nvPr/>
        </p:nvSpPr>
        <p:spPr bwMode="gray">
          <a:xfrm>
            <a:off x="6317239"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30" name="燕尾形 29"/>
          <p:cNvSpPr/>
          <p:nvPr/>
        </p:nvSpPr>
        <p:spPr bwMode="gray">
          <a:xfrm>
            <a:off x="10235500"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31" name="燕尾形 30"/>
          <p:cNvSpPr/>
          <p:nvPr/>
        </p:nvSpPr>
        <p:spPr bwMode="gray">
          <a:xfrm>
            <a:off x="7611326"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32" name="燕尾形 31"/>
          <p:cNvSpPr/>
          <p:nvPr/>
        </p:nvSpPr>
        <p:spPr bwMode="gray">
          <a:xfrm>
            <a:off x="8797413" y="124239"/>
            <a:ext cx="1512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30498295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Audio and Video Quality Detection</a:t>
            </a:r>
          </a:p>
        </p:txBody>
      </p:sp>
      <p:sp>
        <p:nvSpPr>
          <p:cNvPr id="11" name="文本框 214"/>
          <p:cNvSpPr txBox="1"/>
          <p:nvPr/>
        </p:nvSpPr>
        <p:spPr bwMode="gray">
          <a:xfrm>
            <a:off x="834390" y="1659155"/>
            <a:ext cx="5126142" cy="4541620"/>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76213" indent="-176213" algn="just">
              <a:lnSpc>
                <a:spcPct val="130000"/>
              </a:lnSpc>
              <a:spcAft>
                <a:spcPts val="600"/>
              </a:spcAft>
              <a:buFont typeface="Arial" panose="020B0604020202020204" pitchFamily="34" charset="0"/>
              <a:buChar char="•"/>
            </a:pPr>
            <a:r>
              <a:rPr lang="en-US" altLang="zh-CN" sz="12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Proactive detection of the audio and video </a:t>
            </a:r>
            <a:r>
              <a:rPr lang="en-US" altLang="zh-CN" sz="12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quality: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Through the SIP Snooping technology, the analyzer proactively senses SIP+RTP audio and video streams, detects the setup and teardown of audio and video sessions in real time, and automatically uses the </a:t>
            </a:r>
            <a:r>
              <a:rPr lang="en-US" altLang="zh-CN" sz="120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eMDI</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technology to monitor the audio and video stream quality during the session period and identify poor-quality audio and video streams.</a:t>
            </a:r>
          </a:p>
          <a:p>
            <a:pPr marL="176213" indent="-176213" algn="just">
              <a:lnSpc>
                <a:spcPct val="130000"/>
              </a:lnSpc>
              <a:spcAft>
                <a:spcPts val="600"/>
              </a:spcAft>
              <a:buFont typeface="Arial" panose="020B0604020202020204" pitchFamily="34" charset="0"/>
              <a:buChar char="•"/>
            </a:pPr>
            <a:r>
              <a:rPr lang="en-US" altLang="zh-CN" sz="12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 on the root cause for poor audio and video </a:t>
            </a:r>
            <a:r>
              <a:rPr lang="en-US" altLang="zh-CN" sz="12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quality: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Analyze the correlation between the MOS value and air interface metrics (signal strength, interference rate, channel utilization, negotiation rate, number of backpressure queues, etc.), wired interface metrics (packet loss rate, buffer usage, etc.), and device metrics (CPU and memory usage), identifying the root cause of poor quality</a:t>
            </a: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6213" indent="-176213" algn="just">
              <a:lnSpc>
                <a:spcPct val="130000"/>
              </a:lnSpc>
              <a:spcAft>
                <a:spcPts val="600"/>
              </a:spcAft>
              <a:buFont typeface="Arial" panose="020B0604020202020204" pitchFamily="34" charset="0"/>
              <a:buChar char="•"/>
            </a:pPr>
            <a:r>
              <a:rPr lang="en-US" altLang="zh-CN" sz="12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 on the root cause for unexpected session </a:t>
            </a:r>
            <a:r>
              <a:rPr lang="en-US" altLang="zh-CN" sz="12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disconnections: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Automatically analyze the root causes for unexpected audio and video session disconnections, including roaming exceptions, Wi-Fi disassociation, network-side metric deterioration, and signaling interaction exceptions.</a:t>
            </a:r>
          </a:p>
        </p:txBody>
      </p:sp>
      <p:sp>
        <p:nvSpPr>
          <p:cNvPr id="12" name="矩形 11"/>
          <p:cNvSpPr/>
          <p:nvPr/>
        </p:nvSpPr>
        <p:spPr bwMode="gray">
          <a:xfrm>
            <a:off x="834390" y="1245370"/>
            <a:ext cx="5126140" cy="3600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Key T</a:t>
            </a: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echnology</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图片 39"/>
          <p:cNvPicPr>
            <a:picLocks noChangeAspect="1"/>
          </p:cNvPicPr>
          <p:nvPr/>
        </p:nvPicPr>
        <p:blipFill>
          <a:blip r:embed="rId3"/>
          <a:stretch>
            <a:fillRect/>
          </a:stretch>
        </p:blipFill>
        <p:spPr bwMode="invGray">
          <a:xfrm>
            <a:off x="6163929" y="3350787"/>
            <a:ext cx="5392969" cy="2481299"/>
          </a:xfrm>
          <a:prstGeom prst="rect">
            <a:avLst/>
          </a:prstGeom>
        </p:spPr>
      </p:pic>
      <p:pic>
        <p:nvPicPr>
          <p:cNvPr id="41" name="图片 40"/>
          <p:cNvPicPr>
            <a:picLocks noChangeAspect="1"/>
          </p:cNvPicPr>
          <p:nvPr/>
        </p:nvPicPr>
        <p:blipFill>
          <a:blip r:embed="rId4"/>
          <a:stretch>
            <a:fillRect/>
          </a:stretch>
        </p:blipFill>
        <p:spPr bwMode="invGray">
          <a:xfrm>
            <a:off x="6163929" y="1425963"/>
            <a:ext cx="5392969" cy="1606009"/>
          </a:xfrm>
          <a:prstGeom prst="rect">
            <a:avLst/>
          </a:prstGeom>
        </p:spPr>
      </p:pic>
      <p:sp>
        <p:nvSpPr>
          <p:cNvPr id="42" name="文本框 64"/>
          <p:cNvSpPr txBox="1"/>
          <p:nvPr/>
        </p:nvSpPr>
        <p:spPr>
          <a:xfrm>
            <a:off x="6876645" y="1673218"/>
            <a:ext cx="2510624" cy="276999"/>
          </a:xfrm>
          <a:prstGeom prst="rect">
            <a:avLst/>
          </a:prstGeom>
          <a:solidFill>
            <a:srgbClr val="C7000B"/>
          </a:solidFill>
          <a:ln>
            <a:noFill/>
            <a:prstDash val="dash"/>
          </a:ln>
        </p:spPr>
        <p:txBody>
          <a:bodyPr wrap="none" lIns="18000" rIns="18000" rtlCol="0" anchor="ctr" anchorCtr="1">
            <a:noAutofit/>
          </a:bodyPr>
          <a:lstStyle>
            <a:defPPr>
              <a:defRPr lang="en-US"/>
            </a:defPPr>
            <a:lvl1pPr algn="ctr" defTabSz="914400" fontAlgn="base">
              <a:spcBef>
                <a:spcPct val="0"/>
              </a:spcBef>
              <a:spcAft>
                <a:spcPct val="0"/>
              </a:spcAft>
              <a:buClr>
                <a:srgbClr val="CC9900"/>
              </a:buClr>
              <a:defRPr sz="1200">
                <a:solidFill>
                  <a:prstClr val="white"/>
                </a:solidFill>
                <a:latin typeface="Huawei Sans" panose="020C0503030203020204" pitchFamily="34" charset="0"/>
                <a:ea typeface="方正兰亭黑简体" panose="02000000000000000000" pitchFamily="2" charset="-122"/>
                <a:cs typeface="+mn-ea"/>
              </a:defRPr>
            </a:lvl1pPr>
          </a:lstStyle>
          <a:p>
            <a:r>
              <a:rPr dirty="0"/>
              <a:t>Audio and video session statistics</a:t>
            </a:r>
          </a:p>
        </p:txBody>
      </p:sp>
      <p:sp>
        <p:nvSpPr>
          <p:cNvPr id="43" name="文本框 65"/>
          <p:cNvSpPr txBox="1"/>
          <p:nvPr/>
        </p:nvSpPr>
        <p:spPr>
          <a:xfrm>
            <a:off x="8131957" y="2690534"/>
            <a:ext cx="2114681" cy="276999"/>
          </a:xfrm>
          <a:prstGeom prst="rect">
            <a:avLst/>
          </a:prstGeom>
          <a:solidFill>
            <a:srgbClr val="C7000B"/>
          </a:solidFill>
          <a:ln>
            <a:noFill/>
            <a:prstDash val="dash"/>
          </a:ln>
        </p:spPr>
        <p:txBody>
          <a:bodyPr wrap="none" lIns="18000" rIns="18000" rtlCol="0" anchor="ctr" anchorCtr="1">
            <a:noAutofit/>
          </a:bodyPr>
          <a:lstStyle>
            <a:defPPr>
              <a:defRPr lang="en-US"/>
            </a:defPPr>
            <a:lvl1pPr algn="ctr" defTabSz="914400" fontAlgn="base">
              <a:spcBef>
                <a:spcPct val="0"/>
              </a:spcBef>
              <a:spcAft>
                <a:spcPct val="0"/>
              </a:spcAft>
              <a:buClr>
                <a:srgbClr val="CC9900"/>
              </a:buClr>
              <a:defRPr sz="1200">
                <a:solidFill>
                  <a:prstClr val="white"/>
                </a:solidFill>
                <a:latin typeface="Huawei Sans" panose="020C0503030203020204" pitchFamily="34" charset="0"/>
                <a:ea typeface="方正兰亭黑简体" panose="02000000000000000000" pitchFamily="2" charset="-122"/>
                <a:cs typeface="+mn-ea"/>
              </a:defRPr>
            </a:lvl1pPr>
          </a:lstStyle>
          <a:p>
            <a:r>
              <a:rPr dirty="0"/>
              <a:t>Audio and video session list</a:t>
            </a:r>
          </a:p>
        </p:txBody>
      </p:sp>
      <p:sp>
        <p:nvSpPr>
          <p:cNvPr id="44" name="文本框 67"/>
          <p:cNvSpPr txBox="1"/>
          <p:nvPr/>
        </p:nvSpPr>
        <p:spPr>
          <a:xfrm>
            <a:off x="8131957" y="3373538"/>
            <a:ext cx="2231701" cy="276999"/>
          </a:xfrm>
          <a:prstGeom prst="rect">
            <a:avLst/>
          </a:prstGeom>
          <a:solidFill>
            <a:srgbClr val="C7000B"/>
          </a:solidFill>
          <a:ln>
            <a:noFill/>
            <a:prstDash val="dash"/>
          </a:ln>
        </p:spPr>
        <p:txBody>
          <a:bodyPr wrap="none" lIns="18000" rIns="18000" rtlCol="0" anchor="ctr" anchorCtr="1">
            <a:noAutofit/>
          </a:bodyPr>
          <a:lstStyle>
            <a:defPPr>
              <a:defRPr lang="en-US"/>
            </a:defPPr>
            <a:lvl1pPr algn="ctr" defTabSz="914400" fontAlgn="base">
              <a:spcBef>
                <a:spcPct val="0"/>
              </a:spcBef>
              <a:spcAft>
                <a:spcPct val="0"/>
              </a:spcAft>
              <a:buClr>
                <a:srgbClr val="CC9900"/>
              </a:buClr>
              <a:defRPr sz="1200">
                <a:solidFill>
                  <a:prstClr val="white"/>
                </a:solidFill>
                <a:latin typeface="Huawei Sans" panose="020C0503030203020204" pitchFamily="34" charset="0"/>
                <a:ea typeface="方正兰亭黑简体" panose="02000000000000000000" pitchFamily="2" charset="-122"/>
                <a:cs typeface="+mn-ea"/>
              </a:defRPr>
            </a:lvl1pPr>
          </a:lstStyle>
          <a:p>
            <a:r>
              <a:rPr dirty="0"/>
              <a:t>Audio and video session path</a:t>
            </a:r>
          </a:p>
        </p:txBody>
      </p:sp>
      <p:sp>
        <p:nvSpPr>
          <p:cNvPr id="45" name="文本框 52"/>
          <p:cNvSpPr txBox="1"/>
          <p:nvPr/>
        </p:nvSpPr>
        <p:spPr>
          <a:xfrm>
            <a:off x="6208899" y="3858955"/>
            <a:ext cx="2927404" cy="276999"/>
          </a:xfrm>
          <a:prstGeom prst="rect">
            <a:avLst/>
          </a:prstGeom>
          <a:solidFill>
            <a:srgbClr val="C7000B"/>
          </a:solidFill>
          <a:ln>
            <a:noFill/>
            <a:prstDash val="dash"/>
          </a:ln>
        </p:spPr>
        <p:txBody>
          <a:bodyPr wrap="none" lIns="18000" rIns="18000" rtlCol="0" anchor="ctr" anchorCtr="1">
            <a:noAutofit/>
          </a:bodyPr>
          <a:lstStyle>
            <a:defPPr>
              <a:defRPr lang="en-US"/>
            </a:defPPr>
            <a:lvl1pPr algn="ctr" defTabSz="914400" fontAlgn="base">
              <a:spcBef>
                <a:spcPct val="0"/>
              </a:spcBef>
              <a:spcAft>
                <a:spcPct val="0"/>
              </a:spcAft>
              <a:buClr>
                <a:srgbClr val="CC9900"/>
              </a:buClr>
              <a:defRPr sz="1200">
                <a:solidFill>
                  <a:prstClr val="white"/>
                </a:solidFill>
                <a:latin typeface="Huawei Sans" panose="020C0503030203020204" pitchFamily="34" charset="0"/>
                <a:ea typeface="方正兰亭黑简体" panose="02000000000000000000" pitchFamily="2" charset="-122"/>
                <a:cs typeface="+mn-ea"/>
              </a:defRPr>
            </a:lvl1pPr>
          </a:lstStyle>
          <a:p>
            <a:r>
              <a:rPr/>
              <a:t>Audio and video session quality analysis</a:t>
            </a:r>
          </a:p>
        </p:txBody>
      </p:sp>
      <p:sp>
        <p:nvSpPr>
          <p:cNvPr id="46" name="文本框 53"/>
          <p:cNvSpPr txBox="1"/>
          <p:nvPr/>
        </p:nvSpPr>
        <p:spPr>
          <a:xfrm>
            <a:off x="6208899" y="4873497"/>
            <a:ext cx="4661854" cy="276999"/>
          </a:xfrm>
          <a:prstGeom prst="rect">
            <a:avLst/>
          </a:prstGeom>
          <a:solidFill>
            <a:srgbClr val="C7000B"/>
          </a:solidFill>
          <a:ln>
            <a:noFill/>
            <a:prstDash val="dash"/>
          </a:ln>
        </p:spPr>
        <p:txBody>
          <a:bodyPr wrap="none" lIns="18000" rIns="18000" rtlCol="0" anchor="ctr" anchorCtr="1">
            <a:noAutofit/>
          </a:bodyPr>
          <a:lstStyle>
            <a:defPPr>
              <a:defRPr lang="en-US"/>
            </a:defPPr>
            <a:lvl1pPr algn="ctr" defTabSz="914400" fontAlgn="base">
              <a:spcBef>
                <a:spcPct val="0"/>
              </a:spcBef>
              <a:spcAft>
                <a:spcPct val="0"/>
              </a:spcAft>
              <a:buClr>
                <a:srgbClr val="CC9900"/>
              </a:buClr>
              <a:defRPr sz="1200">
                <a:solidFill>
                  <a:prstClr val="white"/>
                </a:solidFill>
                <a:latin typeface="Huawei Sans" panose="020C0503030203020204" pitchFamily="34" charset="0"/>
                <a:ea typeface="方正兰亭黑简体" panose="02000000000000000000" pitchFamily="2" charset="-122"/>
                <a:cs typeface="+mn-ea"/>
              </a:defRPr>
            </a:lvl1pPr>
          </a:lstStyle>
          <a:p>
            <a:r>
              <a:rPr dirty="0"/>
              <a:t>Analysis on the root cause for unexpected session disconnections</a:t>
            </a:r>
          </a:p>
        </p:txBody>
      </p:sp>
      <p:sp>
        <p:nvSpPr>
          <p:cNvPr id="47" name="五边形 46"/>
          <p:cNvSpPr/>
          <p:nvPr/>
        </p:nvSpPr>
        <p:spPr bwMode="gray">
          <a:xfrm>
            <a:off x="5267075"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48" name="燕尾形 47"/>
          <p:cNvSpPr/>
          <p:nvPr/>
        </p:nvSpPr>
        <p:spPr bwMode="gray">
          <a:xfrm>
            <a:off x="6317239"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49" name="燕尾形 48"/>
          <p:cNvSpPr/>
          <p:nvPr/>
        </p:nvSpPr>
        <p:spPr bwMode="gray">
          <a:xfrm>
            <a:off x="10235500" y="124239"/>
            <a:ext cx="1512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50" name="燕尾形 49"/>
          <p:cNvSpPr/>
          <p:nvPr/>
        </p:nvSpPr>
        <p:spPr bwMode="gray">
          <a:xfrm>
            <a:off x="7611326"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51" name="燕尾形 50"/>
          <p:cNvSpPr/>
          <p:nvPr/>
        </p:nvSpPr>
        <p:spPr bwMode="gray">
          <a:xfrm>
            <a:off x="8797413"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419440634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sym typeface="Huawei Sans" panose="020C0503030203020204" pitchFamily="34" charset="0"/>
              </a:rPr>
              <a:t>CampusInsight: Intelligent </a:t>
            </a:r>
            <a:r>
              <a:rPr lang="en-US" altLang="zh-CN" dirty="0">
                <a:sym typeface="Huawei Sans" panose="020C0503030203020204" pitchFamily="34" charset="0"/>
              </a:rPr>
              <a:t>Identification of </a:t>
            </a:r>
            <a:r>
              <a:rPr lang="en-US" altLang="zh-CN" dirty="0" smtClean="0">
                <a:sym typeface="Huawei Sans" panose="020C0503030203020204" pitchFamily="34" charset="0"/>
              </a:rPr>
              <a:t>Four </a:t>
            </a:r>
            <a:r>
              <a:rPr lang="en-US" altLang="zh-CN" dirty="0">
                <a:sym typeface="Huawei Sans" panose="020C0503030203020204" pitchFamily="34" charset="0"/>
              </a:rPr>
              <a:t>Types of Group Issues</a:t>
            </a:r>
          </a:p>
        </p:txBody>
      </p:sp>
      <p:sp>
        <p:nvSpPr>
          <p:cNvPr id="7" name="文本框 214"/>
          <p:cNvSpPr txBox="1"/>
          <p:nvPr/>
        </p:nvSpPr>
        <p:spPr bwMode="gray">
          <a:xfrm>
            <a:off x="800364" y="1673327"/>
            <a:ext cx="10591272" cy="744073"/>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In the digital era, passive O&amp;M performed after events occur cannot ensure service experience.</a:t>
            </a:r>
          </a:p>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More intelligent methods are required to automatically identify potential faults and accurately locate root causes to reduce the fault response time.</a:t>
            </a:r>
          </a:p>
        </p:txBody>
      </p:sp>
      <p:sp>
        <p:nvSpPr>
          <p:cNvPr id="11" name="矩形 10"/>
          <p:cNvSpPr/>
          <p:nvPr/>
        </p:nvSpPr>
        <p:spPr bwMode="gray">
          <a:xfrm>
            <a:off x="800365" y="1362205"/>
            <a:ext cx="10591270" cy="276386"/>
          </a:xfrm>
          <a:prstGeom prst="rect">
            <a:avLst/>
          </a:prstGeom>
          <a:solidFill>
            <a:srgbClr val="EFFAFB"/>
          </a:solidFill>
          <a:ln w="9525" cap="flat" cmpd="sng" algn="ctr">
            <a:solidFill>
              <a:srgbClr val="BEE9EE"/>
            </a:solidFill>
            <a:prstDash val="solid"/>
            <a:miter lim="800000"/>
          </a:ln>
          <a:effectLst/>
        </p:spPr>
        <p:txBody>
          <a:bodyPr wrap="none" lIns="0" tIns="0" rIns="0" bIns="0" rtlCol="0" anchor="ctr"/>
          <a:lstStyle/>
          <a:p>
            <a:pPr algn="ctr"/>
            <a:r>
              <a:rPr lang="en-US" altLang="zh-CN" sz="1400" kern="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Scenario and Requirements</a:t>
            </a:r>
          </a:p>
        </p:txBody>
      </p:sp>
      <p:sp>
        <p:nvSpPr>
          <p:cNvPr id="12" name="圆角矩形 75"/>
          <p:cNvSpPr/>
          <p:nvPr/>
        </p:nvSpPr>
        <p:spPr bwMode="gray">
          <a:xfrm>
            <a:off x="800366" y="2592926"/>
            <a:ext cx="988828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Identify potential faults: The fault response time is reduced from hours to minutes.</a:t>
            </a:r>
            <a:endParaRPr lang="zh-CN" alt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75"/>
          <p:cNvSpPr/>
          <p:nvPr/>
        </p:nvSpPr>
        <p:spPr bwMode="auto">
          <a:xfrm>
            <a:off x="5780095" y="4615528"/>
            <a:ext cx="4908550" cy="1561984"/>
          </a:xfrm>
          <a:prstGeom prst="roundRect">
            <a:avLst>
              <a:gd name="adj" fmla="val 4099"/>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endParaRPr lang="zh-CN" alt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75"/>
          <p:cNvSpPr/>
          <p:nvPr/>
        </p:nvSpPr>
        <p:spPr bwMode="gray">
          <a:xfrm>
            <a:off x="5780095" y="2984239"/>
            <a:ext cx="4908550" cy="1561984"/>
          </a:xfrm>
          <a:prstGeom prst="roundRect">
            <a:avLst>
              <a:gd name="adj" fmla="val 4099"/>
            </a:avLst>
          </a:prstGeom>
          <a:solidFill>
            <a:srgbClr val="FEF3EC"/>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endParaRPr lang="zh-CN" alt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75"/>
          <p:cNvSpPr/>
          <p:nvPr/>
        </p:nvSpPr>
        <p:spPr bwMode="gray">
          <a:xfrm>
            <a:off x="800365" y="4615528"/>
            <a:ext cx="4908550" cy="1561984"/>
          </a:xfrm>
          <a:prstGeom prst="roundRect">
            <a:avLst>
              <a:gd name="adj" fmla="val 4099"/>
            </a:avLst>
          </a:prstGeom>
          <a:solidFill>
            <a:srgbClr val="FEF3EC"/>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endParaRPr lang="zh-CN" alt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75"/>
          <p:cNvSpPr/>
          <p:nvPr/>
        </p:nvSpPr>
        <p:spPr bwMode="gray">
          <a:xfrm>
            <a:off x="800365" y="2984239"/>
            <a:ext cx="4908550" cy="1561984"/>
          </a:xfrm>
          <a:prstGeom prst="roundRect">
            <a:avLst>
              <a:gd name="adj" fmla="val 4099"/>
            </a:avLst>
          </a:prstGeom>
          <a:solidFill>
            <a:srgbClr val="FEF3EC"/>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endParaRPr lang="zh-CN" alt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Rectangle 25"/>
          <p:cNvSpPr>
            <a:spLocks noChangeArrowheads="1"/>
          </p:cNvSpPr>
          <p:nvPr/>
        </p:nvSpPr>
        <p:spPr bwMode="gray">
          <a:xfrm>
            <a:off x="2732865" y="4731283"/>
            <a:ext cx="1043552" cy="331498"/>
          </a:xfrm>
          <a:prstGeom prst="rect">
            <a:avLst/>
          </a:prstGeom>
          <a:noFill/>
          <a:ln w="9525" algn="ctr">
            <a:noFill/>
            <a:miter lim="800000"/>
            <a:headEnd/>
            <a:tailEnd/>
          </a:ln>
        </p:spPr>
        <p:txBody>
          <a:bodyPr wrap="none" lIns="26986" tIns="26986" rIns="26986" bIns="26986" anchor="ctr">
            <a:spAutoFit/>
          </a:bodyPr>
          <a:lstStyle/>
          <a:p>
            <a:pPr marL="101740" lvl="0" indent="-101740" algn="ctr" defTabSz="493532" fontAlgn="base">
              <a:spcBef>
                <a:spcPct val="0"/>
              </a:spcBef>
              <a:spcAft>
                <a:spcPct val="0"/>
              </a:spcAft>
              <a:defRPr/>
            </a:pPr>
            <a:r>
              <a:rPr lang="en-US" altLang="zh-CN" b="1"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Roaming</a:t>
            </a:r>
          </a:p>
        </p:txBody>
      </p:sp>
      <p:sp>
        <p:nvSpPr>
          <p:cNvPr id="47" name="Rectangle 1"/>
          <p:cNvSpPr>
            <a:spLocks noChangeArrowheads="1"/>
          </p:cNvSpPr>
          <p:nvPr/>
        </p:nvSpPr>
        <p:spPr bwMode="gray">
          <a:xfrm>
            <a:off x="2493053" y="5137770"/>
            <a:ext cx="1523174" cy="458011"/>
          </a:xfrm>
          <a:prstGeom prst="rect">
            <a:avLst/>
          </a:prstGeom>
          <a:noFill/>
          <a:ln w="9525">
            <a:noFill/>
            <a:miter lim="800000"/>
            <a:headEnd/>
            <a:tailEnd/>
          </a:ln>
          <a:effectLst/>
        </p:spPr>
        <p:txBody>
          <a:bodyPr wrap="none" lIns="0" tIns="0" rIns="0" bIns="0">
            <a:spAutoFit/>
          </a:bodyPr>
          <a:lstStyle/>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Repeated roaming</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Roaming exception</a:t>
            </a:r>
          </a:p>
        </p:txBody>
      </p:sp>
      <p:sp>
        <p:nvSpPr>
          <p:cNvPr id="48" name="Rectangle 25"/>
          <p:cNvSpPr>
            <a:spLocks noChangeArrowheads="1"/>
          </p:cNvSpPr>
          <p:nvPr/>
        </p:nvSpPr>
        <p:spPr bwMode="gray">
          <a:xfrm>
            <a:off x="7841637" y="4731283"/>
            <a:ext cx="785469" cy="331498"/>
          </a:xfrm>
          <a:prstGeom prst="rect">
            <a:avLst/>
          </a:prstGeom>
          <a:noFill/>
          <a:ln w="9525" algn="ctr">
            <a:noFill/>
            <a:miter lim="800000"/>
            <a:headEnd/>
            <a:tailEnd/>
          </a:ln>
        </p:spPr>
        <p:txBody>
          <a:bodyPr wrap="none" lIns="26986" tIns="26986" rIns="26986" bIns="26986" anchor="ctr">
            <a:spAutoFit/>
          </a:bodyPr>
          <a:lstStyle/>
          <a:p>
            <a:pPr marL="101740" indent="-101740" algn="ctr" defTabSz="493532" fontAlgn="base">
              <a:spcBef>
                <a:spcPct val="0"/>
              </a:spcBef>
              <a:spcAft>
                <a:spcPct val="0"/>
              </a:spcAft>
              <a:defRPr/>
            </a:pPr>
            <a:r>
              <a:rPr lang="en-US" altLang="zh-CN" b="1"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Device</a:t>
            </a:r>
            <a:endParaRPr lang="zh-CN" altLang="en-US"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Rectangle 1"/>
          <p:cNvSpPr>
            <a:spLocks noChangeArrowheads="1"/>
          </p:cNvSpPr>
          <p:nvPr/>
        </p:nvSpPr>
        <p:spPr bwMode="gray">
          <a:xfrm>
            <a:off x="6175642" y="3495854"/>
            <a:ext cx="1853392" cy="698076"/>
          </a:xfrm>
          <a:prstGeom prst="rect">
            <a:avLst/>
          </a:prstGeom>
          <a:noFill/>
          <a:ln w="9525">
            <a:noFill/>
            <a:miter lim="800000"/>
            <a:headEnd/>
            <a:tailEnd/>
          </a:ln>
          <a:effectLst/>
        </p:spPr>
        <p:txBody>
          <a:bodyPr wrap="none" lIns="0" tIns="0" rIns="0" bIns="0">
            <a:spAutoFit/>
          </a:bodyPr>
          <a:lstStyle/>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Weak-signal coverage</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High channel utilization</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High interference</a:t>
            </a:r>
          </a:p>
        </p:txBody>
      </p:sp>
      <p:sp>
        <p:nvSpPr>
          <p:cNvPr id="52" name="文本框 51"/>
          <p:cNvSpPr txBox="1"/>
          <p:nvPr/>
        </p:nvSpPr>
        <p:spPr bwMode="gray">
          <a:xfrm>
            <a:off x="8424581" y="3495854"/>
            <a:ext cx="2180445" cy="960263"/>
          </a:xfrm>
          <a:prstGeom prst="rect">
            <a:avLst/>
          </a:prstGeom>
          <a:noFill/>
        </p:spPr>
        <p:txBody>
          <a:bodyPr wrap="square" lIns="0" tIns="0" rIns="0" bIns="0" rtlCol="0">
            <a:spAutoFit/>
          </a:bodyPr>
          <a:lstStyle/>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Dual band capable clients prefer 2.4 GHz</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Client capacity</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Air interface congestion</a:t>
            </a:r>
          </a:p>
        </p:txBody>
      </p:sp>
      <p:sp>
        <p:nvSpPr>
          <p:cNvPr id="53" name="Rectangle 1"/>
          <p:cNvSpPr>
            <a:spLocks noChangeArrowheads="1"/>
          </p:cNvSpPr>
          <p:nvPr/>
        </p:nvSpPr>
        <p:spPr bwMode="gray">
          <a:xfrm>
            <a:off x="6175642" y="5137770"/>
            <a:ext cx="1983235" cy="960263"/>
          </a:xfrm>
          <a:prstGeom prst="rect">
            <a:avLst/>
          </a:prstGeom>
          <a:noFill/>
          <a:ln w="9525">
            <a:noFill/>
            <a:miter lim="800000"/>
            <a:headEnd/>
            <a:tailEnd/>
          </a:ln>
          <a:effectLst/>
        </p:spPr>
        <p:txBody>
          <a:bodyPr wrap="none" lIns="0" tIns="0" rIns="0" bIns="0">
            <a:spAutoFit/>
          </a:bodyPr>
          <a:lstStyle/>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AP</a:t>
            </a:r>
            <a:r>
              <a:rPr lang="zh-CN" altLang="en-US"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a:t>
            </a: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ffline</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Device offline</a:t>
            </a:r>
            <a:endParaRPr lang="zh-CN" altLang="en-US"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High CPU/Memory u</a:t>
            </a: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sage</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err="1"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PoE</a:t>
            </a:r>
            <a:r>
              <a:rPr lang="zh-CN" altLang="en-US"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power supply failure</a:t>
            </a:r>
            <a:endParaRPr lang="en-US" altLang="zh-CN"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文本框 53"/>
          <p:cNvSpPr txBox="1"/>
          <p:nvPr/>
        </p:nvSpPr>
        <p:spPr bwMode="gray">
          <a:xfrm>
            <a:off x="8424581" y="5137770"/>
            <a:ext cx="2180445" cy="960263"/>
          </a:xfrm>
          <a:prstGeom prst="rect">
            <a:avLst/>
          </a:prstGeom>
          <a:noFill/>
          <a:ln w="9525">
            <a:noFill/>
            <a:miter lim="800000"/>
            <a:headEnd/>
            <a:tailEnd/>
          </a:ln>
          <a:effectLst/>
        </p:spPr>
        <p:txBody>
          <a:bodyPr wrap="square" lIns="0" tIns="0" rIns="0" bIns="0">
            <a:spAutoFit/>
          </a:bodyPr>
          <a:lstStyle>
            <a:defPPr>
              <a:defRPr lang="zh-CN"/>
            </a:defPPr>
            <a:lvl3pPr marL="0" lvl="2" indent="179946" defTabSz="514004">
              <a:lnSpc>
                <a:spcPct val="130000"/>
              </a:lnSpc>
              <a:buSzPct val="60000"/>
              <a:buFont typeface="Wingdings" pitchFamily="2" charset="2"/>
              <a:buChar char="l"/>
              <a:tabLst>
                <a:tab pos="771007" algn="l"/>
              </a:tabLst>
              <a:defRPr sz="1400">
                <a:solidFill>
                  <a:schemeClr val="bg1"/>
                </a:solidFill>
                <a:latin typeface="微软雅黑" panose="020B0503020204020204" pitchFamily="34" charset="-122"/>
                <a:ea typeface="微软雅黑" panose="020B0503020204020204" pitchFamily="34" charset="-122"/>
                <a:cs typeface="Arial" pitchFamily="34" charset="0"/>
              </a:defRPr>
            </a:lvl3pPr>
          </a:lstStyle>
          <a:p>
            <a:pPr lvl="2" fontAlgn="base">
              <a:spcBef>
                <a:spcPct val="0"/>
              </a:spcBef>
              <a:spcAft>
                <a:spcPct val="0"/>
              </a:spcAft>
              <a:defRPr/>
            </a:pPr>
            <a:r>
              <a:rPr lang="en-US" altLang="zh-CN"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Forwarding </a:t>
            </a: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entry exceeds </a:t>
            </a:r>
            <a:r>
              <a:rPr lang="en-US" altLang="zh-CN"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the </a:t>
            </a: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threshold</a:t>
            </a:r>
          </a:p>
          <a:p>
            <a:pPr lvl="2" fontAlgn="base">
              <a:spcBef>
                <a:spcPct val="0"/>
              </a:spcBef>
              <a:spcAft>
                <a:spcPct val="0"/>
              </a:spcAft>
              <a:defRPr/>
            </a:pP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CPCAR</a:t>
            </a:r>
            <a:r>
              <a:rPr lang="zh-CN" altLang="en-US"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packet loss</a:t>
            </a:r>
          </a:p>
          <a:p>
            <a:pPr lvl="2" fontAlgn="base">
              <a:spcBef>
                <a:spcPct val="0"/>
              </a:spcBef>
              <a:spcAft>
                <a:spcPct val="0"/>
              </a:spcAft>
              <a:defRPr/>
            </a:pP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Layer </a:t>
            </a:r>
            <a:r>
              <a:rPr lang="en-US" altLang="zh-CN"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2 loop</a:t>
            </a:r>
          </a:p>
        </p:txBody>
      </p:sp>
      <p:sp>
        <p:nvSpPr>
          <p:cNvPr id="55" name="Rectangle 25"/>
          <p:cNvSpPr>
            <a:spLocks noChangeArrowheads="1"/>
          </p:cNvSpPr>
          <p:nvPr/>
        </p:nvSpPr>
        <p:spPr bwMode="gray">
          <a:xfrm>
            <a:off x="2601418" y="3012189"/>
            <a:ext cx="1306445" cy="331498"/>
          </a:xfrm>
          <a:prstGeom prst="rect">
            <a:avLst/>
          </a:prstGeom>
          <a:noFill/>
          <a:ln w="9525" algn="ctr">
            <a:noFill/>
            <a:miter lim="800000"/>
            <a:headEnd/>
            <a:tailEnd/>
          </a:ln>
        </p:spPr>
        <p:txBody>
          <a:bodyPr wrap="none" lIns="26986" tIns="26986" rIns="26986" bIns="26986" anchor="ctr">
            <a:spAutoFit/>
          </a:bodyPr>
          <a:lstStyle/>
          <a:p>
            <a:pPr marL="101740" indent="-101740" algn="ctr" defTabSz="493532" fontAlgn="base">
              <a:spcBef>
                <a:spcPct val="0"/>
              </a:spcBef>
              <a:spcAft>
                <a:spcPct val="0"/>
              </a:spcAft>
              <a:defRPr/>
            </a:pPr>
            <a:r>
              <a:rPr lang="en-US" altLang="zh-CN"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Connection</a:t>
            </a:r>
          </a:p>
        </p:txBody>
      </p:sp>
      <p:sp>
        <p:nvSpPr>
          <p:cNvPr id="56" name="Rectangle 25"/>
          <p:cNvSpPr>
            <a:spLocks noChangeArrowheads="1"/>
          </p:cNvSpPr>
          <p:nvPr/>
        </p:nvSpPr>
        <p:spPr bwMode="gray">
          <a:xfrm>
            <a:off x="6765220" y="3012189"/>
            <a:ext cx="2938302" cy="331498"/>
          </a:xfrm>
          <a:prstGeom prst="rect">
            <a:avLst/>
          </a:prstGeom>
          <a:noFill/>
          <a:ln w="9525" algn="ctr">
            <a:noFill/>
            <a:miter lim="800000"/>
            <a:headEnd/>
            <a:tailEnd/>
          </a:ln>
        </p:spPr>
        <p:txBody>
          <a:bodyPr wrap="none" lIns="26986" tIns="26986" rIns="26986" bIns="26986" anchor="ctr">
            <a:spAutoFit/>
          </a:bodyPr>
          <a:lstStyle/>
          <a:p>
            <a:pPr marL="101740" indent="-101740" algn="ctr" defTabSz="493532" fontAlgn="base">
              <a:spcBef>
                <a:spcPct val="0"/>
              </a:spcBef>
              <a:spcAft>
                <a:spcPct val="0"/>
              </a:spcAft>
              <a:defRPr/>
            </a:pPr>
            <a:r>
              <a:rPr lang="en-US" altLang="zh-CN"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Air Interface Performance</a:t>
            </a:r>
          </a:p>
        </p:txBody>
      </p:sp>
      <p:sp>
        <p:nvSpPr>
          <p:cNvPr id="57" name="Rectangle 1"/>
          <p:cNvSpPr>
            <a:spLocks noChangeArrowheads="1"/>
          </p:cNvSpPr>
          <p:nvPr/>
        </p:nvSpPr>
        <p:spPr bwMode="gray">
          <a:xfrm>
            <a:off x="1135952" y="3495854"/>
            <a:ext cx="1810111" cy="960263"/>
          </a:xfrm>
          <a:prstGeom prst="rect">
            <a:avLst/>
          </a:prstGeom>
          <a:noFill/>
          <a:ln w="9525">
            <a:noFill/>
            <a:miter lim="800000"/>
            <a:headEnd/>
            <a:tailEnd/>
          </a:ln>
          <a:effectLst/>
        </p:spPr>
        <p:txBody>
          <a:bodyPr wrap="none" lIns="0" tIns="0" rIns="0" bIns="0">
            <a:spAutoFit/>
          </a:bodyPr>
          <a:lstStyle/>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Association failure</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Slow </a:t>
            </a: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association</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Authentication failure</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Authentication </a:t>
            </a: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timeout</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文本框 57"/>
          <p:cNvSpPr txBox="1"/>
          <p:nvPr/>
        </p:nvSpPr>
        <p:spPr bwMode="gray">
          <a:xfrm>
            <a:off x="3446846" y="3495854"/>
            <a:ext cx="2175596" cy="960263"/>
          </a:xfrm>
          <a:prstGeom prst="rect">
            <a:avLst/>
          </a:prstGeom>
          <a:noFill/>
        </p:spPr>
        <p:txBody>
          <a:bodyPr wrap="none" lIns="0" tIns="0" rIns="0" bIns="0" rtlCol="0">
            <a:spAutoFit/>
          </a:bodyPr>
          <a:lstStyle/>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Slow authentication</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DHCP </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connection failure</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Slow DHCP connection</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Client Gateway Unreachable</a:t>
            </a:r>
          </a:p>
        </p:txBody>
      </p:sp>
      <p:sp>
        <p:nvSpPr>
          <p:cNvPr id="60" name="圆角矩形 75"/>
          <p:cNvSpPr/>
          <p:nvPr/>
        </p:nvSpPr>
        <p:spPr bwMode="gray">
          <a:xfrm>
            <a:off x="10759825" y="5587254"/>
            <a:ext cx="941679" cy="258351"/>
          </a:xfrm>
          <a:prstGeom prst="roundRect">
            <a:avLst>
              <a:gd name="adj" fmla="val 4099"/>
            </a:avLst>
          </a:prstGeom>
          <a:solidFill>
            <a:srgbClr val="FEF3EC"/>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Wireless</a:t>
            </a:r>
            <a:endParaRPr lang="zh-CN" alt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 75"/>
          <p:cNvSpPr/>
          <p:nvPr/>
        </p:nvSpPr>
        <p:spPr bwMode="auto">
          <a:xfrm>
            <a:off x="10759825" y="5898262"/>
            <a:ext cx="941679" cy="258351"/>
          </a:xfrm>
          <a:prstGeom prst="roundRect">
            <a:avLst>
              <a:gd name="adj" fmla="val 4099"/>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Wired</a:t>
            </a:r>
            <a:endParaRPr lang="zh-CN" alt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五边形 26"/>
          <p:cNvSpPr/>
          <p:nvPr/>
        </p:nvSpPr>
        <p:spPr bwMode="gray">
          <a:xfrm>
            <a:off x="9661596" y="124239"/>
            <a:ext cx="108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28" name="燕尾形 27"/>
          <p:cNvSpPr/>
          <p:nvPr/>
        </p:nvSpPr>
        <p:spPr bwMode="gray">
          <a:xfrm>
            <a:off x="10667500" y="124239"/>
            <a:ext cx="1080000" cy="213120"/>
          </a:xfrm>
          <a:prstGeom prst="chevron">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Tree>
    <p:extLst>
      <p:ext uri="{BB962C8B-B14F-4D97-AF65-F5344CB8AC3E}">
        <p14:creationId xmlns:p14="http://schemas.microsoft.com/office/powerpoint/2010/main" val="327211323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sym typeface="Huawei Sans" panose="020C0503030203020204" pitchFamily="34" charset="0"/>
              </a:rPr>
              <a:t>CampusInsight</a:t>
            </a:r>
            <a:r>
              <a:rPr lang="en-US" altLang="zh-CN" dirty="0">
                <a:sym typeface="Huawei Sans" panose="020C0503030203020204" pitchFamily="34" charset="0"/>
              </a:rPr>
              <a:t>: Intelligent Identification of Four </a:t>
            </a:r>
            <a:r>
              <a:rPr lang="en-US" altLang="zh-CN" dirty="0" smtClean="0">
                <a:sym typeface="Huawei Sans" panose="020C0503030203020204" pitchFamily="34" charset="0"/>
              </a:rPr>
              <a:t>Typical Issues (1)</a:t>
            </a:r>
            <a:endParaRPr lang="zh-CN" altLang="en-US" dirty="0">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4155488811"/>
              </p:ext>
            </p:extLst>
          </p:nvPr>
        </p:nvGraphicFramePr>
        <p:xfrm>
          <a:off x="840803" y="1381125"/>
          <a:ext cx="10510393" cy="4819650"/>
        </p:xfrm>
        <a:graphic>
          <a:graphicData uri="http://schemas.openxmlformats.org/drawingml/2006/table">
            <a:tbl>
              <a:tblPr/>
              <a:tblGrid>
                <a:gridCol w="1491745"/>
                <a:gridCol w="3906327"/>
                <a:gridCol w="5112321"/>
              </a:tblGrid>
              <a:tr h="313508">
                <a:tc>
                  <a:txBody>
                    <a:bodyPr/>
                    <a:lstStyle/>
                    <a:p>
                      <a:pPr algn="ctr" fontAlgn="ctr"/>
                      <a:r>
                        <a:rPr lang="en-US" sz="1200" b="1" i="0" u="none" strike="noStrike"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Type</a:t>
                      </a:r>
                      <a:endParaRPr lang="en-US" sz="1200" b="1" i="0" u="none" strike="noStrike" dirty="0">
                        <a:solidFill>
                          <a:schemeClr val="tx2"/>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altLang="zh-CN" sz="1200" b="1"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sz="1200" b="1" i="0" u="none" strike="noStrike" dirty="0">
                        <a:solidFill>
                          <a:schemeClr val="tx2"/>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altLang="zh-CN" sz="1200" b="1" i="0" u="none" strike="noStrike"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Issue</a:t>
                      </a:r>
                      <a:endParaRPr lang="en-US" sz="1200" b="1" i="0" u="none" strike="noStrike" dirty="0">
                        <a:solidFill>
                          <a:schemeClr val="tx2"/>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24569">
                <a:tc rowSpan="8">
                  <a:txBody>
                    <a:bodyPr/>
                    <a:lstStyle/>
                    <a:p>
                      <a:pPr algn="ctr" fontAlgn="ctr"/>
                      <a:r>
                        <a:rPr lang="en-US" sz="1200" b="0" i="0" u="none" strike="noStrike"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Connection</a:t>
                      </a:r>
                      <a:r>
                        <a:rPr lang="en-US" sz="1200" b="0" i="0" u="none" strike="noStrike" baseline="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 Issues</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rowSpan="8">
                  <a:txBody>
                    <a:bodyPr/>
                    <a:lstStyle/>
                    <a:p>
                      <a:pPr algn="l" fontAlgn="ct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CampusInsight quickly identifies a variety of network access issues such as mass authentication failure and slow authentication that occur at the association, authentication, and DHCP phases. </a:t>
                      </a:r>
                      <a:r>
                        <a:rPr lang="en-US" altLang="zh-CN" sz="1200" u="none" strike="noStrike" dirty="0" err="1" smtClean="0">
                          <a:effectLst/>
                          <a:latin typeface="Huawei Sans" panose="020C0503030203020204" pitchFamily="34" charset="0"/>
                          <a:ea typeface="方正兰亭黑简体" panose="02000000000000000000" pitchFamily="2" charset="-122"/>
                          <a:sym typeface="Huawei Sans" panose="020C0503030203020204" pitchFamily="34" charset="0"/>
                        </a:rPr>
                        <a:t>CampusInsight</a:t>
                      </a: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 quickly and accurately identifies the root causes of each issue based on the fault knowledge base and provides troubleshooting suggestions accordingly.</a:t>
                      </a:r>
                    </a:p>
                  </a:txBody>
                  <a:tcPr anchor="ctr"/>
                </a:tc>
                <a:tc>
                  <a:txBody>
                    <a:bodyPr/>
                    <a:lstStyle/>
                    <a:p>
                      <a:pPr algn="ctr" fontAlgn="ctr">
                        <a:lnSpc>
                          <a:spcPct val="100000"/>
                        </a:lnSpc>
                      </a:pPr>
                      <a:r>
                        <a:rPr lang="en-US" altLang="zh-CN" sz="1200" dirty="0" smtClean="0">
                          <a:solidFill>
                            <a:schemeClr val="tx1"/>
                          </a:solidFill>
                        </a:rPr>
                        <a:t>Authentication failure (wireless + wired networks)</a:t>
                      </a:r>
                      <a:endParaRPr lang="en-US" altLang="zh-CN" sz="1200" dirty="0">
                        <a:solidFill>
                          <a:schemeClr val="tx1"/>
                        </a:solidFill>
                        <a:latin typeface="Arial"/>
                        <a:ea typeface="+mn-ea"/>
                        <a:cs typeface="+mn-ea"/>
                        <a:sym typeface="+mn-lt"/>
                      </a:endParaRPr>
                    </a:p>
                  </a:txBody>
                  <a:tcPr anchor="ctr">
                    <a:lnR w="28575" cap="flat" cmpd="sng" algn="ctr">
                      <a:solidFill>
                        <a:schemeClr val="tx1"/>
                      </a:solidFill>
                      <a:prstDash val="solid"/>
                      <a:round/>
                      <a:headEnd type="none" w="med" len="med"/>
                      <a:tailEnd type="none" w="med" len="med"/>
                    </a:lnR>
                  </a:tcPr>
                </a:tc>
              </a:tr>
              <a:tr h="324569">
                <a:tc vMerge="1">
                  <a:txBody>
                    <a:bodyPr/>
                    <a:lstStyle/>
                    <a:p>
                      <a:endParaRPr lang="en-US"/>
                    </a:p>
                  </a:txBody>
                  <a:tcPr/>
                </a:tc>
                <a:tc vMerge="1">
                  <a:txBody>
                    <a:bodyPr/>
                    <a:lstStyle/>
                    <a:p>
                      <a:endParaRPr lang="zh-CN" altLang="en-US"/>
                    </a:p>
                  </a:txBody>
                  <a:tcPr/>
                </a:tc>
                <a:tc>
                  <a:txBody>
                    <a:bodyPr/>
                    <a:lstStyle/>
                    <a:p>
                      <a:pPr marL="0" marR="0" lvl="0" indent="0" algn="ctr" defTabSz="914400" rtl="0" eaLnBrk="1" fontAlgn="ctr" latinLnBrk="0" hangingPunct="1">
                        <a:lnSpc>
                          <a:spcPct val="120000"/>
                        </a:lnSpc>
                        <a:spcBef>
                          <a:spcPts val="0"/>
                        </a:spcBef>
                        <a:spcAft>
                          <a:spcPts val="0"/>
                        </a:spcAft>
                        <a:buClrTx/>
                        <a:buSzTx/>
                        <a:buFontTx/>
                        <a:buNone/>
                        <a:tabLst/>
                        <a:defRPr/>
                      </a:pP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Authentication timeout (wireless + wired networks)</a:t>
                      </a:r>
                      <a:endPar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24569">
                <a:tc vMerge="1">
                  <a:txBody>
                    <a:bodyPr/>
                    <a:lstStyle/>
                    <a:p>
                      <a:endParaRPr lang="en-US"/>
                    </a:p>
                  </a:txBody>
                  <a:tcPr/>
                </a:tc>
                <a:tc vMerge="1">
                  <a:txBody>
                    <a:bodyPr/>
                    <a:lstStyle/>
                    <a:p>
                      <a:endParaRPr lang="zh-CN"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pPr>
                      <a:r>
                        <a:rPr lang="en-US" altLang="zh-CN" sz="1200" dirty="0" smtClean="0">
                          <a:solidFill>
                            <a:schemeClr val="tx1"/>
                          </a:solidFill>
                        </a:rPr>
                        <a:t>Slow authentication (wireless + wired networks)</a:t>
                      </a:r>
                      <a:endParaRPr lang="en-US" altLang="zh-CN" sz="1200" dirty="0">
                        <a:solidFill>
                          <a:schemeClr val="tx1"/>
                        </a:solidFill>
                      </a:endParaRPr>
                    </a:p>
                  </a:txBody>
                  <a:tcPr anchor="ctr">
                    <a:lnR w="28575" cap="flat" cmpd="sng" algn="ctr">
                      <a:solidFill>
                        <a:schemeClr val="tx1"/>
                      </a:solidFill>
                      <a:prstDash val="solid"/>
                      <a:round/>
                      <a:headEnd type="none" w="med" len="med"/>
                      <a:tailEnd type="none" w="med" len="med"/>
                    </a:lnR>
                  </a:tcPr>
                </a:tc>
              </a:tr>
              <a:tr h="324569">
                <a:tc vMerge="1">
                  <a:txBody>
                    <a:bodyPr/>
                    <a:lstStyle/>
                    <a:p>
                      <a:endParaRPr lang="en-US"/>
                    </a:p>
                  </a:txBody>
                  <a:tcPr/>
                </a:tc>
                <a:tc vMerge="1">
                  <a:txBody>
                    <a:bodyPr/>
                    <a:lstStyle/>
                    <a:p>
                      <a:endParaRPr lang="zh-CN"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pPr>
                      <a:r>
                        <a:rPr lang="en-US" altLang="zh-CN" sz="1200" dirty="0" smtClean="0">
                          <a:solidFill>
                            <a:schemeClr val="tx1"/>
                          </a:solidFill>
                        </a:rPr>
                        <a:t>Association failure (wireless networks)</a:t>
                      </a:r>
                      <a:endParaRPr lang="en-US" altLang="zh-CN" sz="1200" dirty="0">
                        <a:solidFill>
                          <a:schemeClr val="tx1"/>
                        </a:solidFill>
                      </a:endParaRPr>
                    </a:p>
                  </a:txBody>
                  <a:tcPr anchor="ctr">
                    <a:lnR w="28575" cap="flat" cmpd="sng" algn="ctr">
                      <a:solidFill>
                        <a:schemeClr val="tx1"/>
                      </a:solidFill>
                      <a:prstDash val="solid"/>
                      <a:round/>
                      <a:headEnd type="none" w="med" len="med"/>
                      <a:tailEnd type="none" w="med" len="med"/>
                    </a:lnR>
                  </a:tcPr>
                </a:tc>
              </a:tr>
              <a:tr h="324569">
                <a:tc vMerge="1">
                  <a:txBody>
                    <a:bodyPr/>
                    <a:lstStyle/>
                    <a:p>
                      <a:endParaRPr lang="en-US"/>
                    </a:p>
                  </a:txBody>
                  <a:tcPr/>
                </a:tc>
                <a:tc vMerge="1">
                  <a:txBody>
                    <a:bodyPr/>
                    <a:lstStyle/>
                    <a:p>
                      <a:endParaRPr lang="zh-CN"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pPr>
                      <a:r>
                        <a:rPr lang="en-US" altLang="zh-CN" sz="1200" dirty="0" smtClean="0">
                          <a:solidFill>
                            <a:schemeClr val="tx1"/>
                          </a:solidFill>
                        </a:rPr>
                        <a:t>Slow association (wireless networks)</a:t>
                      </a:r>
                      <a:endParaRPr lang="en-US" altLang="zh-CN" sz="1200" dirty="0">
                        <a:solidFill>
                          <a:schemeClr val="tx1"/>
                        </a:solidFill>
                      </a:endParaRPr>
                    </a:p>
                  </a:txBody>
                  <a:tcPr anchor="ctr">
                    <a:lnR w="28575" cap="flat" cmpd="sng" algn="ctr">
                      <a:solidFill>
                        <a:schemeClr val="tx1"/>
                      </a:solidFill>
                      <a:prstDash val="solid"/>
                      <a:round/>
                      <a:headEnd type="none" w="med" len="med"/>
                      <a:tailEnd type="none" w="med" len="med"/>
                    </a:lnR>
                  </a:tcPr>
                </a:tc>
              </a:tr>
              <a:tr h="324569">
                <a:tc vMerge="1">
                  <a:txBody>
                    <a:bodyPr/>
                    <a:lstStyle/>
                    <a:p>
                      <a:pPr algn="l" fontAlgn="ct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7469" marR="7469" marT="7469" marB="0" anchor="ctr">
                    <a:solidFill>
                      <a:srgbClr val="006699"/>
                    </a:solidFill>
                  </a:tcPr>
                </a:tc>
                <a:tc vMerge="1">
                  <a:txBody>
                    <a:bodyPr/>
                    <a:lstStyle/>
                    <a:p>
                      <a:endParaRPr lang="zh-CN"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pPr>
                      <a:r>
                        <a:rPr lang="en-US" altLang="zh-CN" sz="1200" dirty="0" smtClean="0">
                          <a:solidFill>
                            <a:schemeClr val="tx1"/>
                          </a:solidFill>
                        </a:rPr>
                        <a:t>DHCP failure (wireless + wired networks)</a:t>
                      </a:r>
                      <a:endParaRPr lang="en-US" altLang="zh-CN" sz="1200" dirty="0">
                        <a:solidFill>
                          <a:schemeClr val="tx1"/>
                        </a:solidFill>
                      </a:endParaRPr>
                    </a:p>
                  </a:txBody>
                  <a:tcPr anchor="ctr">
                    <a:lnR w="28575" cap="flat" cmpd="sng" algn="ctr">
                      <a:solidFill>
                        <a:schemeClr val="tx1"/>
                      </a:solidFill>
                      <a:prstDash val="solid"/>
                      <a:round/>
                      <a:headEnd type="none" w="med" len="med"/>
                      <a:tailEnd type="none" w="med" len="med"/>
                    </a:lnR>
                  </a:tcPr>
                </a:tc>
              </a:tr>
              <a:tr h="324569">
                <a:tc vMerge="1">
                  <a:txBody>
                    <a:bodyPr/>
                    <a:lstStyle/>
                    <a:p>
                      <a:pPr algn="l" fontAlgn="ct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7469" marR="7469" marT="7469" marB="0" anchor="ctr">
                    <a:solidFill>
                      <a:srgbClr val="006699"/>
                    </a:solidFill>
                  </a:tcPr>
                </a:tc>
                <a:tc vMerge="1">
                  <a:txBody>
                    <a:bodyPr/>
                    <a:lstStyle/>
                    <a:p>
                      <a:endParaRPr lang="zh-CN" altLang="en-US"/>
                    </a:p>
                  </a:txBody>
                  <a:tcPr/>
                </a:tc>
                <a:tc>
                  <a:txBody>
                    <a:bodyPr/>
                    <a:lstStyle/>
                    <a:p>
                      <a:pPr algn="ctr" fontAlgn="ctr">
                        <a:lnSpc>
                          <a:spcPct val="100000"/>
                        </a:lnSpc>
                      </a:pPr>
                      <a:r>
                        <a:rPr lang="en-US" altLang="zh-CN" sz="1200" dirty="0" smtClean="0">
                          <a:solidFill>
                            <a:schemeClr val="tx1"/>
                          </a:solidFill>
                        </a:rPr>
                        <a:t>Slow DHCP (wireless + wired networks)</a:t>
                      </a:r>
                      <a:endParaRPr lang="en-US" altLang="zh-CN" sz="1200" dirty="0">
                        <a:solidFill>
                          <a:schemeClr val="tx1"/>
                        </a:solidFill>
                      </a:endParaRPr>
                    </a:p>
                  </a:txBody>
                  <a:tcPr anchor="ctr">
                    <a:lnR w="28575" cap="flat" cmpd="sng" algn="ctr">
                      <a:solidFill>
                        <a:schemeClr val="tx1"/>
                      </a:solidFill>
                      <a:prstDash val="solid"/>
                      <a:round/>
                      <a:headEnd type="none" w="med" len="med"/>
                      <a:tailEnd type="none" w="med" len="med"/>
                    </a:lnR>
                  </a:tcPr>
                </a:tc>
              </a:tr>
              <a:tr h="324569">
                <a:tc vMerge="1">
                  <a:txBody>
                    <a:bodyPr/>
                    <a:lstStyle/>
                    <a:p>
                      <a:pPr algn="ctr" fontAlgn="ct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7469" marR="7469" marT="746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l" fontAlgn="ct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7469" marR="7469" marT="746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lnSpc>
                          <a:spcPct val="120000"/>
                        </a:lnSpc>
                      </a:pP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Unreachable user gateway (wireless networks)</a:t>
                      </a:r>
                    </a:p>
                  </a:txBody>
                  <a:tcPr anchor="ctr">
                    <a:lnR w="28575" cap="flat" cmpd="sng" algn="ctr">
                      <a:solidFill>
                        <a:schemeClr val="tx1"/>
                      </a:solidFill>
                      <a:prstDash val="solid"/>
                      <a:round/>
                      <a:headEnd type="none" w="med" len="med"/>
                      <a:tailEnd type="none" w="med" len="med"/>
                    </a:lnR>
                  </a:tcPr>
                </a:tc>
              </a:tr>
              <a:tr h="318265">
                <a:tc rowSpan="6">
                  <a:txBody>
                    <a:bodyPr/>
                    <a:lstStyle/>
                    <a:p>
                      <a:pPr algn="ctr" fontAlgn="ctr"/>
                      <a:r>
                        <a:rPr lang="en-US" sz="1200" b="0" i="0" u="none" strike="noStrike"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Performance</a:t>
                      </a:r>
                      <a:r>
                        <a:rPr lang="en-US" sz="1200" b="0" i="0" u="none" strike="noStrike" baseline="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 Issues</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rowSpan="6">
                  <a:txBody>
                    <a:bodyPr/>
                    <a:lstStyle/>
                    <a:p>
                      <a:pPr algn="l" fontAlgn="ct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CampusInsight monitors air interface performance data in real time. On the basis of real-time performance monitoring and Huawei's expertise in WLAN field, </a:t>
                      </a:r>
                      <a:r>
                        <a:rPr lang="en-US" altLang="zh-CN" sz="1200" u="none" strike="noStrike" dirty="0" err="1" smtClean="0">
                          <a:effectLst/>
                          <a:latin typeface="Huawei Sans" panose="020C0503030203020204" pitchFamily="34" charset="0"/>
                          <a:ea typeface="方正兰亭黑简体" panose="02000000000000000000" pitchFamily="2" charset="-122"/>
                          <a:sym typeface="Huawei Sans" panose="020C0503030203020204" pitchFamily="34" charset="0"/>
                        </a:rPr>
                        <a:t>CampusInsight</a:t>
                      </a: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 intelligently identifies six classes of air interface issues that affect network access experience after users get connected to the wireless network and provides troubleshooting suggestions accordingly.</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pPr>
                      <a:r>
                        <a:rPr sz="1200" dirty="0">
                          <a:solidFill>
                            <a:schemeClr val="tx1"/>
                          </a:solidFill>
                        </a:rPr>
                        <a:t>Weak-signal coverage (wireless networks)</a:t>
                      </a:r>
                    </a:p>
                  </a:txBody>
                  <a:tcPr anchor="ctr">
                    <a:lnR w="28575" cap="flat" cmpd="sng" algn="ctr">
                      <a:solidFill>
                        <a:schemeClr val="tx1"/>
                      </a:solidFill>
                      <a:prstDash val="solid"/>
                      <a:round/>
                      <a:headEnd type="none" w="med" len="med"/>
                      <a:tailEnd type="none" w="med" len="med"/>
                    </a:lnR>
                  </a:tcPr>
                </a:tc>
              </a:tr>
              <a:tr h="318265">
                <a:tc vMerge="1">
                  <a:txBody>
                    <a:bodyPr/>
                    <a:lstStyle/>
                    <a:p>
                      <a:endParaRPr lang="en-US"/>
                    </a:p>
                  </a:txBody>
                  <a:tcPr/>
                </a:tc>
                <a:tc vMerge="1">
                  <a:txBody>
                    <a:bodyPr/>
                    <a:lstStyle/>
                    <a:p>
                      <a:endParaRPr lang="zh-CN" altLang="en-US"/>
                    </a:p>
                  </a:txBody>
                  <a:tcPr/>
                </a:tc>
                <a:tc>
                  <a:txBody>
                    <a:bodyPr/>
                    <a:lstStyle/>
                    <a:p>
                      <a:pPr algn="ctr" fontAlgn="ctr">
                        <a:lnSpc>
                          <a:spcPct val="100000"/>
                        </a:lnSpc>
                      </a:pPr>
                      <a:r>
                        <a:rPr sz="1200" dirty="0">
                          <a:solidFill>
                            <a:schemeClr val="tx1"/>
                          </a:solidFill>
                        </a:rPr>
                        <a:t>High interference (wireless networks)</a:t>
                      </a:r>
                    </a:p>
                  </a:txBody>
                  <a:tcPr anchor="ctr">
                    <a:lnR w="28575" cap="flat" cmpd="sng" algn="ctr">
                      <a:solidFill>
                        <a:schemeClr val="tx1"/>
                      </a:solidFill>
                      <a:prstDash val="solid"/>
                      <a:round/>
                      <a:headEnd type="none" w="med" len="med"/>
                      <a:tailEnd type="none" w="med" len="med"/>
                    </a:lnR>
                  </a:tcPr>
                </a:tc>
              </a:tr>
              <a:tr h="318265">
                <a:tc vMerge="1">
                  <a:txBody>
                    <a:bodyPr/>
                    <a:lstStyle/>
                    <a:p>
                      <a:endParaRPr lang="en-US"/>
                    </a:p>
                  </a:txBody>
                  <a:tcPr/>
                </a:tc>
                <a:tc vMerge="1">
                  <a:txBody>
                    <a:bodyPr/>
                    <a:lstStyle/>
                    <a:p>
                      <a:endParaRPr lang="zh-CN" altLang="en-US"/>
                    </a:p>
                  </a:txBody>
                  <a:tcPr/>
                </a:tc>
                <a:tc>
                  <a:txBody>
                    <a:bodyPr/>
                    <a:lstStyle/>
                    <a:p>
                      <a:pPr algn="ctr" fontAlgn="ctr">
                        <a:lnSpc>
                          <a:spcPct val="100000"/>
                        </a:lnSpc>
                      </a:pPr>
                      <a:r>
                        <a:rPr sz="1200" dirty="0">
                          <a:solidFill>
                            <a:schemeClr val="tx1"/>
                          </a:solidFill>
                        </a:rPr>
                        <a:t>High </a:t>
                      </a:r>
                      <a:r>
                        <a:rPr sz="1200" dirty="0" smtClean="0">
                          <a:solidFill>
                            <a:schemeClr val="tx1"/>
                          </a:solidFill>
                        </a:rPr>
                        <a:t>channel</a:t>
                      </a:r>
                      <a:r>
                        <a:rPr lang="en-US" sz="1200" baseline="0" dirty="0" smtClean="0">
                          <a:solidFill>
                            <a:schemeClr val="tx1"/>
                          </a:solidFill>
                        </a:rPr>
                        <a:t> utilization</a:t>
                      </a:r>
                      <a:r>
                        <a:rPr sz="1200" dirty="0" smtClean="0">
                          <a:solidFill>
                            <a:schemeClr val="tx1"/>
                          </a:solidFill>
                        </a:rPr>
                        <a:t> </a:t>
                      </a:r>
                      <a:r>
                        <a:rPr sz="1200" dirty="0">
                          <a:solidFill>
                            <a:schemeClr val="tx1"/>
                          </a:solidFill>
                        </a:rPr>
                        <a:t>(wireless networks)</a:t>
                      </a:r>
                    </a:p>
                  </a:txBody>
                  <a:tcPr anchor="ctr">
                    <a:lnR w="28575" cap="flat" cmpd="sng" algn="ctr">
                      <a:solidFill>
                        <a:schemeClr val="tx1"/>
                      </a:solidFill>
                      <a:prstDash val="solid"/>
                      <a:round/>
                      <a:headEnd type="none" w="med" len="med"/>
                      <a:tailEnd type="none" w="med" len="med"/>
                    </a:lnR>
                  </a:tcPr>
                </a:tc>
              </a:tr>
              <a:tr h="318265">
                <a:tc vMerge="1">
                  <a:txBody>
                    <a:bodyPr/>
                    <a:lstStyle/>
                    <a:p>
                      <a:endParaRPr lang="en-US"/>
                    </a:p>
                  </a:txBody>
                  <a:tcPr/>
                </a:tc>
                <a:tc vMerge="1">
                  <a:txBody>
                    <a:bodyPr/>
                    <a:lstStyle/>
                    <a:p>
                      <a:endParaRPr lang="zh-CN" altLang="en-US"/>
                    </a:p>
                  </a:txBody>
                  <a:tcPr/>
                </a:tc>
                <a:tc>
                  <a:txBody>
                    <a:bodyPr/>
                    <a:lstStyle/>
                    <a:p>
                      <a:pPr algn="ctr" fontAlgn="ctr">
                        <a:lnSpc>
                          <a:spcPct val="100000"/>
                        </a:lnSpc>
                      </a:pPr>
                      <a:r>
                        <a:rPr sz="1200" dirty="0">
                          <a:solidFill>
                            <a:schemeClr val="tx1"/>
                          </a:solidFill>
                        </a:rPr>
                        <a:t>Air interface congestion (wireless networks)</a:t>
                      </a:r>
                    </a:p>
                  </a:txBody>
                  <a:tcPr anchor="ctr">
                    <a:lnR w="28575" cap="flat" cmpd="sng" algn="ctr">
                      <a:solidFill>
                        <a:schemeClr val="tx1"/>
                      </a:solidFill>
                      <a:prstDash val="solid"/>
                      <a:round/>
                      <a:headEnd type="none" w="med" len="med"/>
                      <a:tailEnd type="none" w="med" len="med"/>
                    </a:lnR>
                  </a:tcPr>
                </a:tc>
              </a:tr>
              <a:tr h="318265">
                <a:tc vMerge="1">
                  <a:txBody>
                    <a:bodyPr/>
                    <a:lstStyle/>
                    <a:p>
                      <a:endParaRPr lang="en-US"/>
                    </a:p>
                  </a:txBody>
                  <a:tcPr/>
                </a:tc>
                <a:tc vMerge="1">
                  <a:txBody>
                    <a:bodyPr/>
                    <a:lstStyle/>
                    <a:p>
                      <a:endParaRPr lang="zh-CN" altLang="en-US"/>
                    </a:p>
                  </a:txBody>
                  <a:tcPr/>
                </a:tc>
                <a:tc>
                  <a:txBody>
                    <a:bodyPr/>
                    <a:lstStyle/>
                    <a:p>
                      <a:pPr algn="ctr" fontAlgn="ctr">
                        <a:lnSpc>
                          <a:spcPct val="100000"/>
                        </a:lnSpc>
                      </a:pPr>
                      <a:r>
                        <a:rPr sz="1200" dirty="0">
                          <a:solidFill>
                            <a:schemeClr val="tx1"/>
                          </a:solidFill>
                        </a:rPr>
                        <a:t>Dual band capable client prefers 2.4G (wireless networks)</a:t>
                      </a:r>
                    </a:p>
                  </a:txBody>
                  <a:tcPr anchor="ctr">
                    <a:lnR w="28575" cap="flat" cmpd="sng" algn="ctr">
                      <a:solidFill>
                        <a:schemeClr val="tx1"/>
                      </a:solidFill>
                      <a:prstDash val="solid"/>
                      <a:round/>
                      <a:headEnd type="none" w="med" len="med"/>
                      <a:tailEnd type="none" w="med" len="med"/>
                    </a:lnR>
                  </a:tcPr>
                </a:tc>
              </a:tr>
              <a:tr h="318265">
                <a:tc vMerge="1">
                  <a:txBody>
                    <a:bodyPr/>
                    <a:lstStyle/>
                    <a:p>
                      <a:endParaRPr lang="en-US"/>
                    </a:p>
                  </a:txBody>
                  <a:tcPr/>
                </a:tc>
                <a:tc vMerge="1">
                  <a:txBody>
                    <a:bodyPr/>
                    <a:lstStyle/>
                    <a:p>
                      <a:endParaRPr lang="zh-CN" altLang="en-US"/>
                    </a:p>
                  </a:txBody>
                  <a:tcPr/>
                </a:tc>
                <a:tc>
                  <a:txBody>
                    <a:bodyPr/>
                    <a:lstStyle/>
                    <a:p>
                      <a:pPr algn="ctr" fontAlgn="ctr">
                        <a:lnSpc>
                          <a:spcPct val="100000"/>
                        </a:lnSpc>
                      </a:pPr>
                      <a:r>
                        <a:rPr sz="1200" dirty="0">
                          <a:solidFill>
                            <a:schemeClr val="tx1"/>
                          </a:solidFill>
                        </a:rPr>
                        <a:t>Client capacity (wireless networks)</a:t>
                      </a: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8" name="五边形 7"/>
          <p:cNvSpPr/>
          <p:nvPr/>
        </p:nvSpPr>
        <p:spPr bwMode="gray">
          <a:xfrm>
            <a:off x="9661596" y="124239"/>
            <a:ext cx="108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9" name="燕尾形 8"/>
          <p:cNvSpPr/>
          <p:nvPr/>
        </p:nvSpPr>
        <p:spPr bwMode="gray">
          <a:xfrm>
            <a:off x="10667500" y="124239"/>
            <a:ext cx="1080000" cy="213120"/>
          </a:xfrm>
          <a:prstGeom prst="chevron">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Tree>
    <p:extLst>
      <p:ext uri="{BB962C8B-B14F-4D97-AF65-F5344CB8AC3E}">
        <p14:creationId xmlns:p14="http://schemas.microsoft.com/office/powerpoint/2010/main" val="308758112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err="1">
                <a:sym typeface="Huawei Sans" panose="020C0503030203020204" pitchFamily="34" charset="0"/>
              </a:rPr>
              <a:t>CampusInsight</a:t>
            </a:r>
            <a:r>
              <a:rPr lang="en-US" altLang="zh-CN" dirty="0">
                <a:sym typeface="Huawei Sans" panose="020C0503030203020204" pitchFamily="34" charset="0"/>
              </a:rPr>
              <a:t>: Intelligent Identification of Four Typical Issues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1354596263"/>
              </p:ext>
            </p:extLst>
          </p:nvPr>
        </p:nvGraphicFramePr>
        <p:xfrm>
          <a:off x="828897" y="1504950"/>
          <a:ext cx="10510393" cy="4106817"/>
        </p:xfrm>
        <a:graphic>
          <a:graphicData uri="http://schemas.openxmlformats.org/drawingml/2006/table">
            <a:tbl>
              <a:tblPr/>
              <a:tblGrid>
                <a:gridCol w="1491745"/>
                <a:gridCol w="3906327"/>
                <a:gridCol w="5112321"/>
              </a:tblGrid>
              <a:tr h="357777">
                <a:tc>
                  <a:txBody>
                    <a:bodyPr/>
                    <a:lstStyle/>
                    <a:p>
                      <a:pPr algn="ctr" fontAlgn="ctr"/>
                      <a:r>
                        <a:rPr lang="en-US" sz="1200" b="1" i="0" u="none" strike="noStrike"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Type</a:t>
                      </a:r>
                      <a:endParaRPr lang="en-US" sz="1200" b="1" i="0" u="none" strike="noStrike" dirty="0">
                        <a:solidFill>
                          <a:schemeClr val="tx2"/>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altLang="zh-CN" sz="1200" b="1"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sz="1200" b="1" i="0" u="none" strike="noStrike" dirty="0">
                        <a:solidFill>
                          <a:schemeClr val="tx2"/>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altLang="zh-CN" sz="1200" b="1" i="0" u="none" strike="noStrike"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Issue</a:t>
                      </a:r>
                      <a:endParaRPr lang="en-US" sz="1200" b="1" i="0" u="none" strike="noStrike" dirty="0">
                        <a:solidFill>
                          <a:schemeClr val="tx2"/>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65760">
                <a:tc rowSpan="2">
                  <a:txBody>
                    <a:bodyPr/>
                    <a:lstStyle/>
                    <a:p>
                      <a:pPr algn="ctr" fontAlgn="ctr"/>
                      <a:r>
                        <a:rPr lang="en-US" sz="1200" b="0" i="0" u="none" strike="noStrike"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Roaming</a:t>
                      </a:r>
                      <a:r>
                        <a:rPr lang="en-US" sz="1200" b="0" i="0" u="none" strike="noStrike" baseline="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 Issues</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rowSpan="2">
                  <a:txBody>
                    <a:bodyPr/>
                    <a:lstStyle/>
                    <a:p>
                      <a:pPr algn="l" fontAlgn="ct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CampusInsight analyzes the process when a user roams between APs to intelligently identify network access experience issues when the user moves and provides troubleshooting suggestions accordingly.</a:t>
                      </a:r>
                    </a:p>
                  </a:txBody>
                  <a:tcPr anchor="ctr"/>
                </a:tc>
                <a:tc>
                  <a:txBody>
                    <a:bodyPr/>
                    <a:lstStyle/>
                    <a:p>
                      <a:pPr algn="ctr" fontAlgn="ctr">
                        <a:lnSpc>
                          <a:spcPct val="100000"/>
                        </a:lnSpc>
                      </a:pPr>
                      <a:r>
                        <a:rPr sz="1200" dirty="0">
                          <a:solidFill>
                            <a:schemeClr val="tx1"/>
                          </a:solidFill>
                        </a:rPr>
                        <a:t>Repeated roaming (wireless networks)</a:t>
                      </a:r>
                    </a:p>
                  </a:txBody>
                  <a:tcPr marL="36000" marR="36000" marT="0" marB="0" anchor="ctr">
                    <a:lnR w="28575" cap="flat" cmpd="sng" algn="ctr">
                      <a:solidFill>
                        <a:schemeClr val="tx1"/>
                      </a:solidFill>
                      <a:prstDash val="solid"/>
                      <a:round/>
                      <a:headEnd type="none" w="med" len="med"/>
                      <a:tailEnd type="none" w="med" len="med"/>
                    </a:lnR>
                  </a:tcPr>
                </a:tc>
              </a:tr>
              <a:tr h="365760">
                <a:tc vMerge="1">
                  <a:txBody>
                    <a:bodyPr/>
                    <a:lstStyle/>
                    <a:p>
                      <a:pPr algn="ctr" fontAlgn="ct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7469" marR="7469" marT="746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ltLang="en-US"/>
                    </a:p>
                  </a:txBody>
                  <a:tcPr/>
                </a:tc>
                <a:tc>
                  <a:txBody>
                    <a:bodyPr/>
                    <a:lstStyle/>
                    <a:p>
                      <a:pPr algn="ctr" fontAlgn="ctr">
                        <a:lnSpc>
                          <a:spcPct val="100000"/>
                        </a:lnSpc>
                      </a:pPr>
                      <a:r>
                        <a:rPr sz="1200" dirty="0">
                          <a:solidFill>
                            <a:schemeClr val="tx1"/>
                          </a:solidFill>
                        </a:rPr>
                        <a:t>Roaming exception (wireless networks)</a:t>
                      </a:r>
                    </a:p>
                  </a:txBody>
                  <a:tcPr marL="36000" marR="36000" marT="0" marB="0" anchor="ctr">
                    <a:lnR w="28575" cap="flat" cmpd="sng" algn="ctr">
                      <a:solidFill>
                        <a:schemeClr val="tx1"/>
                      </a:solidFill>
                      <a:prstDash val="solid"/>
                      <a:round/>
                      <a:headEnd type="none" w="med" len="med"/>
                      <a:tailEnd type="none" w="med" len="med"/>
                    </a:lnR>
                  </a:tcPr>
                </a:tc>
              </a:tr>
              <a:tr h="365760">
                <a:tc rowSpan="8">
                  <a:txBody>
                    <a:bodyPr/>
                    <a:lstStyle/>
                    <a:p>
                      <a:pPr algn="ctr" fontAlgn="ctr">
                        <a:lnSpc>
                          <a:spcPct val="100000"/>
                        </a:lnSpc>
                      </a:pPr>
                      <a:r>
                        <a:rPr lang="en-US" sz="1200" b="0" i="0" u="none" strike="noStrike"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Device</a:t>
                      </a:r>
                      <a:r>
                        <a:rPr lang="en-US" sz="1200" b="0" i="0" u="none" strike="noStrike" baseline="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 Issues</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rowSpan="8">
                  <a:txBody>
                    <a:bodyPr/>
                    <a:lstStyle/>
                    <a:p>
                      <a:pPr algn="l" fontAlgn="ctr">
                        <a:lnSpc>
                          <a:spcPct val="100000"/>
                        </a:lnSpc>
                      </a:pP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Intelligently identifies device status, physical performance, and protocol performance issues and provides rectification suggestions.</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AP</a:t>
                      </a:r>
                      <a:r>
                        <a:rPr lang="en-US" sz="1200" u="none" strike="noStrike" baseline="0" dirty="0" smtClean="0">
                          <a:effectLst/>
                          <a:latin typeface="Huawei Sans" panose="020C0503030203020204" pitchFamily="34" charset="0"/>
                          <a:ea typeface="方正兰亭黑简体" panose="02000000000000000000" pitchFamily="2" charset="-122"/>
                          <a:sym typeface="Huawei Sans" panose="020C0503030203020204" pitchFamily="34" charset="0"/>
                        </a:rPr>
                        <a:t> offline</a:t>
                      </a:r>
                      <a:r>
                        <a:rPr lang="zh-CN" altLang="en-US"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smtClean="0">
                          <a:solidFill>
                            <a:schemeClr val="tx1"/>
                          </a:solidFill>
                        </a:rPr>
                        <a:t>(wireless networks)</a:t>
                      </a:r>
                    </a:p>
                  </a:txBody>
                  <a:tcPr anchor="ctr">
                    <a:lnR w="28575" cap="flat" cmpd="sng" algn="ctr">
                      <a:solidFill>
                        <a:schemeClr val="tx1"/>
                      </a:solidFill>
                      <a:prstDash val="solid"/>
                      <a:round/>
                      <a:headEnd type="none" w="med" len="med"/>
                      <a:tailEnd type="none" w="med" len="med"/>
                    </a:lnR>
                  </a:tcPr>
                </a:tc>
              </a:tr>
              <a:tr h="365760">
                <a:tc vMerge="1">
                  <a:txBody>
                    <a:bodyPr/>
                    <a:lstStyle/>
                    <a:p>
                      <a:endParaRPr lang="zh-CN" altLang="en-US"/>
                    </a:p>
                  </a:txBody>
                  <a:tcPr>
                    <a:lnL w="28575" cap="flat" cmpd="sng" algn="ctr">
                      <a:solidFill>
                        <a:schemeClr val="tx1"/>
                      </a:solidFill>
                      <a:prstDash val="solid"/>
                      <a:round/>
                      <a:headEnd type="none" w="med" len="med"/>
                      <a:tailEnd type="none" w="med" len="med"/>
                    </a:lnL>
                  </a:tcPr>
                </a:tc>
                <a:tc vMerge="1">
                  <a:txBody>
                    <a:bodyPr/>
                    <a:lstStyle/>
                    <a:p>
                      <a:endParaRPr lang="zh-CN" altLang="en-US"/>
                    </a:p>
                  </a:txBody>
                  <a:tcPr/>
                </a:tc>
                <a:tc>
                  <a:txBody>
                    <a:bodyPr/>
                    <a:lstStyle/>
                    <a:p>
                      <a:pPr algn="ctr" fontAlgn="ctr">
                        <a:lnSpc>
                          <a:spcPct val="100000"/>
                        </a:lnSpc>
                      </a:pP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Device offline (wireless + wired networks)</a:t>
                      </a:r>
                    </a:p>
                  </a:txBody>
                  <a:tcPr anchor="ctr">
                    <a:lnR w="28575" cap="flat" cmpd="sng" algn="ctr">
                      <a:solidFill>
                        <a:schemeClr val="tx1"/>
                      </a:solidFill>
                      <a:prstDash val="solid"/>
                      <a:round/>
                      <a:headEnd type="none" w="med" len="med"/>
                      <a:tailEnd type="none" w="med" len="med"/>
                    </a:lnR>
                  </a:tcPr>
                </a:tc>
              </a:tr>
              <a:tr h="365760">
                <a:tc vMerge="1">
                  <a:txBody>
                    <a:bodyPr/>
                    <a:lstStyle/>
                    <a:p>
                      <a:endParaRPr lang="zh-CN" altLang="en-US"/>
                    </a:p>
                  </a:txBody>
                  <a:tcPr>
                    <a:lnL w="28575" cap="flat" cmpd="sng" algn="ctr">
                      <a:solidFill>
                        <a:schemeClr val="tx1"/>
                      </a:solidFill>
                      <a:prstDash val="solid"/>
                      <a:round/>
                      <a:headEnd type="none" w="med" len="med"/>
                      <a:tailEnd type="none" w="med" len="med"/>
                    </a:lnL>
                  </a:tcPr>
                </a:tc>
                <a:tc vMerge="1">
                  <a:txBody>
                    <a:bodyPr/>
                    <a:lstStyle/>
                    <a:p>
                      <a:endParaRPr lang="zh-CN"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pPr>
                      <a:r>
                        <a:rPr lang="en-US" altLang="zh-CN" sz="1200" u="none" strike="noStrike" dirty="0" err="1" smtClean="0">
                          <a:effectLst/>
                          <a:latin typeface="Huawei Sans" panose="020C0503030203020204" pitchFamily="34" charset="0"/>
                          <a:ea typeface="方正兰亭黑简体" panose="02000000000000000000" pitchFamily="2" charset="-122"/>
                          <a:sym typeface="Huawei Sans" panose="020C0503030203020204" pitchFamily="34" charset="0"/>
                        </a:rPr>
                        <a:t>PoE</a:t>
                      </a:r>
                      <a:r>
                        <a:rPr lang="zh-CN" altLang="en-US"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power</a:t>
                      </a:r>
                      <a:r>
                        <a:rPr lang="en-US" altLang="zh-CN" sz="1200" u="none" strike="noStrike" baseline="0" dirty="0" smtClean="0">
                          <a:effectLst/>
                          <a:latin typeface="Huawei Sans" panose="020C0503030203020204" pitchFamily="34" charset="0"/>
                          <a:ea typeface="方正兰亭黑简体" panose="02000000000000000000" pitchFamily="2" charset="-122"/>
                          <a:sym typeface="Huawei Sans" panose="020C0503030203020204" pitchFamily="34" charset="0"/>
                        </a:rPr>
                        <a:t> supply failure </a:t>
                      </a:r>
                      <a:r>
                        <a:rPr lang="en-US" altLang="zh-CN" sz="1200" dirty="0" smtClean="0">
                          <a:solidFill>
                            <a:schemeClr val="tx1"/>
                          </a:solidFill>
                        </a:rPr>
                        <a:t>(wired networks)</a:t>
                      </a:r>
                      <a:endParaRPr lang="en-US" altLang="zh-CN" sz="1200" dirty="0">
                        <a:solidFill>
                          <a:schemeClr val="tx1"/>
                        </a:solidFill>
                      </a:endParaRPr>
                    </a:p>
                  </a:txBody>
                  <a:tcPr anchor="ctr">
                    <a:lnR w="28575" cap="flat" cmpd="sng" algn="ctr">
                      <a:solidFill>
                        <a:schemeClr val="tx1"/>
                      </a:solidFill>
                      <a:prstDash val="solid"/>
                      <a:round/>
                      <a:headEnd type="none" w="med" len="med"/>
                      <a:tailEnd type="none" w="med" len="med"/>
                    </a:lnR>
                  </a:tcPr>
                </a:tc>
              </a:tr>
              <a:tr h="365760">
                <a:tc vMerge="1">
                  <a:txBody>
                    <a:bodyPr/>
                    <a:lstStyle/>
                    <a:p>
                      <a:endParaRPr lang="zh-CN" altLang="en-US"/>
                    </a:p>
                  </a:txBody>
                  <a:tcPr>
                    <a:lnL w="28575" cap="flat" cmpd="sng" algn="ctr">
                      <a:solidFill>
                        <a:schemeClr val="tx1"/>
                      </a:solidFill>
                      <a:prstDash val="solid"/>
                      <a:round/>
                      <a:headEnd type="none" w="med" len="med"/>
                      <a:tailEnd type="none" w="med" len="med"/>
                    </a:lnL>
                  </a:tcPr>
                </a:tc>
                <a:tc vMerge="1">
                  <a:txBody>
                    <a:bodyPr/>
                    <a:lstStyle/>
                    <a:p>
                      <a:endParaRPr lang="zh-CN"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Forwarding entry exceeds the threshold</a:t>
                      </a:r>
                      <a:r>
                        <a:rPr lang="zh-CN" altLang="en-US"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smtClean="0">
                          <a:solidFill>
                            <a:schemeClr val="tx1"/>
                          </a:solidFill>
                        </a:rPr>
                        <a:t>(wired networks)</a:t>
                      </a:r>
                    </a:p>
                  </a:txBody>
                  <a:tcPr anchor="ctr">
                    <a:lnR w="28575" cap="flat" cmpd="sng" algn="ctr">
                      <a:solidFill>
                        <a:schemeClr val="tx1"/>
                      </a:solidFill>
                      <a:prstDash val="solid"/>
                      <a:round/>
                      <a:headEnd type="none" w="med" len="med"/>
                      <a:tailEnd type="none" w="med" len="med"/>
                    </a:lnR>
                  </a:tcPr>
                </a:tc>
              </a:tr>
              <a:tr h="365760">
                <a:tc vMerge="1">
                  <a:txBody>
                    <a:bodyPr/>
                    <a:lstStyle/>
                    <a:p>
                      <a:endParaRPr lang="en-US"/>
                    </a:p>
                  </a:txBody>
                  <a:tcPr>
                    <a:lnL w="28575" cap="flat" cmpd="sng" algn="ctr">
                      <a:solidFill>
                        <a:schemeClr val="tx1"/>
                      </a:solidFill>
                      <a:prstDash val="solid"/>
                      <a:round/>
                      <a:headEnd type="none" w="med" len="med"/>
                      <a:tailEnd type="none" w="med" len="med"/>
                    </a:lnL>
                  </a:tcPr>
                </a:tc>
                <a:tc vMerge="1">
                  <a:txBody>
                    <a:bodyPr/>
                    <a:lstStyle/>
                    <a:p>
                      <a:endParaRPr lang="zh-CN"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High CPU usage </a:t>
                      </a:r>
                      <a:r>
                        <a:rPr lang="en-US" altLang="zh-CN" sz="1200" dirty="0" smtClean="0">
                          <a:solidFill>
                            <a:schemeClr val="tx1"/>
                          </a:solidFill>
                        </a:rPr>
                        <a:t>(wireless + wired networks)</a:t>
                      </a:r>
                    </a:p>
                  </a:txBody>
                  <a:tcPr anchor="ctr">
                    <a:lnR w="28575" cap="flat" cmpd="sng" algn="ctr">
                      <a:solidFill>
                        <a:schemeClr val="tx1"/>
                      </a:solidFill>
                      <a:prstDash val="solid"/>
                      <a:round/>
                      <a:headEnd type="none" w="med" len="med"/>
                      <a:tailEnd type="none" w="med" len="med"/>
                    </a:lnR>
                  </a:tcPr>
                </a:tc>
              </a:tr>
              <a:tr h="365760">
                <a:tc vMerge="1">
                  <a:txBody>
                    <a:bodyPr/>
                    <a:lstStyle/>
                    <a:p>
                      <a:endParaRPr lang="en-US"/>
                    </a:p>
                  </a:txBody>
                  <a:tcPr>
                    <a:lnL w="28575" cap="flat" cmpd="sng" algn="ctr">
                      <a:solidFill>
                        <a:schemeClr val="tx1"/>
                      </a:solidFill>
                      <a:prstDash val="solid"/>
                      <a:round/>
                      <a:headEnd type="none" w="med" len="med"/>
                      <a:tailEnd type="none" w="med" len="med"/>
                    </a:lnL>
                  </a:tcPr>
                </a:tc>
                <a:tc vMerge="1">
                  <a:txBody>
                    <a:bodyPr/>
                    <a:lstStyle/>
                    <a:p>
                      <a:endParaRPr lang="zh-CN"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High</a:t>
                      </a:r>
                      <a:r>
                        <a:rPr lang="en-US" altLang="zh-CN" sz="1200" u="none" strike="noStrike" baseline="0" dirty="0" smtClean="0">
                          <a:effectLst/>
                          <a:latin typeface="Huawei Sans" panose="020C0503030203020204" pitchFamily="34" charset="0"/>
                          <a:ea typeface="方正兰亭黑简体" panose="02000000000000000000" pitchFamily="2" charset="-122"/>
                          <a:sym typeface="Huawei Sans" panose="020C0503030203020204" pitchFamily="34" charset="0"/>
                        </a:rPr>
                        <a:t> Memory usage</a:t>
                      </a: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smtClean="0">
                          <a:solidFill>
                            <a:schemeClr val="tx1"/>
                          </a:solidFill>
                        </a:rPr>
                        <a:t>(wireless + wired networks)</a:t>
                      </a:r>
                    </a:p>
                  </a:txBody>
                  <a:tcPr anchor="ctr">
                    <a:lnR w="28575" cap="flat" cmpd="sng" algn="ctr">
                      <a:solidFill>
                        <a:schemeClr val="tx1"/>
                      </a:solidFill>
                      <a:prstDash val="solid"/>
                      <a:round/>
                      <a:headEnd type="none" w="med" len="med"/>
                      <a:tailEnd type="none" w="med" len="med"/>
                    </a:lnR>
                  </a:tcPr>
                </a:tc>
              </a:tr>
              <a:tr h="365760">
                <a:tc vMerge="1">
                  <a:txBody>
                    <a:bodyPr/>
                    <a:lstStyle/>
                    <a:p>
                      <a:pPr algn="l" fontAlgn="ctr"/>
                      <a:endParaRPr lang="en-US" sz="1400" b="0" i="0" u="none" strike="noStrike" dirty="0">
                        <a:solidFill>
                          <a:schemeClr val="bg1"/>
                        </a:solidFill>
                        <a:effectLst/>
                        <a:latin typeface="微软雅黑" panose="020B0503020204020204" pitchFamily="34" charset="-122"/>
                        <a:ea typeface="微软雅黑" panose="020B0503020204020204" pitchFamily="34" charset="-122"/>
                      </a:endParaRPr>
                    </a:p>
                  </a:txBody>
                  <a:tcPr marL="7469" marR="7469" marT="7469" marB="0" anchor="ctr">
                    <a:lnL w="28575" cap="flat" cmpd="sng" algn="ctr">
                      <a:solidFill>
                        <a:schemeClr val="tx1"/>
                      </a:solidFill>
                      <a:prstDash val="solid"/>
                      <a:round/>
                      <a:headEnd type="none" w="med" len="med"/>
                      <a:tailEnd type="none" w="med" len="med"/>
                    </a:lnL>
                  </a:tcPr>
                </a:tc>
                <a:tc vMerge="1">
                  <a:txBody>
                    <a:bodyPr/>
                    <a:lstStyle/>
                    <a:p>
                      <a:endParaRPr lang="zh-CN"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CP</a:t>
                      </a: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CAR packet</a:t>
                      </a:r>
                      <a:r>
                        <a:rPr lang="en-US" altLang="zh-CN" sz="1200" u="none" strike="noStrike" baseline="0" dirty="0" smtClean="0">
                          <a:effectLst/>
                          <a:latin typeface="Huawei Sans" panose="020C0503030203020204" pitchFamily="34" charset="0"/>
                          <a:ea typeface="方正兰亭黑简体" panose="02000000000000000000" pitchFamily="2" charset="-122"/>
                          <a:sym typeface="Huawei Sans" panose="020C0503030203020204" pitchFamily="34" charset="0"/>
                        </a:rPr>
                        <a:t> loss</a:t>
                      </a:r>
                      <a:r>
                        <a:rPr lang="zh-CN" altLang="en-US"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smtClean="0">
                          <a:solidFill>
                            <a:schemeClr val="tx1"/>
                          </a:solidFill>
                        </a:rPr>
                        <a:t>(wired networks)</a:t>
                      </a:r>
                    </a:p>
                  </a:txBody>
                  <a:tcPr anchor="ctr">
                    <a:lnR w="28575" cap="flat" cmpd="sng" algn="ctr">
                      <a:solidFill>
                        <a:schemeClr val="tx1"/>
                      </a:solidFill>
                      <a:prstDash val="solid"/>
                      <a:round/>
                      <a:headEnd type="none" w="med" len="med"/>
                      <a:tailEnd type="none" w="med" len="med"/>
                    </a:lnR>
                  </a:tcPr>
                </a:tc>
              </a:tr>
              <a:tr h="365760">
                <a:tc vMerge="1">
                  <a:txBody>
                    <a:bodyPr/>
                    <a:lstStyle/>
                    <a:p>
                      <a:pPr algn="ctr" fontAlgn="ct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7469" marR="7469" marT="7469" marB="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vMerge="1">
                  <a:txBody>
                    <a:bodyPr/>
                    <a:lstStyle/>
                    <a:p>
                      <a:pPr algn="l" fontAlgn="ct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7469" marR="7469" marT="7469" marB="0" anchor="ctr">
                    <a:lnB w="28575"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Layer</a:t>
                      </a:r>
                      <a:r>
                        <a:rPr lang="en-US" altLang="zh-CN" sz="1200" u="none" strike="noStrike" baseline="0" dirty="0" smtClean="0">
                          <a:effectLst/>
                          <a:latin typeface="Huawei Sans" panose="020C0503030203020204" pitchFamily="34" charset="0"/>
                          <a:ea typeface="方正兰亭黑简体" panose="02000000000000000000" pitchFamily="2" charset="-122"/>
                          <a:sym typeface="Huawei Sans" panose="020C0503030203020204" pitchFamily="34" charset="0"/>
                        </a:rPr>
                        <a:t> 2 loop</a:t>
                      </a:r>
                      <a:r>
                        <a:rPr lang="zh-CN" altLang="en-US"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smtClean="0">
                          <a:solidFill>
                            <a:schemeClr val="tx1"/>
                          </a:solidFill>
                        </a:rPr>
                        <a:t>(wired networks)</a:t>
                      </a: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8" name="五边形 7"/>
          <p:cNvSpPr/>
          <p:nvPr/>
        </p:nvSpPr>
        <p:spPr bwMode="gray">
          <a:xfrm>
            <a:off x="9661596" y="124239"/>
            <a:ext cx="108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9" name="燕尾形 8"/>
          <p:cNvSpPr/>
          <p:nvPr/>
        </p:nvSpPr>
        <p:spPr bwMode="gray">
          <a:xfrm>
            <a:off x="10667500" y="124239"/>
            <a:ext cx="1080000" cy="213120"/>
          </a:xfrm>
          <a:prstGeom prst="chevron">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Tree>
    <p:extLst>
      <p:ext uri="{BB962C8B-B14F-4D97-AF65-F5344CB8AC3E}">
        <p14:creationId xmlns:p14="http://schemas.microsoft.com/office/powerpoint/2010/main" val="202911225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Connection Issue Analysis</a:t>
            </a:r>
            <a:endParaRPr lang="zh-CN" altLang="en-US" dirty="0">
              <a:sym typeface="Huawei Sans" panose="020C0503030203020204" pitchFamily="34" charset="0"/>
            </a:endParaRPr>
          </a:p>
        </p:txBody>
      </p:sp>
      <p:sp>
        <p:nvSpPr>
          <p:cNvPr id="30" name="文本框 214"/>
          <p:cNvSpPr txBox="1"/>
          <p:nvPr/>
        </p:nvSpPr>
        <p:spPr bwMode="gray">
          <a:xfrm>
            <a:off x="527053" y="1285507"/>
            <a:ext cx="5443455" cy="4915268"/>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76213" indent="-176213" algn="just">
              <a:lnSpc>
                <a:spcPct val="125000"/>
              </a:lnSpc>
              <a:spcAft>
                <a:spcPts val="300"/>
              </a:spcAft>
              <a:buFont typeface="Arial" panose="020B0604020202020204" pitchFamily="34" charset="0"/>
              <a:buChar char="•"/>
            </a:pPr>
            <a:r>
              <a:rPr lang="en-US" altLang="zh-CN"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Exception detection: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Detection of network access </a:t>
            </a: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exceptions.</a:t>
            </a:r>
            <a:endPar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450890" lvl="1" indent="-176213" algn="just">
              <a:lnSpc>
                <a:spcPct val="125000"/>
              </a:lnSpc>
              <a:spcAft>
                <a:spcPts val="300"/>
              </a:spcAft>
              <a:buFont typeface="Huawei Sans" panose="020C0503030203020204" pitchFamily="34" charset="0"/>
              <a:buChar cha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Normal connection failure (no fault, as shown by section A in the right figure): The wireless network access failure persists, but the failure is not caused by a network fault.</a:t>
            </a:r>
          </a:p>
          <a:p>
            <a:pPr marL="450890" lvl="1" indent="-176213" algn="just">
              <a:lnSpc>
                <a:spcPct val="125000"/>
              </a:lnSpc>
              <a:spcAft>
                <a:spcPts val="300"/>
              </a:spcAft>
              <a:buFont typeface="Huawei Sans" panose="020C0503030203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Noise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reduction for abnormal terminals (as shown by section B in the right figure): Exclude impacts of individual terminal factors. The access failure rate increases due to faulty terminals. Although the access failure rate already exceeds the threshold, but it does not indicate that a network fault occurs.</a:t>
            </a:r>
          </a:p>
          <a:p>
            <a:pPr marL="450890" lvl="1" indent="-176213" algn="just">
              <a:lnSpc>
                <a:spcPct val="125000"/>
              </a:lnSpc>
              <a:spcAft>
                <a:spcPts val="300"/>
              </a:spcAft>
              <a:buFont typeface="Huawei Sans" panose="020C0503030203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Intelligent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fault identification (as shown by section C in the right figure): Intelligently identify group issues with large impact scopes (issues with a large number of failed clients and a large failure rate).</a:t>
            </a:r>
          </a:p>
          <a:p>
            <a:pPr marL="176213" indent="-176213" algn="just">
              <a:lnSpc>
                <a:spcPct val="125000"/>
              </a:lnSpc>
              <a:spcAft>
                <a:spcPts val="300"/>
              </a:spcAft>
              <a:buFont typeface="Arial" panose="020B0604020202020204" pitchFamily="34" charset="0"/>
              <a:buChar char="•"/>
            </a:pPr>
            <a:r>
              <a:rPr lang="en-US" altLang="zh-CN"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Pattern identification: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Causes may be different for issues with the same symptom. Through identifying patterns, CampusInsight can locate possible causes. In addition, CampusInsight abstracts features of clients with access failures and performs group analysis using aggregation algorithms.</a:t>
            </a:r>
            <a:endPar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6213" indent="-176213" algn="just">
              <a:lnSpc>
                <a:spcPct val="125000"/>
              </a:lnSpc>
              <a:spcAft>
                <a:spcPts val="300"/>
              </a:spcAft>
              <a:buFont typeface="Arial" panose="020B0604020202020204" pitchFamily="34" charset="0"/>
              <a:buChar char="•"/>
            </a:pPr>
            <a:r>
              <a:rPr lang="en-US" altLang="zh-CN"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Root cause analysis: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Analyze possible root causes based on client online logs and provide rectification suggestions, helping O&amp;M personnel resolve issues.</a:t>
            </a:r>
          </a:p>
        </p:txBody>
      </p:sp>
      <p:sp>
        <p:nvSpPr>
          <p:cNvPr id="31" name="矩形 30"/>
          <p:cNvSpPr/>
          <p:nvPr/>
        </p:nvSpPr>
        <p:spPr bwMode="gray">
          <a:xfrm>
            <a:off x="527053" y="968947"/>
            <a:ext cx="5443453" cy="2880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Key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Technologies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箭头连接符 48"/>
          <p:cNvCxnSpPr/>
          <p:nvPr/>
        </p:nvCxnSpPr>
        <p:spPr bwMode="gray">
          <a:xfrm flipH="1" flipV="1">
            <a:off x="6465553" y="1793838"/>
            <a:ext cx="5345" cy="1091427"/>
          </a:xfrm>
          <a:prstGeom prst="straightConnector1">
            <a:avLst/>
          </a:prstGeom>
          <a:noFill/>
          <a:ln w="9525" cap="flat" cmpd="sng" algn="ctr">
            <a:solidFill>
              <a:sysClr val="window" lastClr="FFFFFF">
                <a:lumMod val="65000"/>
              </a:sys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文本框 49"/>
          <p:cNvSpPr txBox="1"/>
          <p:nvPr/>
        </p:nvSpPr>
        <p:spPr bwMode="gray">
          <a:xfrm>
            <a:off x="6536113" y="2901848"/>
            <a:ext cx="731290" cy="246221"/>
          </a:xfrm>
          <a:prstGeom prst="rect">
            <a:avLst/>
          </a:prstGeom>
          <a:noFill/>
        </p:spPr>
        <p:txBody>
          <a:bodyPr wrap="none" rtlCol="0">
            <a:spAutoFit/>
          </a:bodyPr>
          <a:lstStyle/>
          <a:p>
            <a:pPr defTabSz="914400" fontAlgn="base">
              <a:spcBef>
                <a:spcPct val="0"/>
              </a:spcBef>
              <a:spcAft>
                <a:spcPct val="0"/>
              </a:spcAft>
            </a:pPr>
            <a:r>
              <a:rPr lang="en-US" altLang="zh-CN" sz="10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Time axis</a:t>
            </a:r>
            <a:endParaRPr lang="en-US" sz="10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文本框 50"/>
          <p:cNvSpPr txBox="1"/>
          <p:nvPr/>
        </p:nvSpPr>
        <p:spPr bwMode="gray">
          <a:xfrm rot="16200000">
            <a:off x="5767234" y="2091539"/>
            <a:ext cx="1249060" cy="246221"/>
          </a:xfrm>
          <a:prstGeom prst="rect">
            <a:avLst/>
          </a:prstGeom>
          <a:noFill/>
        </p:spPr>
        <p:txBody>
          <a:bodyPr wrap="none" rtlCol="0">
            <a:spAutoFit/>
          </a:bodyPr>
          <a:lstStyle/>
          <a:p>
            <a:pPr defTabSz="914400" fontAlgn="base">
              <a:spcBef>
                <a:spcPct val="0"/>
              </a:spcBef>
              <a:spcAft>
                <a:spcPct val="0"/>
              </a:spcAft>
            </a:pPr>
            <a:r>
              <a:rPr lang="en-US" altLang="zh-CN" sz="10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Access failure rate</a:t>
            </a:r>
          </a:p>
        </p:txBody>
      </p:sp>
      <p:cxnSp>
        <p:nvCxnSpPr>
          <p:cNvPr id="52" name="直接箭头连接符 51"/>
          <p:cNvCxnSpPr/>
          <p:nvPr/>
        </p:nvCxnSpPr>
        <p:spPr bwMode="gray">
          <a:xfrm>
            <a:off x="6455732" y="2909565"/>
            <a:ext cx="4548391" cy="10558"/>
          </a:xfrm>
          <a:prstGeom prst="straightConnector1">
            <a:avLst/>
          </a:prstGeom>
          <a:noFill/>
          <a:ln w="9525" cap="flat" cmpd="sng" algn="ctr">
            <a:solidFill>
              <a:sysClr val="window" lastClr="FFFFFF">
                <a:lumMod val="65000"/>
              </a:sys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4" name="图片 63"/>
          <p:cNvPicPr>
            <a:picLocks/>
          </p:cNvPicPr>
          <p:nvPr/>
        </p:nvPicPr>
        <p:blipFill>
          <a:blip r:embed="rId3"/>
          <a:stretch>
            <a:fillRect/>
          </a:stretch>
        </p:blipFill>
        <p:spPr bwMode="invGray">
          <a:xfrm>
            <a:off x="6599225" y="1610406"/>
            <a:ext cx="4328513" cy="1275070"/>
          </a:xfrm>
          <a:prstGeom prst="rect">
            <a:avLst/>
          </a:prstGeom>
        </p:spPr>
      </p:pic>
      <p:sp>
        <p:nvSpPr>
          <p:cNvPr id="54" name="任意多边形 53"/>
          <p:cNvSpPr>
            <a:spLocks noChangeAspect="1"/>
          </p:cNvSpPr>
          <p:nvPr/>
        </p:nvSpPr>
        <p:spPr bwMode="gray">
          <a:xfrm>
            <a:off x="6646123" y="1625568"/>
            <a:ext cx="4234717" cy="1024778"/>
          </a:xfrm>
          <a:custGeom>
            <a:avLst/>
            <a:gdLst>
              <a:gd name="connsiteX0" fmla="*/ 0 w 6184354"/>
              <a:gd name="connsiteY0" fmla="*/ 845037 h 1064112"/>
              <a:gd name="connsiteX1" fmla="*/ 352425 w 6184354"/>
              <a:gd name="connsiteY1" fmla="*/ 597387 h 1064112"/>
              <a:gd name="connsiteX2" fmla="*/ 628650 w 6184354"/>
              <a:gd name="connsiteY2" fmla="*/ 92562 h 1064112"/>
              <a:gd name="connsiteX3" fmla="*/ 1009650 w 6184354"/>
              <a:gd name="connsiteY3" fmla="*/ 387837 h 1064112"/>
              <a:gd name="connsiteX4" fmla="*/ 1143000 w 6184354"/>
              <a:gd name="connsiteY4" fmla="*/ 568812 h 1064112"/>
              <a:gd name="connsiteX5" fmla="*/ 1323975 w 6184354"/>
              <a:gd name="connsiteY5" fmla="*/ 797412 h 1064112"/>
              <a:gd name="connsiteX6" fmla="*/ 1943100 w 6184354"/>
              <a:gd name="connsiteY6" fmla="*/ 683112 h 1064112"/>
              <a:gd name="connsiteX7" fmla="*/ 2514600 w 6184354"/>
              <a:gd name="connsiteY7" fmla="*/ 187812 h 1064112"/>
              <a:gd name="connsiteX8" fmla="*/ 3371850 w 6184354"/>
              <a:gd name="connsiteY8" fmla="*/ 302112 h 1064112"/>
              <a:gd name="connsiteX9" fmla="*/ 3705225 w 6184354"/>
              <a:gd name="connsiteY9" fmla="*/ 692637 h 1064112"/>
              <a:gd name="connsiteX10" fmla="*/ 4495800 w 6184354"/>
              <a:gd name="connsiteY10" fmla="*/ 749787 h 1064112"/>
              <a:gd name="connsiteX11" fmla="*/ 5038725 w 6184354"/>
              <a:gd name="connsiteY11" fmla="*/ 63987 h 1064112"/>
              <a:gd name="connsiteX12" fmla="*/ 5524500 w 6184354"/>
              <a:gd name="connsiteY12" fmla="*/ 111612 h 1064112"/>
              <a:gd name="connsiteX13" fmla="*/ 5953125 w 6184354"/>
              <a:gd name="connsiteY13" fmla="*/ 787887 h 1064112"/>
              <a:gd name="connsiteX14" fmla="*/ 6181725 w 6184354"/>
              <a:gd name="connsiteY14" fmla="*/ 1064112 h 1064112"/>
              <a:gd name="connsiteX0" fmla="*/ 0 w 6240116"/>
              <a:gd name="connsiteY0" fmla="*/ 845037 h 1026012"/>
              <a:gd name="connsiteX1" fmla="*/ 352425 w 6240116"/>
              <a:gd name="connsiteY1" fmla="*/ 597387 h 1026012"/>
              <a:gd name="connsiteX2" fmla="*/ 628650 w 6240116"/>
              <a:gd name="connsiteY2" fmla="*/ 92562 h 1026012"/>
              <a:gd name="connsiteX3" fmla="*/ 1009650 w 6240116"/>
              <a:gd name="connsiteY3" fmla="*/ 387837 h 1026012"/>
              <a:gd name="connsiteX4" fmla="*/ 1143000 w 6240116"/>
              <a:gd name="connsiteY4" fmla="*/ 568812 h 1026012"/>
              <a:gd name="connsiteX5" fmla="*/ 1323975 w 6240116"/>
              <a:gd name="connsiteY5" fmla="*/ 797412 h 1026012"/>
              <a:gd name="connsiteX6" fmla="*/ 1943100 w 6240116"/>
              <a:gd name="connsiteY6" fmla="*/ 683112 h 1026012"/>
              <a:gd name="connsiteX7" fmla="*/ 2514600 w 6240116"/>
              <a:gd name="connsiteY7" fmla="*/ 187812 h 1026012"/>
              <a:gd name="connsiteX8" fmla="*/ 3371850 w 6240116"/>
              <a:gd name="connsiteY8" fmla="*/ 302112 h 1026012"/>
              <a:gd name="connsiteX9" fmla="*/ 3705225 w 6240116"/>
              <a:gd name="connsiteY9" fmla="*/ 692637 h 1026012"/>
              <a:gd name="connsiteX10" fmla="*/ 4495800 w 6240116"/>
              <a:gd name="connsiteY10" fmla="*/ 749787 h 1026012"/>
              <a:gd name="connsiteX11" fmla="*/ 5038725 w 6240116"/>
              <a:gd name="connsiteY11" fmla="*/ 63987 h 1026012"/>
              <a:gd name="connsiteX12" fmla="*/ 5524500 w 6240116"/>
              <a:gd name="connsiteY12" fmla="*/ 111612 h 1026012"/>
              <a:gd name="connsiteX13" fmla="*/ 5953125 w 6240116"/>
              <a:gd name="connsiteY13" fmla="*/ 787887 h 1026012"/>
              <a:gd name="connsiteX14" fmla="*/ 6238075 w 6240116"/>
              <a:gd name="connsiteY14" fmla="*/ 1026012 h 1026012"/>
              <a:gd name="connsiteX0" fmla="*/ 0 w 6310108"/>
              <a:gd name="connsiteY0" fmla="*/ 845037 h 921237"/>
              <a:gd name="connsiteX1" fmla="*/ 352425 w 6310108"/>
              <a:gd name="connsiteY1" fmla="*/ 597387 h 921237"/>
              <a:gd name="connsiteX2" fmla="*/ 628650 w 6310108"/>
              <a:gd name="connsiteY2" fmla="*/ 92562 h 921237"/>
              <a:gd name="connsiteX3" fmla="*/ 1009650 w 6310108"/>
              <a:gd name="connsiteY3" fmla="*/ 387837 h 921237"/>
              <a:gd name="connsiteX4" fmla="*/ 1143000 w 6310108"/>
              <a:gd name="connsiteY4" fmla="*/ 568812 h 921237"/>
              <a:gd name="connsiteX5" fmla="*/ 1323975 w 6310108"/>
              <a:gd name="connsiteY5" fmla="*/ 797412 h 921237"/>
              <a:gd name="connsiteX6" fmla="*/ 1943100 w 6310108"/>
              <a:gd name="connsiteY6" fmla="*/ 683112 h 921237"/>
              <a:gd name="connsiteX7" fmla="*/ 2514600 w 6310108"/>
              <a:gd name="connsiteY7" fmla="*/ 187812 h 921237"/>
              <a:gd name="connsiteX8" fmla="*/ 3371850 w 6310108"/>
              <a:gd name="connsiteY8" fmla="*/ 302112 h 921237"/>
              <a:gd name="connsiteX9" fmla="*/ 3705225 w 6310108"/>
              <a:gd name="connsiteY9" fmla="*/ 692637 h 921237"/>
              <a:gd name="connsiteX10" fmla="*/ 4495800 w 6310108"/>
              <a:gd name="connsiteY10" fmla="*/ 749787 h 921237"/>
              <a:gd name="connsiteX11" fmla="*/ 5038725 w 6310108"/>
              <a:gd name="connsiteY11" fmla="*/ 63987 h 921237"/>
              <a:gd name="connsiteX12" fmla="*/ 5524500 w 6310108"/>
              <a:gd name="connsiteY12" fmla="*/ 111612 h 921237"/>
              <a:gd name="connsiteX13" fmla="*/ 5953125 w 6310108"/>
              <a:gd name="connsiteY13" fmla="*/ 787887 h 921237"/>
              <a:gd name="connsiteX14" fmla="*/ 6308512 w 6310108"/>
              <a:gd name="connsiteY14" fmla="*/ 921237 h 921237"/>
              <a:gd name="connsiteX0" fmla="*/ 0 w 5953125"/>
              <a:gd name="connsiteY0" fmla="*/ 845037 h 845037"/>
              <a:gd name="connsiteX1" fmla="*/ 352425 w 5953125"/>
              <a:gd name="connsiteY1" fmla="*/ 597387 h 845037"/>
              <a:gd name="connsiteX2" fmla="*/ 628650 w 5953125"/>
              <a:gd name="connsiteY2" fmla="*/ 92562 h 845037"/>
              <a:gd name="connsiteX3" fmla="*/ 1009650 w 5953125"/>
              <a:gd name="connsiteY3" fmla="*/ 387837 h 845037"/>
              <a:gd name="connsiteX4" fmla="*/ 1143000 w 5953125"/>
              <a:gd name="connsiteY4" fmla="*/ 568812 h 845037"/>
              <a:gd name="connsiteX5" fmla="*/ 1323975 w 5953125"/>
              <a:gd name="connsiteY5" fmla="*/ 797412 h 845037"/>
              <a:gd name="connsiteX6" fmla="*/ 1943100 w 5953125"/>
              <a:gd name="connsiteY6" fmla="*/ 683112 h 845037"/>
              <a:gd name="connsiteX7" fmla="*/ 2514600 w 5953125"/>
              <a:gd name="connsiteY7" fmla="*/ 187812 h 845037"/>
              <a:gd name="connsiteX8" fmla="*/ 3371850 w 5953125"/>
              <a:gd name="connsiteY8" fmla="*/ 302112 h 845037"/>
              <a:gd name="connsiteX9" fmla="*/ 3705225 w 5953125"/>
              <a:gd name="connsiteY9" fmla="*/ 692637 h 845037"/>
              <a:gd name="connsiteX10" fmla="*/ 4495800 w 5953125"/>
              <a:gd name="connsiteY10" fmla="*/ 749787 h 845037"/>
              <a:gd name="connsiteX11" fmla="*/ 5038725 w 5953125"/>
              <a:gd name="connsiteY11" fmla="*/ 63987 h 845037"/>
              <a:gd name="connsiteX12" fmla="*/ 5524500 w 5953125"/>
              <a:gd name="connsiteY12" fmla="*/ 111612 h 845037"/>
              <a:gd name="connsiteX13" fmla="*/ 5953125 w 5953125"/>
              <a:gd name="connsiteY13" fmla="*/ 787887 h 845037"/>
              <a:gd name="connsiteX0" fmla="*/ 0 w 5953125"/>
              <a:gd name="connsiteY0" fmla="*/ 845037 h 845037"/>
              <a:gd name="connsiteX1" fmla="*/ 352425 w 5953125"/>
              <a:gd name="connsiteY1" fmla="*/ 597387 h 845037"/>
              <a:gd name="connsiteX2" fmla="*/ 628650 w 5953125"/>
              <a:gd name="connsiteY2" fmla="*/ 92562 h 845037"/>
              <a:gd name="connsiteX3" fmla="*/ 1009650 w 5953125"/>
              <a:gd name="connsiteY3" fmla="*/ 387837 h 845037"/>
              <a:gd name="connsiteX4" fmla="*/ 1143000 w 5953125"/>
              <a:gd name="connsiteY4" fmla="*/ 568812 h 845037"/>
              <a:gd name="connsiteX5" fmla="*/ 1323975 w 5953125"/>
              <a:gd name="connsiteY5" fmla="*/ 797412 h 845037"/>
              <a:gd name="connsiteX6" fmla="*/ 1943100 w 5953125"/>
              <a:gd name="connsiteY6" fmla="*/ 683112 h 845037"/>
              <a:gd name="connsiteX7" fmla="*/ 2514600 w 5953125"/>
              <a:gd name="connsiteY7" fmla="*/ 187812 h 845037"/>
              <a:gd name="connsiteX8" fmla="*/ 3174627 w 5953125"/>
              <a:gd name="connsiteY8" fmla="*/ 492612 h 845037"/>
              <a:gd name="connsiteX9" fmla="*/ 3705225 w 5953125"/>
              <a:gd name="connsiteY9" fmla="*/ 692637 h 845037"/>
              <a:gd name="connsiteX10" fmla="*/ 4495800 w 5953125"/>
              <a:gd name="connsiteY10" fmla="*/ 749787 h 845037"/>
              <a:gd name="connsiteX11" fmla="*/ 5038725 w 5953125"/>
              <a:gd name="connsiteY11" fmla="*/ 63987 h 845037"/>
              <a:gd name="connsiteX12" fmla="*/ 5524500 w 5953125"/>
              <a:gd name="connsiteY12" fmla="*/ 111612 h 845037"/>
              <a:gd name="connsiteX13" fmla="*/ 5953125 w 5953125"/>
              <a:gd name="connsiteY13" fmla="*/ 787887 h 845037"/>
              <a:gd name="connsiteX0" fmla="*/ 0 w 5953125"/>
              <a:gd name="connsiteY0" fmla="*/ 845037 h 845037"/>
              <a:gd name="connsiteX1" fmla="*/ 352425 w 5953125"/>
              <a:gd name="connsiteY1" fmla="*/ 597387 h 845037"/>
              <a:gd name="connsiteX2" fmla="*/ 628650 w 5953125"/>
              <a:gd name="connsiteY2" fmla="*/ 92562 h 845037"/>
              <a:gd name="connsiteX3" fmla="*/ 1009650 w 5953125"/>
              <a:gd name="connsiteY3" fmla="*/ 387837 h 845037"/>
              <a:gd name="connsiteX4" fmla="*/ 1143000 w 5953125"/>
              <a:gd name="connsiteY4" fmla="*/ 568812 h 845037"/>
              <a:gd name="connsiteX5" fmla="*/ 1323975 w 5953125"/>
              <a:gd name="connsiteY5" fmla="*/ 797412 h 845037"/>
              <a:gd name="connsiteX6" fmla="*/ 1943100 w 5953125"/>
              <a:gd name="connsiteY6" fmla="*/ 683112 h 845037"/>
              <a:gd name="connsiteX7" fmla="*/ 2514600 w 5953125"/>
              <a:gd name="connsiteY7" fmla="*/ 187812 h 845037"/>
              <a:gd name="connsiteX8" fmla="*/ 2930171 w 5953125"/>
              <a:gd name="connsiteY8" fmla="*/ 212695 h 845037"/>
              <a:gd name="connsiteX9" fmla="*/ 3174627 w 5953125"/>
              <a:gd name="connsiteY9" fmla="*/ 492612 h 845037"/>
              <a:gd name="connsiteX10" fmla="*/ 3705225 w 5953125"/>
              <a:gd name="connsiteY10" fmla="*/ 692637 h 845037"/>
              <a:gd name="connsiteX11" fmla="*/ 4495800 w 5953125"/>
              <a:gd name="connsiteY11" fmla="*/ 749787 h 845037"/>
              <a:gd name="connsiteX12" fmla="*/ 5038725 w 5953125"/>
              <a:gd name="connsiteY12" fmla="*/ 63987 h 845037"/>
              <a:gd name="connsiteX13" fmla="*/ 5524500 w 5953125"/>
              <a:gd name="connsiteY13" fmla="*/ 111612 h 845037"/>
              <a:gd name="connsiteX14" fmla="*/ 5953125 w 5953125"/>
              <a:gd name="connsiteY14" fmla="*/ 787887 h 84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53125" h="845037">
                <a:moveTo>
                  <a:pt x="0" y="845037"/>
                </a:moveTo>
                <a:cubicBezTo>
                  <a:pt x="123825" y="783918"/>
                  <a:pt x="247650" y="722800"/>
                  <a:pt x="352425" y="597387"/>
                </a:cubicBezTo>
                <a:cubicBezTo>
                  <a:pt x="457200" y="471974"/>
                  <a:pt x="519113" y="127487"/>
                  <a:pt x="628650" y="92562"/>
                </a:cubicBezTo>
                <a:cubicBezTo>
                  <a:pt x="738188" y="57637"/>
                  <a:pt x="923925" y="308462"/>
                  <a:pt x="1009650" y="387837"/>
                </a:cubicBezTo>
                <a:cubicBezTo>
                  <a:pt x="1095375" y="467212"/>
                  <a:pt x="1090613" y="500550"/>
                  <a:pt x="1143000" y="568812"/>
                </a:cubicBezTo>
                <a:cubicBezTo>
                  <a:pt x="1195387" y="637074"/>
                  <a:pt x="1190625" y="778362"/>
                  <a:pt x="1323975" y="797412"/>
                </a:cubicBezTo>
                <a:cubicBezTo>
                  <a:pt x="1457325" y="816462"/>
                  <a:pt x="1744663" y="784712"/>
                  <a:pt x="1943100" y="683112"/>
                </a:cubicBezTo>
                <a:cubicBezTo>
                  <a:pt x="2141537" y="581512"/>
                  <a:pt x="2350088" y="266215"/>
                  <a:pt x="2514600" y="187812"/>
                </a:cubicBezTo>
                <a:cubicBezTo>
                  <a:pt x="2679112" y="109409"/>
                  <a:pt x="2820167" y="161895"/>
                  <a:pt x="2930171" y="212695"/>
                </a:cubicBezTo>
                <a:cubicBezTo>
                  <a:pt x="3040175" y="263495"/>
                  <a:pt x="3045451" y="412622"/>
                  <a:pt x="3174627" y="492612"/>
                </a:cubicBezTo>
                <a:cubicBezTo>
                  <a:pt x="3303803" y="572602"/>
                  <a:pt x="3485030" y="649775"/>
                  <a:pt x="3705225" y="692637"/>
                </a:cubicBezTo>
                <a:cubicBezTo>
                  <a:pt x="3925420" y="735499"/>
                  <a:pt x="4273550" y="854562"/>
                  <a:pt x="4495800" y="749787"/>
                </a:cubicBezTo>
                <a:cubicBezTo>
                  <a:pt x="4718050" y="645012"/>
                  <a:pt x="4867275" y="170349"/>
                  <a:pt x="5038725" y="63987"/>
                </a:cubicBezTo>
                <a:cubicBezTo>
                  <a:pt x="5210175" y="-42375"/>
                  <a:pt x="5372100" y="-9038"/>
                  <a:pt x="5524500" y="111612"/>
                </a:cubicBezTo>
                <a:cubicBezTo>
                  <a:pt x="5676900" y="232262"/>
                  <a:pt x="5822456" y="652950"/>
                  <a:pt x="5953125" y="787887"/>
                </a:cubicBezTo>
              </a:path>
            </a:pathLst>
          </a:custGeom>
          <a:noFill/>
          <a:ln w="25400">
            <a:solidFill>
              <a:srgbClr val="00B05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14400" fontAlgn="base">
              <a:spcBef>
                <a:spcPct val="0"/>
              </a:spcBef>
              <a:spcAft>
                <a:spcPct val="0"/>
              </a:spcAft>
            </a:pPr>
            <a:endParaRPr 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文本框 54"/>
          <p:cNvSpPr txBox="1"/>
          <p:nvPr/>
        </p:nvSpPr>
        <p:spPr bwMode="gray">
          <a:xfrm rot="16200000">
            <a:off x="10526717" y="2079799"/>
            <a:ext cx="1231427" cy="246221"/>
          </a:xfrm>
          <a:prstGeom prst="rect">
            <a:avLst/>
          </a:prstGeom>
          <a:noFill/>
        </p:spPr>
        <p:txBody>
          <a:bodyPr wrap="none" rtlCol="0">
            <a:spAutoFit/>
          </a:bodyPr>
          <a:lstStyle/>
          <a:p>
            <a:pPr defTabSz="914400" fontAlgn="base">
              <a:spcBef>
                <a:spcPct val="0"/>
              </a:spcBef>
              <a:spcAft>
                <a:spcPct val="0"/>
              </a:spcAft>
            </a:pPr>
            <a:r>
              <a:rPr lang="en-US" altLang="zh-CN" sz="10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Number of clients</a:t>
            </a:r>
          </a:p>
        </p:txBody>
      </p:sp>
      <p:cxnSp>
        <p:nvCxnSpPr>
          <p:cNvPr id="56" name="直接箭头连接符 55"/>
          <p:cNvCxnSpPr/>
          <p:nvPr/>
        </p:nvCxnSpPr>
        <p:spPr bwMode="gray">
          <a:xfrm flipH="1" flipV="1">
            <a:off x="10998778" y="1767765"/>
            <a:ext cx="5345" cy="1091427"/>
          </a:xfrm>
          <a:prstGeom prst="straightConnector1">
            <a:avLst/>
          </a:prstGeom>
          <a:noFill/>
          <a:ln w="9525" cap="flat" cmpd="sng" algn="ctr">
            <a:solidFill>
              <a:sysClr val="window" lastClr="FFFFFF">
                <a:lumMod val="65000"/>
              </a:sys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接连接符 57"/>
          <p:cNvCxnSpPr/>
          <p:nvPr/>
        </p:nvCxnSpPr>
        <p:spPr bwMode="gray">
          <a:xfrm flipH="1">
            <a:off x="10054208" y="1063801"/>
            <a:ext cx="14490" cy="1821464"/>
          </a:xfrm>
          <a:prstGeom prst="line">
            <a:avLst/>
          </a:prstGeom>
          <a:noFill/>
          <a:ln w="19050" cap="flat" cmpd="sng" algn="ctr">
            <a:solidFill>
              <a:srgbClr val="C7000B"/>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58"/>
          <p:cNvCxnSpPr/>
          <p:nvPr/>
        </p:nvCxnSpPr>
        <p:spPr bwMode="gray">
          <a:xfrm flipH="1">
            <a:off x="10707136" y="1059485"/>
            <a:ext cx="3212" cy="1825780"/>
          </a:xfrm>
          <a:prstGeom prst="line">
            <a:avLst/>
          </a:prstGeom>
          <a:noFill/>
          <a:ln w="19050" cap="flat" cmpd="sng" algn="ctr">
            <a:solidFill>
              <a:srgbClr val="C7000B"/>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p:nvPr/>
        </p:nvCxnSpPr>
        <p:spPr bwMode="gray">
          <a:xfrm>
            <a:off x="9053116" y="1059485"/>
            <a:ext cx="0" cy="1825780"/>
          </a:xfrm>
          <a:prstGeom prst="line">
            <a:avLst/>
          </a:prstGeom>
          <a:noFill/>
          <a:ln w="19050" cap="flat" cmpd="sng" algn="ctr">
            <a:solidFill>
              <a:srgbClr val="FFC00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p:nvPr/>
        </p:nvCxnSpPr>
        <p:spPr bwMode="gray">
          <a:xfrm>
            <a:off x="9807145" y="1059485"/>
            <a:ext cx="0" cy="1860638"/>
          </a:xfrm>
          <a:prstGeom prst="line">
            <a:avLst/>
          </a:prstGeom>
          <a:noFill/>
          <a:ln w="19050" cap="flat" cmpd="sng" algn="ctr">
            <a:solidFill>
              <a:srgbClr val="FFC00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2" name="文本框 61"/>
          <p:cNvSpPr txBox="1"/>
          <p:nvPr/>
        </p:nvSpPr>
        <p:spPr bwMode="gray">
          <a:xfrm>
            <a:off x="10049863" y="996713"/>
            <a:ext cx="1051900" cy="646331"/>
          </a:xfrm>
          <a:prstGeom prst="rect">
            <a:avLst/>
          </a:prstGeom>
          <a:noFill/>
        </p:spPr>
        <p:txBody>
          <a:bodyPr wrap="square" rtlCol="0">
            <a:spAutoFit/>
          </a:bodyPr>
          <a:lstStyle/>
          <a:p>
            <a:pPr defTabSz="914400" fontAlgn="base">
              <a:spcBef>
                <a:spcPct val="0"/>
              </a:spcBef>
              <a:spcAft>
                <a:spcPct val="0"/>
              </a:spcAft>
            </a:pPr>
            <a:r>
              <a:rPr lang="en-US" altLang="zh-CN" sz="900"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Section </a:t>
            </a:r>
            <a:r>
              <a:rPr lang="en-US" altLang="zh-CN" sz="9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a:t>
            </a:r>
          </a:p>
          <a:p>
            <a:pPr defTabSz="914400" fontAlgn="base">
              <a:spcBef>
                <a:spcPct val="0"/>
              </a:spcBef>
              <a:spcAft>
                <a:spcPct val="0"/>
              </a:spcAft>
            </a:pPr>
            <a:r>
              <a:rPr lang="en-US" altLang="zh-CN" sz="9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 large number of access failures</a:t>
            </a:r>
            <a:endParaRPr lang="en-US" sz="9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文本框 62"/>
          <p:cNvSpPr txBox="1"/>
          <p:nvPr/>
        </p:nvSpPr>
        <p:spPr bwMode="gray">
          <a:xfrm>
            <a:off x="8993134" y="992540"/>
            <a:ext cx="1142395" cy="646331"/>
          </a:xfrm>
          <a:prstGeom prst="rect">
            <a:avLst/>
          </a:prstGeom>
          <a:noFill/>
        </p:spPr>
        <p:txBody>
          <a:bodyPr wrap="square" rtlCol="0">
            <a:spAutoFit/>
          </a:bodyPr>
          <a:lstStyle/>
          <a:p>
            <a:pPr defTabSz="914400" fontAlgn="base">
              <a:spcBef>
                <a:spcPct val="0"/>
              </a:spcBef>
              <a:spcAft>
                <a:spcPct val="0"/>
              </a:spcAft>
            </a:pPr>
            <a:r>
              <a:rPr lang="en-US" altLang="zh-CN" sz="9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Section </a:t>
            </a:r>
            <a:r>
              <a:rPr lang="en-US" altLang="zh-CN" sz="9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a:t>
            </a:r>
          </a:p>
          <a:p>
            <a:pPr defTabSz="914400" fontAlgn="base">
              <a:spcBef>
                <a:spcPct val="0"/>
              </a:spcBef>
              <a:spcAft>
                <a:spcPct val="0"/>
              </a:spcAft>
            </a:pPr>
            <a:r>
              <a:rPr lang="en-US" altLang="zh-CN" sz="9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Exclude impacts of individual terminal factors</a:t>
            </a:r>
            <a:endParaRPr lang="en-US" sz="9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6" name="直接连接符 45"/>
          <p:cNvCxnSpPr/>
          <p:nvPr/>
        </p:nvCxnSpPr>
        <p:spPr bwMode="gray">
          <a:xfrm>
            <a:off x="6596253" y="1174895"/>
            <a:ext cx="0" cy="1773798"/>
          </a:xfrm>
          <a:prstGeom prst="line">
            <a:avLst/>
          </a:prstGeom>
          <a:noFill/>
          <a:ln w="19050" cap="flat" cmpd="sng" algn="ctr">
            <a:solidFill>
              <a:srgbClr val="00B05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gray">
          <a:xfrm>
            <a:off x="8859676" y="1059484"/>
            <a:ext cx="0" cy="1825993"/>
          </a:xfrm>
          <a:prstGeom prst="line">
            <a:avLst/>
          </a:prstGeom>
          <a:noFill/>
          <a:ln w="19050" cap="flat" cmpd="sng" algn="ctr">
            <a:solidFill>
              <a:srgbClr val="00B05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文本框 47"/>
          <p:cNvSpPr txBox="1"/>
          <p:nvPr/>
        </p:nvSpPr>
        <p:spPr bwMode="gray">
          <a:xfrm>
            <a:off x="7210638" y="1077388"/>
            <a:ext cx="1514095" cy="507831"/>
          </a:xfrm>
          <a:prstGeom prst="rect">
            <a:avLst/>
          </a:prstGeom>
          <a:noFill/>
        </p:spPr>
        <p:txBody>
          <a:bodyPr wrap="square" rtlCol="0">
            <a:spAutoFit/>
          </a:bodyPr>
          <a:lstStyle/>
          <a:p>
            <a:pPr defTabSz="914400" fontAlgn="base">
              <a:spcBef>
                <a:spcPct val="0"/>
              </a:spcBef>
              <a:spcAft>
                <a:spcPct val="0"/>
              </a:spcAft>
            </a:pPr>
            <a:r>
              <a:rPr lang="en-US" altLang="zh-CN" sz="9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Section </a:t>
            </a:r>
            <a:r>
              <a:rPr lang="en-US" altLang="zh-CN" sz="9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a:t>
            </a:r>
          </a:p>
          <a:p>
            <a:pPr defTabSz="914400" fontAlgn="base">
              <a:spcBef>
                <a:spcPct val="0"/>
              </a:spcBef>
              <a:spcAft>
                <a:spcPct val="0"/>
              </a:spcAft>
            </a:pPr>
            <a:r>
              <a:rPr lang="en-US" altLang="zh-CN" sz="9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The wireless network access failure persists</a:t>
            </a:r>
            <a:endParaRPr lang="en-US" altLang="zh-CN" sz="9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任意多边形 43"/>
          <p:cNvSpPr/>
          <p:nvPr/>
        </p:nvSpPr>
        <p:spPr bwMode="gray">
          <a:xfrm>
            <a:off x="6609825" y="2527667"/>
            <a:ext cx="4191753" cy="443496"/>
          </a:xfrm>
          <a:custGeom>
            <a:avLst/>
            <a:gdLst>
              <a:gd name="connsiteX0" fmla="*/ 0 w 4724400"/>
              <a:gd name="connsiteY0" fmla="*/ 461277 h 461277"/>
              <a:gd name="connsiteX1" fmla="*/ 95250 w 4724400"/>
              <a:gd name="connsiteY1" fmla="*/ 289827 h 461277"/>
              <a:gd name="connsiteX2" fmla="*/ 361950 w 4724400"/>
              <a:gd name="connsiteY2" fmla="*/ 137427 h 461277"/>
              <a:gd name="connsiteX3" fmla="*/ 714375 w 4724400"/>
              <a:gd name="connsiteY3" fmla="*/ 166002 h 461277"/>
              <a:gd name="connsiteX4" fmla="*/ 1152525 w 4724400"/>
              <a:gd name="connsiteY4" fmla="*/ 32652 h 461277"/>
              <a:gd name="connsiteX5" fmla="*/ 1562100 w 4724400"/>
              <a:gd name="connsiteY5" fmla="*/ 232677 h 461277"/>
              <a:gd name="connsiteX6" fmla="*/ 2047875 w 4724400"/>
              <a:gd name="connsiteY6" fmla="*/ 4077 h 461277"/>
              <a:gd name="connsiteX7" fmla="*/ 2571750 w 4724400"/>
              <a:gd name="connsiteY7" fmla="*/ 89802 h 461277"/>
              <a:gd name="connsiteX8" fmla="*/ 3028950 w 4724400"/>
              <a:gd name="connsiteY8" fmla="*/ 137427 h 461277"/>
              <a:gd name="connsiteX9" fmla="*/ 3305175 w 4724400"/>
              <a:gd name="connsiteY9" fmla="*/ 32652 h 461277"/>
              <a:gd name="connsiteX10" fmla="*/ 3743325 w 4724400"/>
              <a:gd name="connsiteY10" fmla="*/ 166002 h 461277"/>
              <a:gd name="connsiteX11" fmla="*/ 4248150 w 4724400"/>
              <a:gd name="connsiteY11" fmla="*/ 80277 h 461277"/>
              <a:gd name="connsiteX12" fmla="*/ 4600575 w 4724400"/>
              <a:gd name="connsiteY12" fmla="*/ 308877 h 461277"/>
              <a:gd name="connsiteX13" fmla="*/ 4724400 w 4724400"/>
              <a:gd name="connsiteY13" fmla="*/ 461277 h 46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24400" h="461277">
                <a:moveTo>
                  <a:pt x="0" y="461277"/>
                </a:moveTo>
                <a:cubicBezTo>
                  <a:pt x="17462" y="402539"/>
                  <a:pt x="34925" y="343802"/>
                  <a:pt x="95250" y="289827"/>
                </a:cubicBezTo>
                <a:cubicBezTo>
                  <a:pt x="155575" y="235852"/>
                  <a:pt x="258763" y="158064"/>
                  <a:pt x="361950" y="137427"/>
                </a:cubicBezTo>
                <a:cubicBezTo>
                  <a:pt x="465137" y="116790"/>
                  <a:pt x="582613" y="183464"/>
                  <a:pt x="714375" y="166002"/>
                </a:cubicBezTo>
                <a:cubicBezTo>
                  <a:pt x="846137" y="148540"/>
                  <a:pt x="1011238" y="21539"/>
                  <a:pt x="1152525" y="32652"/>
                </a:cubicBezTo>
                <a:cubicBezTo>
                  <a:pt x="1293813" y="43764"/>
                  <a:pt x="1412875" y="237440"/>
                  <a:pt x="1562100" y="232677"/>
                </a:cubicBezTo>
                <a:cubicBezTo>
                  <a:pt x="1711325" y="227914"/>
                  <a:pt x="1879600" y="27889"/>
                  <a:pt x="2047875" y="4077"/>
                </a:cubicBezTo>
                <a:cubicBezTo>
                  <a:pt x="2216150" y="-19735"/>
                  <a:pt x="2408238" y="67577"/>
                  <a:pt x="2571750" y="89802"/>
                </a:cubicBezTo>
                <a:cubicBezTo>
                  <a:pt x="2735262" y="112027"/>
                  <a:pt x="2906713" y="146952"/>
                  <a:pt x="3028950" y="137427"/>
                </a:cubicBezTo>
                <a:cubicBezTo>
                  <a:pt x="3151188" y="127902"/>
                  <a:pt x="3186113" y="27890"/>
                  <a:pt x="3305175" y="32652"/>
                </a:cubicBezTo>
                <a:cubicBezTo>
                  <a:pt x="3424237" y="37414"/>
                  <a:pt x="3586163" y="158065"/>
                  <a:pt x="3743325" y="166002"/>
                </a:cubicBezTo>
                <a:cubicBezTo>
                  <a:pt x="3900487" y="173939"/>
                  <a:pt x="4105275" y="56465"/>
                  <a:pt x="4248150" y="80277"/>
                </a:cubicBezTo>
                <a:cubicBezTo>
                  <a:pt x="4391025" y="104089"/>
                  <a:pt x="4521200" y="245377"/>
                  <a:pt x="4600575" y="308877"/>
                </a:cubicBezTo>
                <a:cubicBezTo>
                  <a:pt x="4679950" y="372377"/>
                  <a:pt x="4702175" y="416827"/>
                  <a:pt x="4724400" y="461277"/>
                </a:cubicBezTo>
              </a:path>
            </a:pathLst>
          </a:custGeom>
          <a:solidFill>
            <a:schemeClr val="bg1">
              <a:lumMod val="85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文本框 117"/>
          <p:cNvSpPr txBox="1"/>
          <p:nvPr/>
        </p:nvSpPr>
        <p:spPr>
          <a:xfrm>
            <a:off x="6470898" y="3052042"/>
            <a:ext cx="5526725" cy="230832"/>
          </a:xfrm>
          <a:prstGeom prst="rect">
            <a:avLst/>
          </a:prstGeom>
          <a:noFill/>
        </p:spPr>
        <p:txBody>
          <a:bodyPr wrap="square" rtlCol="0">
            <a:spAutoFit/>
          </a:bodyPr>
          <a:lstStyle/>
          <a:p>
            <a:pPr defTabSz="914400" fontAlgn="base">
              <a:spcBef>
                <a:spcPct val="0"/>
              </a:spcBef>
              <a:spcAft>
                <a:spcPct val="0"/>
              </a:spcAft>
            </a:pPr>
            <a:r>
              <a:rPr sz="900" dirty="0">
                <a:solidFill>
                  <a:srgbClr val="00B050"/>
                </a:solidFill>
              </a:rPr>
              <a:t>Green curve</a:t>
            </a:r>
            <a:r>
              <a:rPr sz="900" dirty="0"/>
              <a:t>: number of users    </a:t>
            </a:r>
            <a:r>
              <a:rPr sz="900" dirty="0">
                <a:solidFill>
                  <a:srgbClr val="00B0F0"/>
                </a:solidFill>
              </a:rPr>
              <a:t>Blue curve</a:t>
            </a:r>
            <a:r>
              <a:rPr sz="900" dirty="0"/>
              <a:t>: access failure rate    Gray shadow: failure rate baseline</a:t>
            </a:r>
          </a:p>
        </p:txBody>
      </p:sp>
      <p:pic>
        <p:nvPicPr>
          <p:cNvPr id="42" name="图片 47"/>
          <p:cNvPicPr>
            <a:picLocks noChangeAspect="1"/>
          </p:cNvPicPr>
          <p:nvPr/>
        </p:nvPicPr>
        <p:blipFill>
          <a:blip r:embed="rId4"/>
          <a:stretch>
            <a:fillRect/>
          </a:stretch>
        </p:blipFill>
        <p:spPr bwMode="invGray">
          <a:xfrm>
            <a:off x="6455732" y="4783965"/>
            <a:ext cx="5139756" cy="1389643"/>
          </a:xfrm>
          <a:prstGeom prst="rect">
            <a:avLst/>
          </a:prstGeom>
        </p:spPr>
      </p:pic>
      <p:pic>
        <p:nvPicPr>
          <p:cNvPr id="43" name="图片 91"/>
          <p:cNvPicPr>
            <a:picLocks noChangeAspect="1"/>
          </p:cNvPicPr>
          <p:nvPr/>
        </p:nvPicPr>
        <p:blipFill>
          <a:blip r:embed="rId5"/>
          <a:stretch>
            <a:fillRect/>
          </a:stretch>
        </p:blipFill>
        <p:spPr bwMode="invGray">
          <a:xfrm>
            <a:off x="6457415" y="3269458"/>
            <a:ext cx="5138073" cy="1422414"/>
          </a:xfrm>
          <a:prstGeom prst="rect">
            <a:avLst/>
          </a:prstGeom>
        </p:spPr>
      </p:pic>
      <p:sp>
        <p:nvSpPr>
          <p:cNvPr id="45" name="文本框 97"/>
          <p:cNvSpPr txBox="1"/>
          <p:nvPr/>
        </p:nvSpPr>
        <p:spPr>
          <a:xfrm>
            <a:off x="6514875" y="4190621"/>
            <a:ext cx="952505" cy="276999"/>
          </a:xfrm>
          <a:prstGeom prst="rect">
            <a:avLst/>
          </a:prstGeom>
          <a:solidFill>
            <a:srgbClr val="C7000B"/>
          </a:solidFill>
          <a:ln w="9525" cap="flat" cmpd="sng" algn="ctr">
            <a:noFill/>
            <a:prstDash val="solid"/>
            <a:round/>
            <a:headEnd type="none" w="med" len="med"/>
            <a:tailEnd type="none" w="med" len="med"/>
          </a:ln>
          <a:effectLst/>
        </p:spPr>
        <p:txBody>
          <a:bodyPr wrap="none" rtlCol="0">
            <a:spAutoFit/>
          </a:bodyPr>
          <a:lstStyle/>
          <a:p>
            <a:pPr defTabSz="914400" fontAlgn="base">
              <a:spcBef>
                <a:spcPct val="0"/>
              </a:spcBef>
              <a:spcAft>
                <a:spcPct val="0"/>
              </a:spcAft>
            </a:pPr>
            <a:r>
              <a:rPr sz="1200" dirty="0">
                <a:solidFill>
                  <a:prstClr val="white"/>
                </a:solidFill>
              </a:rPr>
              <a:t>Fault mode</a:t>
            </a:r>
          </a:p>
        </p:txBody>
      </p:sp>
      <p:sp>
        <p:nvSpPr>
          <p:cNvPr id="66" name="矩形 98"/>
          <p:cNvSpPr/>
          <p:nvPr/>
        </p:nvSpPr>
        <p:spPr>
          <a:xfrm>
            <a:off x="6508539" y="3318790"/>
            <a:ext cx="381027" cy="846718"/>
          </a:xfrm>
          <a:prstGeom prst="rect">
            <a:avLst/>
          </a:prstGeom>
          <a:noFill/>
          <a:ln>
            <a:solidFill>
              <a:srgbClr val="C7000B"/>
            </a:solidFill>
            <a:prstDash val="dash"/>
          </a:ln>
        </p:spPr>
        <p:txBody>
          <a:bodyPr wrap="none" lIns="18000" rIns="18000" rtlCol="0" anchor="ctr" anchorCtr="1">
            <a:noAutofit/>
          </a:bodyPr>
          <a:lstStyle/>
          <a:p>
            <a:pPr algn="ctr" defTabSz="914400" fontAlgn="base">
              <a:spcBef>
                <a:spcPct val="0"/>
              </a:spcBef>
              <a:spcAft>
                <a:spcPct val="0"/>
              </a:spcAft>
              <a:buClr>
                <a:srgbClr val="CC9900"/>
              </a:buClr>
            </a:pPr>
            <a:endParaRPr lang="en-US" sz="1000" dirty="0" smtClean="0">
              <a:solidFill>
                <a:prstClr val="white"/>
              </a:solidFill>
              <a:cs typeface="+mn-ea"/>
              <a:sym typeface="+mn-lt"/>
            </a:endParaRPr>
          </a:p>
        </p:txBody>
      </p:sp>
      <p:sp>
        <p:nvSpPr>
          <p:cNvPr id="71" name="矩形 100"/>
          <p:cNvSpPr/>
          <p:nvPr/>
        </p:nvSpPr>
        <p:spPr>
          <a:xfrm>
            <a:off x="7856600" y="5082260"/>
            <a:ext cx="3574879" cy="1005024"/>
          </a:xfrm>
          <a:prstGeom prst="rect">
            <a:avLst/>
          </a:prstGeom>
          <a:noFill/>
          <a:ln>
            <a:solidFill>
              <a:srgbClr val="C7000B"/>
            </a:solidFill>
            <a:prstDash val="dash"/>
          </a:ln>
        </p:spPr>
        <p:txBody>
          <a:bodyPr wrap="none" lIns="18000" rIns="18000" rtlCol="0" anchor="ctr" anchorCtr="1">
            <a:noAutofit/>
          </a:bodyPr>
          <a:lstStyle/>
          <a:p>
            <a:pPr algn="ctr" defTabSz="914400" fontAlgn="base">
              <a:spcBef>
                <a:spcPct val="0"/>
              </a:spcBef>
              <a:spcAft>
                <a:spcPct val="0"/>
              </a:spcAft>
              <a:buClr>
                <a:srgbClr val="CC9900"/>
              </a:buClr>
            </a:pPr>
            <a:endParaRPr lang="en-US" sz="1000" dirty="0" smtClean="0">
              <a:solidFill>
                <a:prstClr val="white"/>
              </a:solidFill>
              <a:cs typeface="+mn-ea"/>
              <a:sym typeface="+mn-lt"/>
            </a:endParaRPr>
          </a:p>
        </p:txBody>
      </p:sp>
      <p:sp>
        <p:nvSpPr>
          <p:cNvPr id="73" name="文本框 101"/>
          <p:cNvSpPr txBox="1"/>
          <p:nvPr/>
        </p:nvSpPr>
        <p:spPr>
          <a:xfrm>
            <a:off x="8186656" y="4831607"/>
            <a:ext cx="3332479" cy="256540"/>
          </a:xfrm>
          <a:prstGeom prst="rect">
            <a:avLst/>
          </a:prstGeom>
          <a:solidFill>
            <a:srgbClr val="C7000B"/>
          </a:solidFill>
          <a:ln w="9525" cap="flat" cmpd="sng" algn="ctr">
            <a:noFill/>
            <a:prstDash val="solid"/>
            <a:round/>
            <a:headEnd type="none" w="med" len="med"/>
            <a:tailEnd type="none" w="med" len="med"/>
          </a:ln>
          <a:effectLst/>
        </p:spPr>
        <p:txBody>
          <a:bodyPr wrap="none" rtlCol="0">
            <a:spAutoFit/>
          </a:bodyPr>
          <a:lstStyle/>
          <a:p>
            <a:pPr defTabSz="914400" fontAlgn="base">
              <a:spcBef>
                <a:spcPct val="0"/>
              </a:spcBef>
              <a:spcAft>
                <a:spcPct val="0"/>
              </a:spcAft>
            </a:pPr>
            <a:r>
              <a:rPr sz="1100" dirty="0">
                <a:solidFill>
                  <a:prstClr val="white"/>
                </a:solidFill>
              </a:rPr>
              <a:t>Root cause analysis and rectification suggestions</a:t>
            </a:r>
            <a:endParaRPr lang="en-US" sz="1100" dirty="0">
              <a:solidFill>
                <a:prstClr val="white"/>
              </a:solidFill>
              <a:cs typeface="+mn-ea"/>
              <a:sym typeface="+mn-lt"/>
            </a:endParaRPr>
          </a:p>
        </p:txBody>
      </p:sp>
      <p:sp>
        <p:nvSpPr>
          <p:cNvPr id="36" name="五边形 35"/>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37" name="燕尾形 36"/>
          <p:cNvSpPr/>
          <p:nvPr/>
        </p:nvSpPr>
        <p:spPr bwMode="gray">
          <a:xfrm>
            <a:off x="7746174" y="124239"/>
            <a:ext cx="1368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39" name="燕尾形 38"/>
          <p:cNvSpPr/>
          <p:nvPr/>
        </p:nvSpPr>
        <p:spPr bwMode="gray">
          <a:xfrm>
            <a:off x="10487500"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40" name="燕尾形 39"/>
          <p:cNvSpPr/>
          <p:nvPr/>
        </p:nvSpPr>
        <p:spPr bwMode="gray">
          <a:xfrm>
            <a:off x="9044838"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84773159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54"/>
          <p:cNvPicPr>
            <a:picLocks noChangeAspect="1"/>
          </p:cNvPicPr>
          <p:nvPr/>
        </p:nvPicPr>
        <p:blipFill>
          <a:blip r:embed="rId3"/>
          <a:stretch>
            <a:fillRect/>
          </a:stretch>
        </p:blipFill>
        <p:spPr bwMode="invGray">
          <a:xfrm>
            <a:off x="3020929" y="4436640"/>
            <a:ext cx="8161093" cy="1652749"/>
          </a:xfrm>
          <a:prstGeom prst="rect">
            <a:avLst/>
          </a:prstGeom>
        </p:spPr>
      </p:pic>
      <p:pic>
        <p:nvPicPr>
          <p:cNvPr id="5" name="图片 4"/>
          <p:cNvPicPr>
            <a:picLocks noChangeAspect="1"/>
          </p:cNvPicPr>
          <p:nvPr/>
        </p:nvPicPr>
        <p:blipFill>
          <a:blip r:embed="rId4"/>
          <a:stretch>
            <a:fillRect/>
          </a:stretch>
        </p:blipFill>
        <p:spPr bwMode="invGray">
          <a:xfrm>
            <a:off x="3020929" y="2750807"/>
            <a:ext cx="8205927" cy="926672"/>
          </a:xfrm>
          <a:prstGeom prst="rect">
            <a:avLst/>
          </a:prstGeom>
        </p:spPr>
      </p:pic>
      <p:sp>
        <p:nvSpPr>
          <p:cNvPr id="2" name="标题 1"/>
          <p:cNvSpPr>
            <a:spLocks noGrp="1"/>
          </p:cNvSpPr>
          <p:nvPr>
            <p:ph type="title"/>
          </p:nvPr>
        </p:nvSpPr>
        <p:spPr/>
        <p:txBody>
          <a:bodyPr/>
          <a:lstStyle/>
          <a:p>
            <a:r>
              <a:rPr lang="en-US" altLang="zh-CN" dirty="0" smtClean="0">
                <a:sym typeface="Huawei Sans" panose="020C0503030203020204" pitchFamily="34" charset="0"/>
              </a:rPr>
              <a:t>Case 7</a:t>
            </a:r>
            <a:r>
              <a:rPr lang="en-US" altLang="zh-CN" dirty="0">
                <a:sym typeface="Huawei Sans" panose="020C0503030203020204" pitchFamily="34" charset="0"/>
              </a:rPr>
              <a:t>: Connection Issue </a:t>
            </a:r>
            <a:r>
              <a:rPr lang="en-US" altLang="zh-CN" dirty="0" smtClean="0">
                <a:sym typeface="Huawei Sans" panose="020C0503030203020204" pitchFamily="34" charset="0"/>
              </a:rPr>
              <a:t>Analysis (1)</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bwMode="gray">
          <a:xfrm>
            <a:off x="455613" y="956399"/>
            <a:ext cx="11256962" cy="1376513"/>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4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noon of a day, O&amp;M personnel at a site received a complaint from the customer that mobile phones failed to access the network during working hours in the morning and did not recover until about 10:00. The IT personnel found that the RADIUS server had poor performance and could not process a large number of authentication requests in peak hours. As a result, the authentication failed. The fault was rectified after the legacy RADIUS server was replaced with a server with higher performance.</a:t>
            </a:r>
          </a:p>
        </p:txBody>
      </p:sp>
      <p:sp>
        <p:nvSpPr>
          <p:cNvPr id="23" name="文本框 22"/>
          <p:cNvSpPr txBox="1"/>
          <p:nvPr/>
        </p:nvSpPr>
        <p:spPr bwMode="gray">
          <a:xfrm>
            <a:off x="850350" y="2399775"/>
            <a:ext cx="2065126" cy="276999"/>
          </a:xfrm>
          <a:prstGeom prst="rect">
            <a:avLst/>
          </a:prstGeom>
          <a:noFill/>
        </p:spPr>
        <p:txBody>
          <a:bodyPr vert="horz" wrap="square" rtlCol="0">
            <a:spAutoFit/>
          </a:bodyPr>
          <a:lstStyle/>
          <a:p>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 Click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Issue Analysis</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4" name="文本框 23"/>
          <p:cNvSpPr txBox="1"/>
          <p:nvPr/>
        </p:nvSpPr>
        <p:spPr bwMode="gray">
          <a:xfrm>
            <a:off x="2920150" y="2399775"/>
            <a:ext cx="8828937" cy="276999"/>
          </a:xfrm>
          <a:prstGeom prst="rect">
            <a:avLst/>
          </a:prstGeom>
          <a:noFill/>
        </p:spPr>
        <p:txBody>
          <a:bodyPr vert="horz" wrap="square" rtlCol="0">
            <a:spAutoFit/>
          </a:bodyPr>
          <a:lstStyle/>
          <a:p>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 Click the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connection issue tab </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and click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Timed Out Authentication</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The page of authentication failure issues is displayed.</a:t>
            </a:r>
          </a:p>
        </p:txBody>
      </p:sp>
      <p:sp>
        <p:nvSpPr>
          <p:cNvPr id="25" name="文本框 24"/>
          <p:cNvSpPr txBox="1"/>
          <p:nvPr/>
        </p:nvSpPr>
        <p:spPr bwMode="gray">
          <a:xfrm>
            <a:off x="2915476" y="3964301"/>
            <a:ext cx="8833612" cy="461665"/>
          </a:xfrm>
          <a:prstGeom prst="rect">
            <a:avLst/>
          </a:prstGeom>
          <a:noFill/>
        </p:spPr>
        <p:txBody>
          <a:bodyPr vert="horz" wrap="square" rtlCol="0">
            <a:spAutoFit/>
          </a:bodyPr>
          <a:lstStyle/>
          <a:p>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 Click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Statistics</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and view the statistical analysis chart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Number of Clients &amp; Authentication Failure Ratio</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(For the analysis details, see the next slide.)</a:t>
            </a:r>
          </a:p>
        </p:txBody>
      </p:sp>
      <p:sp>
        <p:nvSpPr>
          <p:cNvPr id="32" name="矩形 31"/>
          <p:cNvSpPr/>
          <p:nvPr/>
        </p:nvSpPr>
        <p:spPr bwMode="gray">
          <a:xfrm>
            <a:off x="7255821" y="4763589"/>
            <a:ext cx="3858716" cy="1193453"/>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矩形 34"/>
          <p:cNvSpPr/>
          <p:nvPr/>
        </p:nvSpPr>
        <p:spPr bwMode="gray">
          <a:xfrm>
            <a:off x="3035312" y="2795205"/>
            <a:ext cx="269110" cy="201418"/>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矩形 35"/>
          <p:cNvSpPr/>
          <p:nvPr/>
        </p:nvSpPr>
        <p:spPr bwMode="gray">
          <a:xfrm>
            <a:off x="4578826" y="2810598"/>
            <a:ext cx="1145430" cy="728643"/>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矩形 38"/>
          <p:cNvSpPr/>
          <p:nvPr/>
        </p:nvSpPr>
        <p:spPr bwMode="gray">
          <a:xfrm>
            <a:off x="3116071" y="4424434"/>
            <a:ext cx="463152" cy="202480"/>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任意多边形 43"/>
          <p:cNvSpPr/>
          <p:nvPr/>
        </p:nvSpPr>
        <p:spPr bwMode="gray">
          <a:xfrm>
            <a:off x="3324225" y="2634764"/>
            <a:ext cx="647700" cy="276225"/>
          </a:xfrm>
          <a:custGeom>
            <a:avLst/>
            <a:gdLst>
              <a:gd name="connsiteX0" fmla="*/ 0 w 647700"/>
              <a:gd name="connsiteY0" fmla="*/ 276225 h 276225"/>
              <a:gd name="connsiteX1" fmla="*/ 504825 w 647700"/>
              <a:gd name="connsiteY1" fmla="*/ 133350 h 276225"/>
              <a:gd name="connsiteX2" fmla="*/ 647700 w 647700"/>
              <a:gd name="connsiteY2" fmla="*/ 0 h 276225"/>
            </a:gdLst>
            <a:ahLst/>
            <a:cxnLst>
              <a:cxn ang="0">
                <a:pos x="connsiteX0" y="connsiteY0"/>
              </a:cxn>
              <a:cxn ang="0">
                <a:pos x="connsiteX1" y="connsiteY1"/>
              </a:cxn>
              <a:cxn ang="0">
                <a:pos x="connsiteX2" y="connsiteY2"/>
              </a:cxn>
            </a:cxnLst>
            <a:rect l="l" t="t" r="r" b="b"/>
            <a:pathLst>
              <a:path w="647700" h="276225">
                <a:moveTo>
                  <a:pt x="0" y="276225"/>
                </a:moveTo>
                <a:cubicBezTo>
                  <a:pt x="198437" y="227806"/>
                  <a:pt x="396875" y="179387"/>
                  <a:pt x="504825" y="133350"/>
                </a:cubicBezTo>
                <a:cubicBezTo>
                  <a:pt x="612775" y="87313"/>
                  <a:pt x="630237" y="43656"/>
                  <a:pt x="647700" y="0"/>
                </a:cubicBezTo>
              </a:path>
            </a:pathLst>
          </a:custGeom>
          <a:noFill/>
          <a:ln w="38100" cap="flat" cmpd="sng" algn="ctr">
            <a:solidFill>
              <a:srgbClr val="E9002F"/>
            </a:solidFill>
            <a:prstDash val="solid"/>
            <a:miter lim="800000"/>
            <a:tailEnd type="triangle"/>
          </a:ln>
          <a:effectLst/>
        </p:spPr>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57"/>
          <p:cNvPicPr>
            <a:picLocks noChangeAspect="1"/>
          </p:cNvPicPr>
          <p:nvPr/>
        </p:nvPicPr>
        <p:blipFill>
          <a:blip r:embed="rId5"/>
          <a:stretch>
            <a:fillRect/>
          </a:stretch>
        </p:blipFill>
        <p:spPr bwMode="invGray">
          <a:xfrm>
            <a:off x="1041510" y="2750807"/>
            <a:ext cx="1467509" cy="3338582"/>
          </a:xfrm>
          <a:prstGeom prst="rect">
            <a:avLst/>
          </a:prstGeom>
        </p:spPr>
      </p:pic>
      <p:sp>
        <p:nvSpPr>
          <p:cNvPr id="27" name="矩形 78"/>
          <p:cNvSpPr/>
          <p:nvPr/>
        </p:nvSpPr>
        <p:spPr>
          <a:xfrm>
            <a:off x="1105213" y="4687533"/>
            <a:ext cx="1188216" cy="305797"/>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srgbClr val="666666"/>
              </a:solidFill>
              <a:effectLst/>
              <a:uLnTx/>
              <a:uFillTx/>
              <a:cs typeface="+mn-ea"/>
              <a:sym typeface="+mn-lt"/>
            </a:endParaRPr>
          </a:p>
        </p:txBody>
      </p:sp>
      <p:sp>
        <p:nvSpPr>
          <p:cNvPr id="37" name="文本框 36"/>
          <p:cNvSpPr txBox="1"/>
          <p:nvPr/>
        </p:nvSpPr>
        <p:spPr bwMode="gray">
          <a:xfrm>
            <a:off x="8123397" y="3149220"/>
            <a:ext cx="131603" cy="120782"/>
          </a:xfrm>
          <a:prstGeom prst="rect">
            <a:avLst/>
          </a:prstGeom>
          <a:solidFill>
            <a:srgbClr val="132046"/>
          </a:solidFill>
        </p:spPr>
        <p:txBody>
          <a:bodyPr vert="horz" wrap="square" rtlCol="0" anchor="ctr">
            <a:noAutofit/>
          </a:bodyPr>
          <a:lstStyle>
            <a:defPPr>
              <a:defRPr lang="en-US"/>
            </a:defPPr>
            <a:lvl1pPr>
              <a:defRPr sz="1000">
                <a:solidFill>
                  <a:srgbClr val="C7000B"/>
                </a:solidFill>
                <a:latin typeface="Huawei Sans" panose="020C0503030203020204" pitchFamily="34" charset="0"/>
                <a:ea typeface="方正兰亭黑简体" panose="02000000000000000000" pitchFamily="2" charset="-122"/>
                <a:cs typeface="+mn-ea"/>
              </a:defRPr>
            </a:lvl1pPr>
          </a:lstStyle>
          <a:p>
            <a:pPr algn="ctr"/>
            <a:r>
              <a:rPr lang="en-US" altLang="zh-CN" sz="800" dirty="0">
                <a:sym typeface="Huawei Sans" panose="020C0503030203020204" pitchFamily="34" charset="0"/>
              </a:rPr>
              <a:t>1</a:t>
            </a:r>
            <a:endParaRPr lang="zh-CN" altLang="en-US" sz="800" dirty="0">
              <a:sym typeface="Huawei Sans" panose="020C0503030203020204" pitchFamily="34" charset="0"/>
            </a:endParaRPr>
          </a:p>
        </p:txBody>
      </p:sp>
      <p:sp>
        <p:nvSpPr>
          <p:cNvPr id="21" name="五边形 20"/>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22" name="燕尾形 21"/>
          <p:cNvSpPr/>
          <p:nvPr/>
        </p:nvSpPr>
        <p:spPr bwMode="gray">
          <a:xfrm>
            <a:off x="7746174" y="124239"/>
            <a:ext cx="1368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28" name="燕尾形 27"/>
          <p:cNvSpPr/>
          <p:nvPr/>
        </p:nvSpPr>
        <p:spPr bwMode="gray">
          <a:xfrm>
            <a:off x="10487500"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29" name="燕尾形 28"/>
          <p:cNvSpPr/>
          <p:nvPr/>
        </p:nvSpPr>
        <p:spPr bwMode="gray">
          <a:xfrm>
            <a:off x="9044837"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236356289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79"/>
          <p:cNvPicPr>
            <a:picLocks noChangeAspect="1"/>
          </p:cNvPicPr>
          <p:nvPr/>
        </p:nvPicPr>
        <p:blipFill>
          <a:blip r:embed="rId3"/>
          <a:stretch>
            <a:fillRect/>
          </a:stretch>
        </p:blipFill>
        <p:spPr bwMode="invGray">
          <a:xfrm>
            <a:off x="6096000" y="1458779"/>
            <a:ext cx="5633940" cy="2007580"/>
          </a:xfrm>
          <a:prstGeom prst="rect">
            <a:avLst/>
          </a:prstGeom>
        </p:spPr>
      </p:pic>
      <p:pic>
        <p:nvPicPr>
          <p:cNvPr id="28" name="图片 82"/>
          <p:cNvPicPr>
            <a:picLocks noChangeAspect="1"/>
          </p:cNvPicPr>
          <p:nvPr/>
        </p:nvPicPr>
        <p:blipFill>
          <a:blip r:embed="rId4"/>
          <a:stretch>
            <a:fillRect/>
          </a:stretch>
        </p:blipFill>
        <p:spPr bwMode="invGray">
          <a:xfrm>
            <a:off x="596451" y="1466699"/>
            <a:ext cx="5404333" cy="1439988"/>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7: Connection Issue Analysis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54" name="矩形 53"/>
          <p:cNvSpPr/>
          <p:nvPr/>
        </p:nvSpPr>
        <p:spPr bwMode="gray">
          <a:xfrm>
            <a:off x="2020217" y="1967570"/>
            <a:ext cx="489841" cy="69570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矩形 56"/>
          <p:cNvSpPr/>
          <p:nvPr/>
        </p:nvSpPr>
        <p:spPr bwMode="gray">
          <a:xfrm>
            <a:off x="2571531" y="2236719"/>
            <a:ext cx="2307717" cy="42656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矩形 59"/>
          <p:cNvSpPr/>
          <p:nvPr/>
        </p:nvSpPr>
        <p:spPr bwMode="gray">
          <a:xfrm>
            <a:off x="1230086" y="2320973"/>
            <a:ext cx="790131" cy="23298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文本框 60"/>
          <p:cNvSpPr txBox="1"/>
          <p:nvPr/>
        </p:nvSpPr>
        <p:spPr bwMode="gray">
          <a:xfrm>
            <a:off x="455612" y="983804"/>
            <a:ext cx="5421991" cy="461665"/>
          </a:xfrm>
          <a:prstGeom prst="rect">
            <a:avLst/>
          </a:prstGeom>
          <a:noFill/>
        </p:spPr>
        <p:txBody>
          <a:bodyPr vert="horz" wrap="square" rtlCol="0">
            <a:spAutoFit/>
          </a:bodyPr>
          <a:lstStyle/>
          <a:p>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 (Following step 3 in the previous slide) Click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Statistics</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and view the statistical chart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Number of Clients &amp; Authentication Failure Ratio</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63" name="文本框 62"/>
          <p:cNvSpPr txBox="1"/>
          <p:nvPr/>
        </p:nvSpPr>
        <p:spPr bwMode="gray">
          <a:xfrm>
            <a:off x="442913" y="3113532"/>
            <a:ext cx="5330870" cy="461665"/>
          </a:xfrm>
          <a:prstGeom prst="rect">
            <a:avLst/>
          </a:prstGeom>
          <a:noFill/>
        </p:spPr>
        <p:txBody>
          <a:bodyPr vert="horz" wrap="square" rtlCol="0">
            <a:spAutoFit/>
          </a:bodyPr>
          <a:lstStyle/>
          <a:p>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4. Under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Original Issue List</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click the issue-specific hyperlink to navigate to the issue details page.</a:t>
            </a:r>
          </a:p>
        </p:txBody>
      </p:sp>
      <p:sp>
        <p:nvSpPr>
          <p:cNvPr id="65" name="文本框 64"/>
          <p:cNvSpPr txBox="1"/>
          <p:nvPr/>
        </p:nvSpPr>
        <p:spPr bwMode="gray">
          <a:xfrm>
            <a:off x="6000784" y="1081716"/>
            <a:ext cx="3421890" cy="276999"/>
          </a:xfrm>
          <a:prstGeom prst="rect">
            <a:avLst/>
          </a:prstGeom>
          <a:noFill/>
        </p:spPr>
        <p:txBody>
          <a:bodyPr vert="horz" wrap="square" rtlCol="0">
            <a:spAutoFit/>
          </a:bodyPr>
          <a:lstStyle/>
          <a:p>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5. View the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failure event </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and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possible cause</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67" name="矩形 66"/>
          <p:cNvSpPr/>
          <p:nvPr/>
        </p:nvSpPr>
        <p:spPr bwMode="gray">
          <a:xfrm>
            <a:off x="9226321" y="1710738"/>
            <a:ext cx="910455" cy="10307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矩形 67"/>
          <p:cNvSpPr/>
          <p:nvPr/>
        </p:nvSpPr>
        <p:spPr bwMode="gray">
          <a:xfrm>
            <a:off x="8590195" y="3010954"/>
            <a:ext cx="3070581" cy="4554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文本框 68"/>
          <p:cNvSpPr txBox="1"/>
          <p:nvPr/>
        </p:nvSpPr>
        <p:spPr bwMode="gray">
          <a:xfrm>
            <a:off x="6585842" y="1877222"/>
            <a:ext cx="2545263" cy="461665"/>
          </a:xfrm>
          <a:prstGeom prst="rect">
            <a:avLst/>
          </a:prstGeom>
          <a:solidFill>
            <a:srgbClr val="C7000B"/>
          </a:solidFill>
        </p:spPr>
        <p:txBody>
          <a:bodyPr vert="horz" wrap="square" rtlCol="0" anchor="ctr">
            <a:spAutoFit/>
          </a:bodyPr>
          <a:lstStyle/>
          <a:p>
            <a:r>
              <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Failure cause: The response from the RADIUS server times out.</a:t>
            </a:r>
          </a:p>
        </p:txBody>
      </p:sp>
      <p:sp>
        <p:nvSpPr>
          <p:cNvPr id="71" name="文本框 70"/>
          <p:cNvSpPr txBox="1"/>
          <p:nvPr/>
        </p:nvSpPr>
        <p:spPr bwMode="gray">
          <a:xfrm>
            <a:off x="7655443" y="3785688"/>
            <a:ext cx="4050009" cy="830997"/>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Possible cause provided by the analyzer: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The server is abnormal</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 or the connection between the access controller and server is abnormal. You are advised to log in to the authentication server for further check.</a:t>
            </a:r>
          </a:p>
        </p:txBody>
      </p:sp>
      <p:cxnSp>
        <p:nvCxnSpPr>
          <p:cNvPr id="74" name="直接箭头连接符 73"/>
          <p:cNvCxnSpPr/>
          <p:nvPr/>
        </p:nvCxnSpPr>
        <p:spPr bwMode="gray">
          <a:xfrm>
            <a:off x="9680448" y="3355883"/>
            <a:ext cx="0" cy="408178"/>
          </a:xfrm>
          <a:prstGeom prst="straightConnector1">
            <a:avLst/>
          </a:prstGeom>
          <a:ln w="38100">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29" name="Oval 4"/>
          <p:cNvSpPr>
            <a:spLocks noChangeAspect="1"/>
          </p:cNvSpPr>
          <p:nvPr/>
        </p:nvSpPr>
        <p:spPr>
          <a:xfrm>
            <a:off x="2119069" y="1815613"/>
            <a:ext cx="216000" cy="216000"/>
          </a:xfrm>
          <a:prstGeom prst="ellipse">
            <a:avLst/>
          </a:prstGeom>
          <a:solidFill>
            <a:srgbClr val="C7000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4"/>
          <p:cNvSpPr>
            <a:spLocks noChangeAspect="1"/>
          </p:cNvSpPr>
          <p:nvPr/>
        </p:nvSpPr>
        <p:spPr>
          <a:xfrm>
            <a:off x="1478343" y="2100523"/>
            <a:ext cx="216000" cy="216000"/>
          </a:xfrm>
          <a:prstGeom prst="ellipse">
            <a:avLst/>
          </a:prstGeom>
          <a:solidFill>
            <a:srgbClr val="C7000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4"/>
          <p:cNvSpPr>
            <a:spLocks noChangeAspect="1"/>
          </p:cNvSpPr>
          <p:nvPr/>
        </p:nvSpPr>
        <p:spPr>
          <a:xfrm>
            <a:off x="3587649" y="2100523"/>
            <a:ext cx="216000" cy="216000"/>
          </a:xfrm>
          <a:prstGeom prst="ellipse">
            <a:avLst/>
          </a:prstGeom>
          <a:solidFill>
            <a:srgbClr val="C7000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图片 80"/>
          <p:cNvPicPr>
            <a:picLocks noChangeAspect="1"/>
          </p:cNvPicPr>
          <p:nvPr/>
        </p:nvPicPr>
        <p:blipFill>
          <a:blip r:embed="rId5"/>
          <a:stretch>
            <a:fillRect/>
          </a:stretch>
        </p:blipFill>
        <p:spPr bwMode="invGray">
          <a:xfrm>
            <a:off x="596451" y="3555051"/>
            <a:ext cx="4363398" cy="1046039"/>
          </a:xfrm>
          <a:prstGeom prst="rect">
            <a:avLst/>
          </a:prstGeom>
        </p:spPr>
      </p:pic>
      <p:sp>
        <p:nvSpPr>
          <p:cNvPr id="64" name="矩形 63"/>
          <p:cNvSpPr/>
          <p:nvPr/>
        </p:nvSpPr>
        <p:spPr bwMode="gray">
          <a:xfrm>
            <a:off x="617384" y="4051830"/>
            <a:ext cx="2239027" cy="1704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圆角矩形 75"/>
          <p:cNvSpPr/>
          <p:nvPr/>
        </p:nvSpPr>
        <p:spPr bwMode="gray">
          <a:xfrm>
            <a:off x="903843" y="4655457"/>
            <a:ext cx="10541067" cy="317483"/>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Case Benefits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75"/>
          <p:cNvSpPr/>
          <p:nvPr/>
        </p:nvSpPr>
        <p:spPr bwMode="gray">
          <a:xfrm>
            <a:off x="903843" y="5008191"/>
            <a:ext cx="10541067" cy="1192584"/>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lstStyle/>
          <a:p>
            <a:pPr>
              <a:lnSpc>
                <a:spcPts val="2200"/>
              </a:lnSpc>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Due to factors such as signal coverage, obstacles in physical environments, and radio interference, user access failures persist on the wireless network. CampusInsight analyzes client access data to identify abnormal clients and eliminate invalid failure events. In addition, CampusInsight uses the machine learning algorithm to intelligently identify issues with a large number of failed clients and a large failure rate, accurately identify group connection faults on the network in a timely manner, and provide proper rectification suggestions based on expert experience.</a:t>
            </a:r>
          </a:p>
        </p:txBody>
      </p:sp>
      <p:sp>
        <p:nvSpPr>
          <p:cNvPr id="27" name="五边形 26"/>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36" name="燕尾形 35"/>
          <p:cNvSpPr/>
          <p:nvPr/>
        </p:nvSpPr>
        <p:spPr bwMode="gray">
          <a:xfrm>
            <a:off x="7746174" y="124239"/>
            <a:ext cx="1368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37" name="燕尾形 36"/>
          <p:cNvSpPr/>
          <p:nvPr/>
        </p:nvSpPr>
        <p:spPr bwMode="gray">
          <a:xfrm>
            <a:off x="10487500"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38" name="燕尾形 37"/>
          <p:cNvSpPr/>
          <p:nvPr/>
        </p:nvSpPr>
        <p:spPr bwMode="gray">
          <a:xfrm>
            <a:off x="9044837"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339157549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Weak-Signal Coverage Issue Analysis</a:t>
            </a:r>
          </a:p>
        </p:txBody>
      </p:sp>
      <p:sp>
        <p:nvSpPr>
          <p:cNvPr id="3" name="Rounded Rectangle 23"/>
          <p:cNvSpPr/>
          <p:nvPr/>
        </p:nvSpPr>
        <p:spPr bwMode="gray">
          <a:xfrm>
            <a:off x="990267" y="4426274"/>
            <a:ext cx="5540391" cy="1018704"/>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Rounded Rectangle 23"/>
          <p:cNvSpPr/>
          <p:nvPr/>
        </p:nvSpPr>
        <p:spPr bwMode="gray">
          <a:xfrm>
            <a:off x="990267" y="2211051"/>
            <a:ext cx="5540391" cy="2142425"/>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Working with Partners to Build One of the Five Clouds for an Intelligent World"/>
          <p:cNvSpPr txBox="1"/>
          <p:nvPr/>
        </p:nvSpPr>
        <p:spPr bwMode="gray">
          <a:xfrm>
            <a:off x="1305431" y="2886220"/>
            <a:ext cx="1982915"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Step2 Issue Analysis</a:t>
            </a:r>
            <a:endParaRPr lang="zh-CN" altLang="en-US"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3年支持100万开发者实践"/>
          <p:cNvSpPr txBox="1"/>
          <p:nvPr/>
        </p:nvSpPr>
        <p:spPr bwMode="gray">
          <a:xfrm>
            <a:off x="1305432" y="3229977"/>
            <a:ext cx="3318820" cy="18466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Extensive information for issue analysis</a:t>
            </a:r>
          </a:p>
        </p:txBody>
      </p:sp>
      <p:sp>
        <p:nvSpPr>
          <p:cNvPr id="7" name="Rounded Rectangle 23"/>
          <p:cNvSpPr/>
          <p:nvPr/>
        </p:nvSpPr>
        <p:spPr bwMode="gray">
          <a:xfrm>
            <a:off x="990267" y="1396442"/>
            <a:ext cx="5540391" cy="748867"/>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Working with Partners to Build One of the Five Clouds for an Intelligent World"/>
          <p:cNvSpPr txBox="1"/>
          <p:nvPr/>
        </p:nvSpPr>
        <p:spPr bwMode="gray">
          <a:xfrm>
            <a:off x="1305431" y="1474277"/>
            <a:ext cx="2503891"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Step1 Issue </a:t>
            </a:r>
            <a:r>
              <a:rPr lang="en-US" altLang="zh-CN"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a:t>
            </a: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dentification</a:t>
            </a:r>
            <a:endParaRPr lang="en-US" altLang="zh-CN"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3年支持100万开发者实践"/>
          <p:cNvSpPr txBox="1"/>
          <p:nvPr/>
        </p:nvSpPr>
        <p:spPr bwMode="gray">
          <a:xfrm>
            <a:off x="1305431" y="1735532"/>
            <a:ext cx="3318820" cy="36933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Intelligent identification of weak-signal coverage issues</a:t>
            </a:r>
          </a:p>
        </p:txBody>
      </p:sp>
      <p:sp>
        <p:nvSpPr>
          <p:cNvPr id="10" name="矩形 9"/>
          <p:cNvSpPr/>
          <p:nvPr/>
        </p:nvSpPr>
        <p:spPr bwMode="gray">
          <a:xfrm>
            <a:off x="990266" y="5699210"/>
            <a:ext cx="10211467" cy="338554"/>
          </a:xfrm>
          <a:prstGeom prst="rect">
            <a:avLst/>
          </a:prstGeom>
          <a:solidFill>
            <a:srgbClr val="30B5C5"/>
          </a:solidFill>
        </p:spPr>
        <p:txBody>
          <a:bodyPr wrap="square">
            <a:spAutoFit/>
          </a:bodyPr>
          <a:lstStyle/>
          <a:p>
            <a:pPr algn="ctr"/>
            <a:r>
              <a:rPr lang="en-US" altLang="zh-CN" sz="16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Intelligently identify and remotely cope with weak-signal coverage issues</a:t>
            </a:r>
          </a:p>
        </p:txBody>
      </p:sp>
      <p:sp>
        <p:nvSpPr>
          <p:cNvPr id="11" name="Working with Partners to Build One of the Five Clouds for an Intelligent World"/>
          <p:cNvSpPr txBox="1"/>
          <p:nvPr/>
        </p:nvSpPr>
        <p:spPr bwMode="gray">
          <a:xfrm>
            <a:off x="1305431" y="4663247"/>
            <a:ext cx="2114361"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Step3 Cause Locating</a:t>
            </a:r>
            <a:endParaRPr lang="zh-CN" altLang="en-US"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3年支持100万开发者实践"/>
          <p:cNvSpPr txBox="1"/>
          <p:nvPr/>
        </p:nvSpPr>
        <p:spPr bwMode="gray">
          <a:xfrm>
            <a:off x="1305431" y="5014485"/>
            <a:ext cx="3318821" cy="18466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Troubleshooting based on suggestions</a:t>
            </a:r>
          </a:p>
        </p:txBody>
      </p:sp>
      <p:pic>
        <p:nvPicPr>
          <p:cNvPr id="25" name="图片 58"/>
          <p:cNvPicPr>
            <a:picLocks noChangeAspect="1"/>
          </p:cNvPicPr>
          <p:nvPr/>
        </p:nvPicPr>
        <p:blipFill>
          <a:blip r:embed="rId3"/>
          <a:stretch>
            <a:fillRect/>
          </a:stretch>
        </p:blipFill>
        <p:spPr bwMode="invGray">
          <a:xfrm>
            <a:off x="4956886" y="1394558"/>
            <a:ext cx="6545902" cy="4014492"/>
          </a:xfrm>
          <a:prstGeom prst="rect">
            <a:avLst/>
          </a:prstGeom>
        </p:spPr>
      </p:pic>
      <p:sp>
        <p:nvSpPr>
          <p:cNvPr id="20" name="文本框 19"/>
          <p:cNvSpPr txBox="1"/>
          <p:nvPr/>
        </p:nvSpPr>
        <p:spPr bwMode="gray">
          <a:xfrm>
            <a:off x="6758379" y="3485505"/>
            <a:ext cx="2594507" cy="461665"/>
          </a:xfrm>
          <a:prstGeom prst="rect">
            <a:avLst/>
          </a:prstGeom>
          <a:solidFill>
            <a:srgbClr val="C7000B"/>
          </a:solidFill>
        </p:spPr>
        <p:txBody>
          <a:bodyPr vert="horz" wrap="square" rtlCol="0" anchor="ctr">
            <a:spAutoFit/>
          </a:bodyPr>
          <a:lstStyle/>
          <a:p>
            <a:r>
              <a:rPr lang="en-US" altLang="zh-CN" sz="12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Remote clients are associated with high-power radio.</a:t>
            </a:r>
          </a:p>
        </p:txBody>
      </p:sp>
      <p:sp>
        <p:nvSpPr>
          <p:cNvPr id="19" name="五边形 18"/>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26" name="燕尾形 25"/>
          <p:cNvSpPr/>
          <p:nvPr/>
        </p:nvSpPr>
        <p:spPr bwMode="gray">
          <a:xfrm>
            <a:off x="7746174"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27" name="燕尾形 26"/>
          <p:cNvSpPr/>
          <p:nvPr/>
        </p:nvSpPr>
        <p:spPr bwMode="gray">
          <a:xfrm>
            <a:off x="10487500"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28" name="燕尾形 27"/>
          <p:cNvSpPr/>
          <p:nvPr/>
        </p:nvSpPr>
        <p:spPr bwMode="gray">
          <a:xfrm>
            <a:off x="9044838" y="124239"/>
            <a:ext cx="1512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35315554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b="1" dirty="0" smtClean="0">
                <a:sym typeface="Huawei Sans" panose="020C0503030203020204" pitchFamily="34" charset="0"/>
              </a:rPr>
              <a:t>CampusInsight</a:t>
            </a:r>
            <a:r>
              <a:rPr lang="zh-CN" altLang="en-US" b="1" dirty="0">
                <a:sym typeface="Huawei Sans" panose="020C0503030203020204" pitchFamily="34" charset="0"/>
              </a:rPr>
              <a:t> </a:t>
            </a:r>
            <a:r>
              <a:rPr lang="en-US" altLang="zh-CN" b="1" dirty="0" smtClean="0">
                <a:sym typeface="Huawei Sans" panose="020C0503030203020204" pitchFamily="34" charset="0"/>
              </a:rPr>
              <a:t>Overview</a:t>
            </a:r>
          </a:p>
          <a:p>
            <a:r>
              <a:rPr lang="en-US" altLang="zh-CN" dirty="0" err="1" smtClean="0">
                <a:solidFill>
                  <a:schemeClr val="bg1">
                    <a:lumMod val="50000"/>
                  </a:schemeClr>
                </a:solidFill>
                <a:sym typeface="Huawei Sans" panose="020C0503030203020204" pitchFamily="34" charset="0"/>
              </a:rPr>
              <a:t>CampusInsight</a:t>
            </a:r>
            <a:r>
              <a:rPr lang="en-US" altLang="zh-CN" dirty="0" smtClean="0">
                <a:solidFill>
                  <a:schemeClr val="bg1">
                    <a:lumMod val="50000"/>
                  </a:schemeClr>
                </a:solidFill>
                <a:sym typeface="Huawei Sans" panose="020C0503030203020204" pitchFamily="34" charset="0"/>
              </a:rPr>
              <a:t> Functions and Demonstration</a:t>
            </a:r>
          </a:p>
          <a:p>
            <a:pPr lvl="1"/>
            <a:r>
              <a:rPr lang="en-US" altLang="zh-CN" dirty="0" smtClean="0">
                <a:solidFill>
                  <a:schemeClr val="bg1">
                    <a:lumMod val="50000"/>
                  </a:schemeClr>
                </a:solidFill>
                <a:sym typeface="Huawei Sans" panose="020C0503030203020204" pitchFamily="34" charset="0"/>
              </a:rPr>
              <a:t>Telemetry</a:t>
            </a:r>
          </a:p>
          <a:p>
            <a:pPr lvl="1"/>
            <a:r>
              <a:rPr lang="en-US" altLang="zh-CN" dirty="0" smtClean="0">
                <a:solidFill>
                  <a:schemeClr val="bg1">
                    <a:lumMod val="50000"/>
                  </a:schemeClr>
                </a:solidFill>
                <a:sym typeface="Huawei Sans" panose="020C0503030203020204" pitchFamily="34" charset="0"/>
              </a:rPr>
              <a:t>Visibility</a:t>
            </a:r>
          </a:p>
          <a:p>
            <a:pPr lvl="1"/>
            <a:r>
              <a:rPr lang="en-US" altLang="zh-CN" dirty="0" smtClean="0">
                <a:solidFill>
                  <a:schemeClr val="bg1">
                    <a:lumMod val="50000"/>
                  </a:schemeClr>
                </a:solidFill>
                <a:sym typeface="Huawei Sans" panose="020C0503030203020204" pitchFamily="34" charset="0"/>
              </a:rPr>
              <a:t>Analysis</a:t>
            </a:r>
          </a:p>
          <a:p>
            <a:pPr lvl="1"/>
            <a:r>
              <a:rPr lang="en-US" altLang="zh-CN" dirty="0" smtClean="0">
                <a:solidFill>
                  <a:schemeClr val="bg1">
                    <a:lumMod val="50000"/>
                  </a:schemeClr>
                </a:solidFill>
                <a:sym typeface="Huawei Sans" panose="020C0503030203020204" pitchFamily="34" charset="0"/>
              </a:rPr>
              <a:t>Optimization</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303211266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3"/>
          <a:stretch>
            <a:fillRect/>
          </a:stretch>
        </p:blipFill>
        <p:spPr bwMode="invGray">
          <a:xfrm>
            <a:off x="3244896" y="4348895"/>
            <a:ext cx="8137322" cy="939315"/>
          </a:xfrm>
          <a:prstGeom prst="rect">
            <a:avLst/>
          </a:prstGeom>
        </p:spPr>
      </p:pic>
      <p:pic>
        <p:nvPicPr>
          <p:cNvPr id="26" name="图片 56"/>
          <p:cNvPicPr>
            <a:picLocks noChangeAspect="1"/>
          </p:cNvPicPr>
          <p:nvPr/>
        </p:nvPicPr>
        <p:blipFill>
          <a:blip r:embed="rId4"/>
          <a:stretch>
            <a:fillRect/>
          </a:stretch>
        </p:blipFill>
        <p:spPr bwMode="invGray">
          <a:xfrm>
            <a:off x="3244896" y="2506294"/>
            <a:ext cx="8076083" cy="790528"/>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8: Weak-Signal Coverage Issue </a:t>
            </a:r>
            <a:r>
              <a:rPr lang="en-US" altLang="zh-CN" dirty="0" smtClean="0">
                <a:sym typeface="Huawei Sans" panose="020C0503030203020204" pitchFamily="34" charset="0"/>
              </a:rPr>
              <a:t>Analysis (1)</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bwMode="gray">
          <a:xfrm>
            <a:off x="442913" y="952367"/>
            <a:ext cx="11269662" cy="1068736"/>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4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On CampusInsight, O&amp;M personnel at a site detect multiple weak-signal coverage issues. The issue details show that many remote clients are associated with this high-power radio and therefore most clients have a low RSSI. O&amp;M personnel perform troubleshooting based on the rectification suggestions. The fault is rectified.</a:t>
            </a:r>
          </a:p>
        </p:txBody>
      </p:sp>
      <p:sp>
        <p:nvSpPr>
          <p:cNvPr id="40" name="文本框 39"/>
          <p:cNvSpPr txBox="1"/>
          <p:nvPr/>
        </p:nvSpPr>
        <p:spPr bwMode="gray">
          <a:xfrm>
            <a:off x="836026" y="2109962"/>
            <a:ext cx="2040523" cy="276999"/>
          </a:xfrm>
          <a:prstGeom prst="rect">
            <a:avLst/>
          </a:prstGeom>
          <a:noFill/>
        </p:spPr>
        <p:txBody>
          <a:bodyPr vert="horz" wrap="square" rtlCol="0">
            <a:spAutoFit/>
          </a:bodyPr>
          <a:lstStyle/>
          <a:p>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 Click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Issue Analysis</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41" name="文本框 40"/>
          <p:cNvSpPr txBox="1"/>
          <p:nvPr/>
        </p:nvSpPr>
        <p:spPr bwMode="gray">
          <a:xfrm>
            <a:off x="3134184" y="2110066"/>
            <a:ext cx="8614903" cy="276999"/>
          </a:xfrm>
          <a:prstGeom prst="rect">
            <a:avLst/>
          </a:prstGeom>
          <a:noFill/>
        </p:spPr>
        <p:txBody>
          <a:bodyPr vert="horz" wrap="square" rtlCol="0">
            <a:spAutoFit/>
          </a:bodyPr>
          <a:lstStyle/>
          <a:p>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 Click the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air interface issue tab </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and click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Weak-Signal Coverage</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The page of weak-signal coverage issues is displayed.</a:t>
            </a:r>
          </a:p>
        </p:txBody>
      </p:sp>
      <p:sp>
        <p:nvSpPr>
          <p:cNvPr id="42" name="矩形 41"/>
          <p:cNvSpPr/>
          <p:nvPr/>
        </p:nvSpPr>
        <p:spPr bwMode="gray">
          <a:xfrm>
            <a:off x="3232704" y="2724751"/>
            <a:ext cx="274792" cy="201418"/>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矩形 43"/>
          <p:cNvSpPr/>
          <p:nvPr/>
        </p:nvSpPr>
        <p:spPr bwMode="gray">
          <a:xfrm>
            <a:off x="3628346" y="2553551"/>
            <a:ext cx="1106281" cy="609789"/>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文本框 45"/>
          <p:cNvSpPr txBox="1"/>
          <p:nvPr/>
        </p:nvSpPr>
        <p:spPr bwMode="gray">
          <a:xfrm>
            <a:off x="3134185" y="3787505"/>
            <a:ext cx="8578390" cy="461665"/>
          </a:xfrm>
          <a:prstGeom prst="rect">
            <a:avLst/>
          </a:prstGeom>
          <a:noFill/>
        </p:spPr>
        <p:txBody>
          <a:bodyPr vert="horz" wrap="square" rtlCol="0">
            <a:spAutoFit/>
          </a:bodyPr>
          <a:lstStyle/>
          <a:p>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 Click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Original Issue List</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In the issue list, click the first issue. The issue details page is displayed</a:t>
            </a:r>
            <a:r>
              <a:rPr lang="en-US" altLang="zh-CN" sz="12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For detailed operations, see the next slide</a:t>
            </a:r>
            <a:r>
              <a:rPr lang="en-US" altLang="zh-CN" sz="12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矩形 46"/>
          <p:cNvSpPr/>
          <p:nvPr/>
        </p:nvSpPr>
        <p:spPr bwMode="gray">
          <a:xfrm>
            <a:off x="3921463" y="4447014"/>
            <a:ext cx="813164" cy="162551"/>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矩形 47"/>
          <p:cNvSpPr/>
          <p:nvPr/>
        </p:nvSpPr>
        <p:spPr bwMode="gray">
          <a:xfrm>
            <a:off x="3452408" y="4831152"/>
            <a:ext cx="2129785" cy="176277"/>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任意多边形 54"/>
          <p:cNvSpPr/>
          <p:nvPr/>
        </p:nvSpPr>
        <p:spPr bwMode="gray">
          <a:xfrm>
            <a:off x="4734626" y="2389258"/>
            <a:ext cx="1640048" cy="291533"/>
          </a:xfrm>
          <a:custGeom>
            <a:avLst/>
            <a:gdLst>
              <a:gd name="connsiteX0" fmla="*/ 0 w 647700"/>
              <a:gd name="connsiteY0" fmla="*/ 276225 h 276225"/>
              <a:gd name="connsiteX1" fmla="*/ 504825 w 647700"/>
              <a:gd name="connsiteY1" fmla="*/ 133350 h 276225"/>
              <a:gd name="connsiteX2" fmla="*/ 647700 w 647700"/>
              <a:gd name="connsiteY2" fmla="*/ 0 h 276225"/>
            </a:gdLst>
            <a:ahLst/>
            <a:cxnLst>
              <a:cxn ang="0">
                <a:pos x="connsiteX0" y="connsiteY0"/>
              </a:cxn>
              <a:cxn ang="0">
                <a:pos x="connsiteX1" y="connsiteY1"/>
              </a:cxn>
              <a:cxn ang="0">
                <a:pos x="connsiteX2" y="connsiteY2"/>
              </a:cxn>
            </a:cxnLst>
            <a:rect l="l" t="t" r="r" b="b"/>
            <a:pathLst>
              <a:path w="647700" h="276225">
                <a:moveTo>
                  <a:pt x="0" y="276225"/>
                </a:moveTo>
                <a:cubicBezTo>
                  <a:pt x="198437" y="227806"/>
                  <a:pt x="396875" y="179387"/>
                  <a:pt x="504825" y="133350"/>
                </a:cubicBezTo>
                <a:cubicBezTo>
                  <a:pt x="612775" y="87313"/>
                  <a:pt x="630237" y="43656"/>
                  <a:pt x="647700" y="0"/>
                </a:cubicBezTo>
              </a:path>
            </a:pathLst>
          </a:custGeom>
          <a:noFill/>
          <a:ln w="38100" cap="flat" cmpd="sng" algn="ctr">
            <a:solidFill>
              <a:srgbClr val="E9002F"/>
            </a:solidFill>
            <a:prstDash val="solid"/>
            <a:miter lim="800000"/>
            <a:tailEnd type="triangle"/>
          </a:ln>
          <a:effectLst/>
        </p:spPr>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任意多边形 56"/>
          <p:cNvSpPr/>
          <p:nvPr/>
        </p:nvSpPr>
        <p:spPr bwMode="gray">
          <a:xfrm rot="5400000" flipH="1">
            <a:off x="3500063" y="2236287"/>
            <a:ext cx="320185" cy="656739"/>
          </a:xfrm>
          <a:custGeom>
            <a:avLst/>
            <a:gdLst>
              <a:gd name="connsiteX0" fmla="*/ 0 w 647700"/>
              <a:gd name="connsiteY0" fmla="*/ 276225 h 276225"/>
              <a:gd name="connsiteX1" fmla="*/ 504825 w 647700"/>
              <a:gd name="connsiteY1" fmla="*/ 133350 h 276225"/>
              <a:gd name="connsiteX2" fmla="*/ 647700 w 647700"/>
              <a:gd name="connsiteY2" fmla="*/ 0 h 276225"/>
            </a:gdLst>
            <a:ahLst/>
            <a:cxnLst>
              <a:cxn ang="0">
                <a:pos x="connsiteX0" y="connsiteY0"/>
              </a:cxn>
              <a:cxn ang="0">
                <a:pos x="connsiteX1" y="connsiteY1"/>
              </a:cxn>
              <a:cxn ang="0">
                <a:pos x="connsiteX2" y="connsiteY2"/>
              </a:cxn>
            </a:cxnLst>
            <a:rect l="l" t="t" r="r" b="b"/>
            <a:pathLst>
              <a:path w="647700" h="276225">
                <a:moveTo>
                  <a:pt x="0" y="276225"/>
                </a:moveTo>
                <a:cubicBezTo>
                  <a:pt x="198437" y="227806"/>
                  <a:pt x="396875" y="179387"/>
                  <a:pt x="504825" y="133350"/>
                </a:cubicBezTo>
                <a:cubicBezTo>
                  <a:pt x="612775" y="87313"/>
                  <a:pt x="630237" y="43656"/>
                  <a:pt x="647700" y="0"/>
                </a:cubicBezTo>
              </a:path>
            </a:pathLst>
          </a:custGeom>
          <a:noFill/>
          <a:ln w="38100" cap="flat" cmpd="sng" algn="ctr">
            <a:solidFill>
              <a:srgbClr val="E9002F"/>
            </a:solidFill>
            <a:prstDash val="solid"/>
            <a:miter lim="800000"/>
            <a:tailEnd type="triangle"/>
          </a:ln>
          <a:effectLst/>
        </p:spPr>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1"/>
          <p:cNvPicPr>
            <a:picLocks noChangeAspect="1"/>
          </p:cNvPicPr>
          <p:nvPr/>
        </p:nvPicPr>
        <p:blipFill>
          <a:blip r:embed="rId5"/>
          <a:stretch>
            <a:fillRect/>
          </a:stretch>
        </p:blipFill>
        <p:spPr bwMode="invGray">
          <a:xfrm>
            <a:off x="1061870" y="2389258"/>
            <a:ext cx="1322690" cy="2898952"/>
          </a:xfrm>
          <a:prstGeom prst="rect">
            <a:avLst/>
          </a:prstGeom>
        </p:spPr>
      </p:pic>
      <p:sp>
        <p:nvSpPr>
          <p:cNvPr id="25" name="矩形 68"/>
          <p:cNvSpPr/>
          <p:nvPr/>
        </p:nvSpPr>
        <p:spPr>
          <a:xfrm>
            <a:off x="1170037" y="4001535"/>
            <a:ext cx="1112143" cy="288291"/>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cs typeface="+mn-ea"/>
              <a:sym typeface="+mn-lt"/>
            </a:endParaRPr>
          </a:p>
        </p:txBody>
      </p:sp>
      <p:sp>
        <p:nvSpPr>
          <p:cNvPr id="21" name="五边形 20"/>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22" name="燕尾形 21"/>
          <p:cNvSpPr/>
          <p:nvPr/>
        </p:nvSpPr>
        <p:spPr bwMode="gray">
          <a:xfrm>
            <a:off x="7746174"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23" name="燕尾形 22"/>
          <p:cNvSpPr/>
          <p:nvPr/>
        </p:nvSpPr>
        <p:spPr bwMode="gray">
          <a:xfrm>
            <a:off x="10487500"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28" name="燕尾形 27"/>
          <p:cNvSpPr/>
          <p:nvPr/>
        </p:nvSpPr>
        <p:spPr bwMode="gray">
          <a:xfrm>
            <a:off x="9044837" y="124239"/>
            <a:ext cx="1512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114211710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1"/>
          <p:cNvPicPr>
            <a:picLocks noChangeAspect="1"/>
          </p:cNvPicPr>
          <p:nvPr/>
        </p:nvPicPr>
        <p:blipFill>
          <a:blip r:embed="rId3"/>
          <a:stretch>
            <a:fillRect/>
          </a:stretch>
        </p:blipFill>
        <p:spPr bwMode="invGray">
          <a:xfrm>
            <a:off x="795405" y="967582"/>
            <a:ext cx="6440115" cy="3949615"/>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8: Weak-Signal Coverage Issue Analysis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19" name="文本框 70"/>
          <p:cNvSpPr txBox="1"/>
          <p:nvPr/>
        </p:nvSpPr>
        <p:spPr bwMode="gray">
          <a:xfrm>
            <a:off x="7461546" y="1045730"/>
            <a:ext cx="4251029" cy="1384995"/>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1. The N10-2F-3 AP encounters the weak-signal coverage issue. Check the RSSI distribution of clients under the AP. It is found that the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RSSI of more than 80% clients is abnormal (&lt; –65 </a:t>
            </a:r>
            <a:r>
              <a:rPr lang="en-US" altLang="zh-CN" sz="1200" dirty="0" err="1">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dBm</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 during the period of the issue. (According to Huawei's accumulated IT O&amp;M expertise, user experience will be affected if the RSSI is lower than –65 </a:t>
            </a:r>
            <a:r>
              <a:rPr lang="en-US" altLang="zh-CN" sz="1200" dirty="0" err="1">
                <a:latin typeface="Huawei Sans" panose="020C0503030203020204" pitchFamily="34" charset="0"/>
                <a:ea typeface="方正兰亭黑简体" panose="02000000000000000000" pitchFamily="2" charset="-122"/>
                <a:cs typeface="+mn-ea"/>
                <a:sym typeface="Huawei Sans" panose="020C0503030203020204" pitchFamily="34" charset="0"/>
              </a:rPr>
              <a:t>dBm</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0" name="矩形 19"/>
          <p:cNvSpPr/>
          <p:nvPr/>
        </p:nvSpPr>
        <p:spPr bwMode="gray">
          <a:xfrm>
            <a:off x="4039657" y="2647967"/>
            <a:ext cx="2708367" cy="333803"/>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圆角右箭头 20"/>
          <p:cNvSpPr/>
          <p:nvPr/>
        </p:nvSpPr>
        <p:spPr bwMode="gray">
          <a:xfrm>
            <a:off x="6466512" y="1868765"/>
            <a:ext cx="995034" cy="779202"/>
          </a:xfrm>
          <a:prstGeom prst="bentArrow">
            <a:avLst>
              <a:gd name="adj1" fmla="val 7112"/>
              <a:gd name="adj2" fmla="val 9829"/>
              <a:gd name="adj3" fmla="val 11718"/>
              <a:gd name="adj4" fmla="val 43750"/>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文本框 73"/>
          <p:cNvSpPr txBox="1"/>
          <p:nvPr/>
        </p:nvSpPr>
        <p:spPr bwMode="gray">
          <a:xfrm>
            <a:off x="7461547" y="2631397"/>
            <a:ext cx="4251028" cy="1200329"/>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2. Check the radio power of the AP. It is found that the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5G radio power of the AP is set to 30 </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during the period of the issue. (According to Huawei's accumulated IT O&amp;M expertise, the 5G radio power is generally set to 13.) If the power is too high, remote clients will be associated with the AP, causing the weak-signal coverage issue.</a:t>
            </a:r>
          </a:p>
        </p:txBody>
      </p:sp>
      <p:sp>
        <p:nvSpPr>
          <p:cNvPr id="23" name="矩形 22"/>
          <p:cNvSpPr/>
          <p:nvPr/>
        </p:nvSpPr>
        <p:spPr bwMode="gray">
          <a:xfrm>
            <a:off x="851740" y="3560153"/>
            <a:ext cx="6313715" cy="131888"/>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圆角右箭头 23"/>
          <p:cNvSpPr/>
          <p:nvPr/>
        </p:nvSpPr>
        <p:spPr bwMode="gray">
          <a:xfrm>
            <a:off x="7165454" y="3136532"/>
            <a:ext cx="296092" cy="423619"/>
          </a:xfrm>
          <a:prstGeom prst="bentArrow">
            <a:avLst>
              <a:gd name="adj1" fmla="val 23197"/>
              <a:gd name="adj2" fmla="val 34695"/>
              <a:gd name="adj3" fmla="val 27272"/>
              <a:gd name="adj4" fmla="val 43750"/>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文本框 76"/>
          <p:cNvSpPr txBox="1"/>
          <p:nvPr/>
        </p:nvSpPr>
        <p:spPr bwMode="gray">
          <a:xfrm>
            <a:off x="7461545" y="4201110"/>
            <a:ext cx="4251029" cy="646331"/>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3. CampusInsight provides the possible cause of the issue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high radio power of the AP</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 and suggestions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reducing the radio power</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6" name="矩形 25"/>
          <p:cNvSpPr/>
          <p:nvPr/>
        </p:nvSpPr>
        <p:spPr bwMode="gray">
          <a:xfrm>
            <a:off x="851741" y="4155958"/>
            <a:ext cx="6313714" cy="73663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左箭头 26"/>
          <p:cNvSpPr/>
          <p:nvPr/>
        </p:nvSpPr>
        <p:spPr bwMode="gray">
          <a:xfrm flipH="1">
            <a:off x="7165455" y="4570959"/>
            <a:ext cx="296090" cy="198691"/>
          </a:xfrm>
          <a:prstGeom prst="leftArrow">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圆角矩形 75"/>
          <p:cNvSpPr/>
          <p:nvPr/>
        </p:nvSpPr>
        <p:spPr bwMode="gray">
          <a:xfrm>
            <a:off x="1017915" y="5004287"/>
            <a:ext cx="10156169" cy="305982"/>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Case Benefits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75"/>
          <p:cNvSpPr/>
          <p:nvPr/>
        </p:nvSpPr>
        <p:spPr bwMode="gray">
          <a:xfrm>
            <a:off x="1017915" y="5345520"/>
            <a:ext cx="10156169" cy="855256"/>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lstStyle/>
          <a:p>
            <a:pPr>
              <a:lnSpc>
                <a:spcPts val="2200"/>
              </a:lnSpc>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Weak-signal coverage issues easily occur on Wi-Fi networks due to improper network planning and configuration. Such issues lead to poor RSSI of clients and deteriorate Wi-Fi experience. Using weak-signal coverage issue analysis, CampusInsight can automatically identify weak-signal coverage issues, analyze data such as the RSSI and radio power, and provide possible causes and rectification suggestions.</a:t>
            </a:r>
          </a:p>
        </p:txBody>
      </p:sp>
      <p:sp>
        <p:nvSpPr>
          <p:cNvPr id="28" name="五边形 27"/>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29" name="燕尾形 28"/>
          <p:cNvSpPr/>
          <p:nvPr/>
        </p:nvSpPr>
        <p:spPr bwMode="gray">
          <a:xfrm>
            <a:off x="7746174"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37" name="燕尾形 36"/>
          <p:cNvSpPr/>
          <p:nvPr/>
        </p:nvSpPr>
        <p:spPr bwMode="gray">
          <a:xfrm>
            <a:off x="10487500"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38" name="燕尾形 37"/>
          <p:cNvSpPr/>
          <p:nvPr/>
        </p:nvSpPr>
        <p:spPr bwMode="gray">
          <a:xfrm>
            <a:off x="9044837" y="124239"/>
            <a:ext cx="1512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20496633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High Interference Issue Analysis</a:t>
            </a:r>
            <a:endParaRPr lang="zh-CN" altLang="en-US" dirty="0">
              <a:sym typeface="Huawei Sans" panose="020C0503030203020204" pitchFamily="34" charset="0"/>
            </a:endParaRPr>
          </a:p>
        </p:txBody>
      </p:sp>
      <p:sp>
        <p:nvSpPr>
          <p:cNvPr id="3" name="Rounded Rectangle 23"/>
          <p:cNvSpPr/>
          <p:nvPr/>
        </p:nvSpPr>
        <p:spPr bwMode="gray">
          <a:xfrm>
            <a:off x="856290" y="4415036"/>
            <a:ext cx="5540391" cy="1018704"/>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Rounded Rectangle 23"/>
          <p:cNvSpPr/>
          <p:nvPr/>
        </p:nvSpPr>
        <p:spPr bwMode="gray">
          <a:xfrm>
            <a:off x="856290" y="2394696"/>
            <a:ext cx="5540391" cy="1964584"/>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Working with Partners to Build One of the Five Clouds for an Intelligent World"/>
          <p:cNvSpPr txBox="1"/>
          <p:nvPr/>
        </p:nvSpPr>
        <p:spPr bwMode="gray">
          <a:xfrm>
            <a:off x="1171454" y="2934923"/>
            <a:ext cx="2669000"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Step2 Correlation Analysis</a:t>
            </a:r>
            <a:endParaRPr lang="zh-CN" altLang="en-US"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3年支持100万开发者实践"/>
          <p:cNvSpPr txBox="1"/>
          <p:nvPr/>
        </p:nvSpPr>
        <p:spPr bwMode="gray">
          <a:xfrm>
            <a:off x="1171454" y="3270772"/>
            <a:ext cx="4036272" cy="43088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Correlation analysis on metrics related to high interference </a:t>
            </a:r>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issues</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Rounded Rectangle 23"/>
          <p:cNvSpPr/>
          <p:nvPr/>
        </p:nvSpPr>
        <p:spPr bwMode="gray">
          <a:xfrm>
            <a:off x="856290" y="1328131"/>
            <a:ext cx="5540391" cy="994016"/>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Working with Partners to Build One of the Five Clouds for an Intelligent World"/>
          <p:cNvSpPr txBox="1"/>
          <p:nvPr/>
        </p:nvSpPr>
        <p:spPr bwMode="gray">
          <a:xfrm>
            <a:off x="1171454" y="1536533"/>
            <a:ext cx="3098605"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Step1 Intelligent Identification</a:t>
            </a:r>
            <a:endParaRPr lang="zh-CN" altLang="en-US"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3年支持100万开发者实践"/>
          <p:cNvSpPr txBox="1"/>
          <p:nvPr/>
        </p:nvSpPr>
        <p:spPr bwMode="gray">
          <a:xfrm>
            <a:off x="1171454" y="1820500"/>
            <a:ext cx="4036272" cy="43088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Proactively identify high interference issues on the network.</a:t>
            </a:r>
          </a:p>
        </p:txBody>
      </p:sp>
      <p:sp>
        <p:nvSpPr>
          <p:cNvPr id="10" name="矩形 9"/>
          <p:cNvSpPr/>
          <p:nvPr/>
        </p:nvSpPr>
        <p:spPr bwMode="gray">
          <a:xfrm>
            <a:off x="856289" y="5557610"/>
            <a:ext cx="10479422" cy="338554"/>
          </a:xfrm>
          <a:prstGeom prst="rect">
            <a:avLst/>
          </a:prstGeom>
          <a:solidFill>
            <a:srgbClr val="30B5C5"/>
          </a:solidFill>
        </p:spPr>
        <p:txBody>
          <a:bodyPr wrap="square">
            <a:spAutoFit/>
          </a:bodyPr>
          <a:lstStyle/>
          <a:p>
            <a:pPr algn="ctr"/>
            <a:r>
              <a:rPr lang="en-US" altLang="zh-CN" sz="16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Passive O&amp;M is changed to proactive O&amp;M.</a:t>
            </a:r>
            <a:endParaRPr lang="zh-CN" altLang="en-US" sz="16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Working with Partners to Build One of the Five Clouds for an Intelligent World"/>
          <p:cNvSpPr txBox="1"/>
          <p:nvPr/>
        </p:nvSpPr>
        <p:spPr bwMode="gray">
          <a:xfrm>
            <a:off x="1171454" y="4581748"/>
            <a:ext cx="2140009"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Step3 Fault Diagnosis</a:t>
            </a:r>
            <a:endParaRPr lang="en-US" altLang="zh-CN"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3年支持100万开发者实践"/>
          <p:cNvSpPr txBox="1"/>
          <p:nvPr/>
        </p:nvSpPr>
        <p:spPr bwMode="gray">
          <a:xfrm>
            <a:off x="1171454" y="4849498"/>
            <a:ext cx="4432779" cy="43088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Locate the root cause and rectify the fault based on possible causes and rectification suggestions</a:t>
            </a:r>
            <a:endParaRPr lang="zh-CN" altLang="en-US"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6" name="图片 46"/>
          <p:cNvPicPr>
            <a:picLocks noChangeAspect="1"/>
          </p:cNvPicPr>
          <p:nvPr/>
        </p:nvPicPr>
        <p:blipFill>
          <a:blip r:embed="rId3"/>
          <a:stretch>
            <a:fillRect/>
          </a:stretch>
        </p:blipFill>
        <p:spPr bwMode="invGray">
          <a:xfrm>
            <a:off x="6096000" y="1334936"/>
            <a:ext cx="5210850" cy="4188127"/>
          </a:xfrm>
          <a:prstGeom prst="rect">
            <a:avLst/>
          </a:prstGeom>
        </p:spPr>
      </p:pic>
      <p:sp>
        <p:nvSpPr>
          <p:cNvPr id="27" name="文本框 50"/>
          <p:cNvSpPr txBox="1"/>
          <p:nvPr/>
        </p:nvSpPr>
        <p:spPr>
          <a:xfrm>
            <a:off x="7065222" y="2626568"/>
            <a:ext cx="3754178" cy="461665"/>
          </a:xfrm>
          <a:prstGeom prst="rect">
            <a:avLst/>
          </a:prstGeom>
          <a:solidFill>
            <a:srgbClr val="C7000B"/>
          </a:solidFill>
        </p:spPr>
        <p:txBody>
          <a:bodyPr vert="horz" wrap="square" rtlCol="0" anchor="ctr">
            <a:spAutoFit/>
          </a:bodyPr>
          <a:lstStyle>
            <a:defPPr>
              <a:defRPr lang="en-US"/>
            </a:defPPr>
            <a:lvl1pPr>
              <a:defRPr sz="1200" b="1">
                <a:solidFill>
                  <a:schemeClr val="bg1"/>
                </a:solidFill>
                <a:latin typeface="Huawei Sans" panose="020C0503030203020204" pitchFamily="34" charset="0"/>
                <a:ea typeface="方正兰亭黑简体" panose="02000000000000000000" pitchFamily="2" charset="-122"/>
                <a:cs typeface="+mn-ea"/>
              </a:defRPr>
            </a:lvl1pPr>
          </a:lstStyle>
          <a:p>
            <a:r>
              <a:rPr/>
              <a:t>Find the neighboring AP with the highest relevance based on the correlation algorithm.</a:t>
            </a:r>
          </a:p>
        </p:txBody>
      </p:sp>
      <p:sp>
        <p:nvSpPr>
          <p:cNvPr id="28" name="文本框 51"/>
          <p:cNvSpPr txBox="1"/>
          <p:nvPr/>
        </p:nvSpPr>
        <p:spPr>
          <a:xfrm>
            <a:off x="6483393" y="3471956"/>
            <a:ext cx="4336007" cy="276999"/>
          </a:xfrm>
          <a:prstGeom prst="rect">
            <a:avLst/>
          </a:prstGeom>
          <a:solidFill>
            <a:srgbClr val="C7000B"/>
          </a:solidFill>
        </p:spPr>
        <p:txBody>
          <a:bodyPr vert="horz" wrap="square" rtlCol="0" anchor="ctr">
            <a:spAutoFit/>
          </a:bodyPr>
          <a:lstStyle>
            <a:defPPr>
              <a:defRPr lang="en-US"/>
            </a:defPPr>
            <a:lvl1pPr>
              <a:defRPr sz="1200" b="1">
                <a:solidFill>
                  <a:schemeClr val="bg1"/>
                </a:solidFill>
                <a:latin typeface="Huawei Sans" panose="020C0503030203020204" pitchFamily="34" charset="0"/>
                <a:ea typeface="方正兰亭黑简体" panose="02000000000000000000" pitchFamily="2" charset="-122"/>
                <a:cs typeface="+mn-ea"/>
              </a:defRPr>
            </a:lvl1pPr>
          </a:lstStyle>
          <a:p>
            <a:r>
              <a:rPr dirty="0"/>
              <a:t>Co-channel interference caused by the neighboring AP</a:t>
            </a:r>
          </a:p>
        </p:txBody>
      </p:sp>
      <p:sp>
        <p:nvSpPr>
          <p:cNvPr id="29" name="五边形 28"/>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30" name="燕尾形 29"/>
          <p:cNvSpPr/>
          <p:nvPr/>
        </p:nvSpPr>
        <p:spPr bwMode="gray">
          <a:xfrm>
            <a:off x="7746174"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31" name="燕尾形 30"/>
          <p:cNvSpPr/>
          <p:nvPr/>
        </p:nvSpPr>
        <p:spPr bwMode="gray">
          <a:xfrm>
            <a:off x="10487500"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32" name="燕尾形 31"/>
          <p:cNvSpPr/>
          <p:nvPr/>
        </p:nvSpPr>
        <p:spPr bwMode="gray">
          <a:xfrm>
            <a:off x="9044838" y="124239"/>
            <a:ext cx="1512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325010208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Huawei Sans" panose="020C0503030203020204" pitchFamily="34" charset="0"/>
              </a:rPr>
              <a:t>Case 9: High </a:t>
            </a:r>
            <a:r>
              <a:rPr lang="en-US" altLang="zh-CN" dirty="0">
                <a:sym typeface="Huawei Sans" panose="020C0503030203020204" pitchFamily="34" charset="0"/>
              </a:rPr>
              <a:t>Interference Issue Analysis (</a:t>
            </a:r>
            <a:r>
              <a:rPr lang="en-US" altLang="zh-CN" dirty="0" smtClean="0">
                <a:sym typeface="Huawei Sans" panose="020C0503030203020204" pitchFamily="34" charset="0"/>
              </a:rPr>
              <a:t>1)</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bwMode="gray">
          <a:xfrm>
            <a:off x="455613" y="957107"/>
            <a:ext cx="11256962" cy="760959"/>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4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On CampusInsight, O&amp;M personnel at a site detect a co-channel interference issue caused by the neighboring AP through correlation analysis. Then they perform troubleshooting based on the rectification suggestions. The fault is rectified.</a:t>
            </a:r>
          </a:p>
        </p:txBody>
      </p:sp>
      <p:sp>
        <p:nvSpPr>
          <p:cNvPr id="40" name="文本框 39"/>
          <p:cNvSpPr txBox="1"/>
          <p:nvPr/>
        </p:nvSpPr>
        <p:spPr bwMode="gray">
          <a:xfrm>
            <a:off x="3183289" y="2220844"/>
            <a:ext cx="8080982" cy="276999"/>
          </a:xfrm>
          <a:prstGeom prst="rect">
            <a:avLst/>
          </a:prstGeom>
          <a:noFill/>
        </p:spPr>
        <p:txBody>
          <a:bodyPr vert="horz" wrap="square" rtlCol="0">
            <a:spAutoFit/>
          </a:bodyPr>
          <a:lstStyle/>
          <a:p>
            <a:pPr lvl="0" defTabSz="914400">
              <a:defRPr/>
            </a:pP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 Click the </a:t>
            </a:r>
            <a:r>
              <a:rPr lang="en-US" altLang="zh-CN" sz="12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air interface issue tab </a:t>
            </a: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and click </a:t>
            </a:r>
            <a:r>
              <a:rPr lang="en-US" altLang="zh-CN" sz="12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High Interference</a:t>
            </a: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The page of high interference issues is displayed.</a:t>
            </a:r>
          </a:p>
        </p:txBody>
      </p:sp>
      <p:sp>
        <p:nvSpPr>
          <p:cNvPr id="44" name="文本框 43"/>
          <p:cNvSpPr txBox="1"/>
          <p:nvPr/>
        </p:nvSpPr>
        <p:spPr bwMode="gray">
          <a:xfrm>
            <a:off x="3183289" y="4045975"/>
            <a:ext cx="8118802" cy="461665"/>
          </a:xfrm>
          <a:prstGeom prst="rect">
            <a:avLst/>
          </a:prstGeom>
          <a:noFill/>
        </p:spPr>
        <p:txBody>
          <a:bodyPr vert="horz" wrap="square" rtlCol="0">
            <a:spAutoFit/>
          </a:bodyPr>
          <a:lstStyle/>
          <a:p>
            <a:pPr lvl="0" defTabSz="914400">
              <a:defRPr/>
            </a:pP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 Click </a:t>
            </a:r>
            <a:r>
              <a:rPr lang="en-US" altLang="zh-CN" sz="12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Original Issue List</a:t>
            </a: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In the issue list, click the first issue. The issue details page is displayed.</a:t>
            </a:r>
          </a:p>
          <a:p>
            <a:pPr lvl="0" defTabSz="914400">
              <a:defRPr/>
            </a:pP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(For detailed operations, see the next slide</a:t>
            </a:r>
            <a:r>
              <a:rPr lang="en-US" altLang="zh-CN" sz="1200" kern="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文本框 47"/>
          <p:cNvSpPr txBox="1"/>
          <p:nvPr/>
        </p:nvSpPr>
        <p:spPr bwMode="gray">
          <a:xfrm>
            <a:off x="816603" y="2220844"/>
            <a:ext cx="2088521" cy="276999"/>
          </a:xfrm>
          <a:prstGeom prst="rect">
            <a:avLst/>
          </a:prstGeom>
          <a:noFill/>
        </p:spPr>
        <p:txBody>
          <a:bodyPr vert="horz" wrap="square" rtlCol="0">
            <a:spAutoFit/>
          </a:bodyPr>
          <a:lstStyle/>
          <a:p>
            <a:pPr lvl="0" defTabSz="914400">
              <a:defRPr/>
            </a:pP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 Click </a:t>
            </a:r>
            <a:r>
              <a:rPr lang="en-US" altLang="zh-CN" sz="12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Issue Analysis</a:t>
            </a: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pic>
        <p:nvPicPr>
          <p:cNvPr id="22" name="图片 35"/>
          <p:cNvPicPr>
            <a:picLocks noChangeAspect="1"/>
          </p:cNvPicPr>
          <p:nvPr/>
        </p:nvPicPr>
        <p:blipFill>
          <a:blip r:embed="rId3"/>
          <a:stretch>
            <a:fillRect/>
          </a:stretch>
        </p:blipFill>
        <p:spPr bwMode="invGray">
          <a:xfrm>
            <a:off x="1060172" y="2497843"/>
            <a:ext cx="1322690" cy="2898952"/>
          </a:xfrm>
          <a:prstGeom prst="rect">
            <a:avLst/>
          </a:prstGeom>
        </p:spPr>
      </p:pic>
      <p:sp>
        <p:nvSpPr>
          <p:cNvPr id="23" name="矩形 55"/>
          <p:cNvSpPr/>
          <p:nvPr/>
        </p:nvSpPr>
        <p:spPr>
          <a:xfrm>
            <a:off x="1114560" y="4122370"/>
            <a:ext cx="1110958" cy="26508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cs typeface="+mn-ea"/>
              <a:sym typeface="+mn-lt"/>
            </a:endParaRPr>
          </a:p>
        </p:txBody>
      </p:sp>
      <p:pic>
        <p:nvPicPr>
          <p:cNvPr id="24" name="图片 42"/>
          <p:cNvPicPr>
            <a:picLocks noChangeAspect="1"/>
          </p:cNvPicPr>
          <p:nvPr/>
        </p:nvPicPr>
        <p:blipFill>
          <a:blip r:embed="rId4"/>
          <a:stretch>
            <a:fillRect/>
          </a:stretch>
        </p:blipFill>
        <p:spPr bwMode="invGray">
          <a:xfrm>
            <a:off x="3358138" y="2497843"/>
            <a:ext cx="7759245" cy="755740"/>
          </a:xfrm>
          <a:prstGeom prst="rect">
            <a:avLst/>
          </a:prstGeom>
        </p:spPr>
      </p:pic>
      <p:sp>
        <p:nvSpPr>
          <p:cNvPr id="25" name="矩形 47"/>
          <p:cNvSpPr/>
          <p:nvPr/>
        </p:nvSpPr>
        <p:spPr>
          <a:xfrm>
            <a:off x="3358139" y="2687909"/>
            <a:ext cx="274499" cy="185201"/>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cs typeface="+mn-ea"/>
              <a:sym typeface="+mn-lt"/>
            </a:endParaRPr>
          </a:p>
        </p:txBody>
      </p:sp>
      <p:sp>
        <p:nvSpPr>
          <p:cNvPr id="26" name="矩形 49"/>
          <p:cNvSpPr/>
          <p:nvPr/>
        </p:nvSpPr>
        <p:spPr>
          <a:xfrm>
            <a:off x="4794360" y="2533993"/>
            <a:ext cx="1203443" cy="619366"/>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cs typeface="+mn-ea"/>
              <a:sym typeface="+mn-lt"/>
            </a:endParaRPr>
          </a:p>
        </p:txBody>
      </p:sp>
      <p:pic>
        <p:nvPicPr>
          <p:cNvPr id="27" name="图片 41"/>
          <p:cNvPicPr>
            <a:picLocks noChangeAspect="1"/>
          </p:cNvPicPr>
          <p:nvPr/>
        </p:nvPicPr>
        <p:blipFill>
          <a:blip r:embed="rId5"/>
          <a:stretch>
            <a:fillRect/>
          </a:stretch>
        </p:blipFill>
        <p:spPr bwMode="invGray">
          <a:xfrm>
            <a:off x="3358138" y="4536278"/>
            <a:ext cx="7759244" cy="860517"/>
          </a:xfrm>
          <a:prstGeom prst="rect">
            <a:avLst/>
          </a:prstGeom>
        </p:spPr>
      </p:pic>
      <p:grpSp>
        <p:nvGrpSpPr>
          <p:cNvPr id="28" name="组合 51"/>
          <p:cNvGrpSpPr/>
          <p:nvPr/>
        </p:nvGrpSpPr>
        <p:grpSpPr>
          <a:xfrm>
            <a:off x="3573470" y="4564155"/>
            <a:ext cx="1565316" cy="578409"/>
            <a:chOff x="3210616" y="4666689"/>
            <a:chExt cx="1713709" cy="629057"/>
          </a:xfrm>
        </p:grpSpPr>
        <p:sp>
          <p:nvSpPr>
            <p:cNvPr id="29" name="矩形 52"/>
            <p:cNvSpPr/>
            <p:nvPr/>
          </p:nvSpPr>
          <p:spPr>
            <a:xfrm>
              <a:off x="3678540" y="4666689"/>
              <a:ext cx="868706" cy="18695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cs typeface="+mn-ea"/>
                <a:sym typeface="+mn-lt"/>
              </a:endParaRPr>
            </a:p>
          </p:txBody>
        </p:sp>
        <p:sp>
          <p:nvSpPr>
            <p:cNvPr id="30" name="矩形 53"/>
            <p:cNvSpPr/>
            <p:nvPr/>
          </p:nvSpPr>
          <p:spPr>
            <a:xfrm>
              <a:off x="3210616" y="5081994"/>
              <a:ext cx="1713709" cy="213752"/>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cs typeface="+mn-ea"/>
                <a:sym typeface="+mn-lt"/>
              </a:endParaRPr>
            </a:p>
          </p:txBody>
        </p:sp>
      </p:grpSp>
      <p:sp>
        <p:nvSpPr>
          <p:cNvPr id="31" name="五边形 30"/>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32" name="燕尾形 31"/>
          <p:cNvSpPr/>
          <p:nvPr/>
        </p:nvSpPr>
        <p:spPr bwMode="gray">
          <a:xfrm>
            <a:off x="7746174"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33" name="燕尾形 32"/>
          <p:cNvSpPr/>
          <p:nvPr/>
        </p:nvSpPr>
        <p:spPr bwMode="gray">
          <a:xfrm>
            <a:off x="10487500"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34" name="燕尾形 33"/>
          <p:cNvSpPr/>
          <p:nvPr/>
        </p:nvSpPr>
        <p:spPr bwMode="gray">
          <a:xfrm>
            <a:off x="9044837" y="124239"/>
            <a:ext cx="1512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89433676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
          <p:cNvPicPr>
            <a:picLocks noChangeAspect="1"/>
          </p:cNvPicPr>
          <p:nvPr/>
        </p:nvPicPr>
        <p:blipFill>
          <a:blip r:embed="rId3"/>
          <a:stretch>
            <a:fillRect/>
          </a:stretch>
        </p:blipFill>
        <p:spPr bwMode="invGray">
          <a:xfrm>
            <a:off x="6557790" y="1849731"/>
            <a:ext cx="4495708" cy="579411"/>
          </a:xfrm>
          <a:prstGeom prst="rect">
            <a:avLst/>
          </a:prstGeom>
        </p:spPr>
      </p:pic>
      <p:pic>
        <p:nvPicPr>
          <p:cNvPr id="27" name="图片 1"/>
          <p:cNvPicPr>
            <a:picLocks noChangeAspect="1"/>
          </p:cNvPicPr>
          <p:nvPr/>
        </p:nvPicPr>
        <p:blipFill>
          <a:blip r:embed="rId4"/>
          <a:stretch>
            <a:fillRect/>
          </a:stretch>
        </p:blipFill>
        <p:spPr bwMode="invGray">
          <a:xfrm>
            <a:off x="534398" y="1849731"/>
            <a:ext cx="5700529" cy="2956400"/>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9: High Interference Issue Analysis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19" name="文本框 18"/>
          <p:cNvSpPr txBox="1"/>
          <p:nvPr/>
        </p:nvSpPr>
        <p:spPr bwMode="gray">
          <a:xfrm>
            <a:off x="455613" y="1029204"/>
            <a:ext cx="5858101" cy="769441"/>
          </a:xfrm>
          <a:prstGeom prst="rect">
            <a:avLst/>
          </a:prstGeom>
          <a:noFill/>
        </p:spPr>
        <p:txBody>
          <a:bodyPr vert="horz" wrap="square" rtlCol="0">
            <a:spAutoFit/>
          </a:bodyPr>
          <a:lstStyle/>
          <a:p>
            <a:pPr lvl="0" defTabSz="914400">
              <a:defRPr/>
            </a:pPr>
            <a:r>
              <a:rPr lang="en-US" altLang="zh-CN" sz="11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 The N5-2F-1 AP encounters the high interference issue. The interference rate of an AP is closely related to the channel utilization and RSSI of the neighboring AP that causes interference to the AP. CampusInsight </a:t>
            </a:r>
            <a:r>
              <a:rPr lang="en-US" altLang="zh-CN" sz="11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uses the correlation analysis algorithm to automatically identify the neighboring AP (N5-2F-3) that causes interference to the AP</a:t>
            </a:r>
            <a:r>
              <a:rPr lang="en-US" altLang="zh-CN" sz="11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0" name="矩形 19"/>
          <p:cNvSpPr/>
          <p:nvPr/>
        </p:nvSpPr>
        <p:spPr bwMode="gray">
          <a:xfrm>
            <a:off x="600892" y="2450798"/>
            <a:ext cx="5512498" cy="2298420"/>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文本框 20"/>
          <p:cNvSpPr txBox="1"/>
          <p:nvPr/>
        </p:nvSpPr>
        <p:spPr bwMode="gray">
          <a:xfrm>
            <a:off x="6469640" y="1028087"/>
            <a:ext cx="4309485" cy="600164"/>
          </a:xfrm>
          <a:prstGeom prst="rect">
            <a:avLst/>
          </a:prstGeom>
          <a:noFill/>
        </p:spPr>
        <p:txBody>
          <a:bodyPr vert="horz" wrap="square" rtlCol="0">
            <a:spAutoFit/>
          </a:bodyPr>
          <a:lstStyle/>
          <a:p>
            <a:pPr lvl="0" defTabSz="914400">
              <a:defRPr/>
            </a:pPr>
            <a:r>
              <a:rPr lang="en-US" altLang="zh-CN" sz="11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 According to the analysis of the interference rate, the neighboring AP </a:t>
            </a:r>
            <a:r>
              <a:rPr lang="en-US" altLang="zh-CN" sz="1100" kern="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N5-2F-3 </a:t>
            </a:r>
            <a:r>
              <a:rPr lang="en-US" altLang="zh-CN" sz="11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is configured with the </a:t>
            </a:r>
            <a:r>
              <a:rPr lang="en-US" altLang="zh-CN" sz="11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same channel (channel 1)</a:t>
            </a:r>
            <a:r>
              <a:rPr lang="en-US" altLang="zh-CN" sz="11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causing interference to N5-2F-1.</a:t>
            </a:r>
          </a:p>
        </p:txBody>
      </p:sp>
      <p:sp>
        <p:nvSpPr>
          <p:cNvPr id="22" name="文本框 21"/>
          <p:cNvSpPr txBox="1"/>
          <p:nvPr/>
        </p:nvSpPr>
        <p:spPr bwMode="gray">
          <a:xfrm>
            <a:off x="6469640" y="3129050"/>
            <a:ext cx="4309485" cy="600164"/>
          </a:xfrm>
          <a:prstGeom prst="rect">
            <a:avLst/>
          </a:prstGeom>
          <a:noFill/>
        </p:spPr>
        <p:txBody>
          <a:bodyPr vert="horz" wrap="square" rtlCol="0">
            <a:spAutoFit/>
          </a:bodyPr>
          <a:lstStyle/>
          <a:p>
            <a:pPr lvl="0" defTabSz="914400">
              <a:defRPr/>
            </a:pPr>
            <a:r>
              <a:rPr lang="en-US" altLang="zh-CN" sz="11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 CampusInsight provides the possible cause (</a:t>
            </a:r>
            <a:r>
              <a:rPr lang="en-US" altLang="zh-CN" sz="11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co-channel interference by neighboring AP N5-2F-3</a:t>
            </a:r>
            <a:r>
              <a:rPr lang="en-US" altLang="zh-CN" sz="1100" kern="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1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and suggestions (</a:t>
            </a:r>
            <a:r>
              <a:rPr lang="en-US" altLang="zh-CN" sz="11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radio calibration</a:t>
            </a:r>
            <a:r>
              <a:rPr lang="en-US" altLang="zh-CN" sz="11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4" name="上箭头 23"/>
          <p:cNvSpPr/>
          <p:nvPr/>
        </p:nvSpPr>
        <p:spPr bwMode="gray">
          <a:xfrm>
            <a:off x="4103964" y="1769415"/>
            <a:ext cx="159433" cy="681383"/>
          </a:xfrm>
          <a:prstGeom prst="upArrow">
            <a:avLst/>
          </a:prstGeom>
          <a:solidFill>
            <a:srgbClr val="C7000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矩形 24"/>
          <p:cNvSpPr/>
          <p:nvPr/>
        </p:nvSpPr>
        <p:spPr bwMode="gray">
          <a:xfrm>
            <a:off x="6885615" y="2006486"/>
            <a:ext cx="4077173" cy="199257"/>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上箭头 25"/>
          <p:cNvSpPr/>
          <p:nvPr/>
        </p:nvSpPr>
        <p:spPr bwMode="gray">
          <a:xfrm>
            <a:off x="9237127" y="1636264"/>
            <a:ext cx="159433" cy="370222"/>
          </a:xfrm>
          <a:prstGeom prst="upArrow">
            <a:avLst/>
          </a:prstGeom>
          <a:solidFill>
            <a:srgbClr val="C7000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5" name="图片 3"/>
          <p:cNvPicPr>
            <a:picLocks noChangeAspect="1"/>
          </p:cNvPicPr>
          <p:nvPr/>
        </p:nvPicPr>
        <p:blipFill>
          <a:blip r:embed="rId5"/>
          <a:stretch>
            <a:fillRect/>
          </a:stretch>
        </p:blipFill>
        <p:spPr bwMode="invGray">
          <a:xfrm>
            <a:off x="6557790" y="3754498"/>
            <a:ext cx="4479810" cy="1051633"/>
          </a:xfrm>
          <a:prstGeom prst="rect">
            <a:avLst/>
          </a:prstGeom>
        </p:spPr>
      </p:pic>
      <p:sp>
        <p:nvSpPr>
          <p:cNvPr id="36" name="圆角矩形 75"/>
          <p:cNvSpPr/>
          <p:nvPr/>
        </p:nvSpPr>
        <p:spPr bwMode="gray">
          <a:xfrm>
            <a:off x="930829" y="4978160"/>
            <a:ext cx="10346771" cy="305982"/>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Case Benefits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75"/>
          <p:cNvSpPr/>
          <p:nvPr/>
        </p:nvSpPr>
        <p:spPr bwMode="gray">
          <a:xfrm>
            <a:off x="930829" y="5319393"/>
            <a:ext cx="10346771" cy="855256"/>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lstStyle/>
          <a:p>
            <a:pPr>
              <a:lnSpc>
                <a:spcPts val="2200"/>
              </a:lnSpc>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High interference issues easily occur on Wi-Fi networks. These issues affect user experience and cause problems such as long network delay and congested network access. As a result, user experience on the Wi-Fi network deteriorates. Using correlation analysis and big data analytics, CampusInsight can detect high interference issues on the network, find the most possible causes, and provide rectification suggestions.</a:t>
            </a:r>
          </a:p>
        </p:txBody>
      </p:sp>
      <p:sp>
        <p:nvSpPr>
          <p:cNvPr id="38" name="五边形 37"/>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39" name="燕尾形 38"/>
          <p:cNvSpPr/>
          <p:nvPr/>
        </p:nvSpPr>
        <p:spPr bwMode="gray">
          <a:xfrm>
            <a:off x="7746174"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40" name="燕尾形 39"/>
          <p:cNvSpPr/>
          <p:nvPr/>
        </p:nvSpPr>
        <p:spPr bwMode="gray">
          <a:xfrm>
            <a:off x="10487500"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41" name="燕尾形 40"/>
          <p:cNvSpPr/>
          <p:nvPr/>
        </p:nvSpPr>
        <p:spPr bwMode="gray">
          <a:xfrm>
            <a:off x="9044837" y="124239"/>
            <a:ext cx="1512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421192451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Layer 2 </a:t>
            </a:r>
            <a:r>
              <a:rPr lang="en-US" altLang="zh-CN" dirty="0" smtClean="0">
                <a:sym typeface="Huawei Sans" panose="020C0503030203020204" pitchFamily="34" charset="0"/>
              </a:rPr>
              <a:t>Loop Issue</a:t>
            </a:r>
            <a:endParaRPr lang="zh-CN" altLang="en-US" dirty="0">
              <a:sym typeface="Huawei Sans" panose="020C0503030203020204" pitchFamily="34" charset="0"/>
            </a:endParaRPr>
          </a:p>
        </p:txBody>
      </p:sp>
      <p:sp>
        <p:nvSpPr>
          <p:cNvPr id="7" name="文本框 214"/>
          <p:cNvSpPr txBox="1"/>
          <p:nvPr/>
        </p:nvSpPr>
        <p:spPr bwMode="gray">
          <a:xfrm>
            <a:off x="819177" y="2124898"/>
            <a:ext cx="4882070" cy="3117662"/>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76213" indent="-176213" algn="just">
              <a:lnSpc>
                <a:spcPts val="2600"/>
              </a:lnSpc>
              <a:spcAft>
                <a:spcPts val="300"/>
              </a:spcAft>
              <a:buFont typeface="Arial" panose="020B0604020202020204" pitchFamily="34" charset="0"/>
              <a:buChar char="•"/>
            </a:pPr>
            <a:r>
              <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To improve network reliability, redundant devices and links are usually used on an Ethernet switching network. However, due to network adjustment, configuration modification, upgrade, and cutover, data or protocol packets are often forwarded in a ring, which inevitably leads to loops.</a:t>
            </a:r>
          </a:p>
          <a:p>
            <a:pPr marL="176213" indent="-176213" algn="just">
              <a:lnSpc>
                <a:spcPts val="2600"/>
              </a:lnSpc>
              <a:spcAft>
                <a:spcPts val="300"/>
              </a:spcAft>
              <a:buFont typeface="Arial" panose="020B0604020202020204" pitchFamily="34" charset="0"/>
              <a:buChar char="•"/>
            </a:pPr>
            <a:r>
              <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Topology-based loop path display: Restores the loop path of a Layer 2 loop based on the switch neighbor relationship.</a:t>
            </a:r>
            <a:endParaRPr lang="zh-CN" altLang="en-US"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矩形 7"/>
          <p:cNvSpPr/>
          <p:nvPr/>
        </p:nvSpPr>
        <p:spPr bwMode="gray">
          <a:xfrm>
            <a:off x="819177" y="1711113"/>
            <a:ext cx="4882068" cy="3600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Key Technologies</a:t>
            </a:r>
          </a:p>
        </p:txBody>
      </p:sp>
      <p:sp>
        <p:nvSpPr>
          <p:cNvPr id="14" name="矩形 13"/>
          <p:cNvSpPr/>
          <p:nvPr/>
        </p:nvSpPr>
        <p:spPr bwMode="gray">
          <a:xfrm>
            <a:off x="6288212" y="4529099"/>
            <a:ext cx="5102518" cy="1708160"/>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342900" indent="-342900">
              <a:lnSpc>
                <a:spcPct val="150000"/>
              </a:lnSpc>
              <a:buFont typeface="Arial" panose="020B0604020202020204" pitchFamily="34" charset="0"/>
              <a:buChar char="•"/>
            </a:pP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Monitors KPIs and exception logs of all ports based on the Telemetry + Syslog mechanism, identifies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Layer 2 loop ports</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 and quickly locates them.</a:t>
            </a:r>
          </a:p>
          <a:p>
            <a:pPr marL="342900" indent="-342900">
              <a:lnSpc>
                <a:spcPct val="150000"/>
              </a:lnSpc>
              <a:buFont typeface="Arial" panose="020B0604020202020204" pitchFamily="34" charset="0"/>
              <a:buChar char="•"/>
            </a:pP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Displays the list and locations of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loop ports</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a:p>
            <a:pPr marL="342900" indent="-342900">
              <a:lnSpc>
                <a:spcPct val="150000"/>
              </a:lnSpc>
              <a:buFont typeface="Arial" panose="020B0604020202020204" pitchFamily="34" charset="0"/>
              <a:buChar char="•"/>
            </a:pP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Works together with the controller to eradicate loops.</a:t>
            </a:r>
          </a:p>
        </p:txBody>
      </p:sp>
      <p:sp>
        <p:nvSpPr>
          <p:cNvPr id="16" name="虚尾箭头 137">
            <a:extLst>
              <a:ext uri="{FF2B5EF4-FFF2-40B4-BE49-F238E27FC236}">
                <a16:creationId xmlns:a16="http://schemas.microsoft.com/office/drawing/2014/main" xmlns="" id="{233A8BA8-6F93-4D40-AC68-D115C3661DB4}"/>
              </a:ext>
            </a:extLst>
          </p:cNvPr>
          <p:cNvSpPr/>
          <p:nvPr/>
        </p:nvSpPr>
        <p:spPr bwMode="gray">
          <a:xfrm rot="5400000">
            <a:off x="8704126" y="4143896"/>
            <a:ext cx="503014" cy="481188"/>
          </a:xfrm>
          <a:prstGeom prst="stripedRightArrow">
            <a:avLst/>
          </a:prstGeom>
          <a:gradFill>
            <a:gsLst>
              <a:gs pos="86000">
                <a:srgbClr val="9EDEE5"/>
              </a:gs>
              <a:gs pos="72000">
                <a:srgbClr val="A7E1E7"/>
              </a:gs>
              <a:gs pos="100000">
                <a:srgbClr val="94DAE2"/>
              </a:gs>
              <a:gs pos="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2" name="图片 21"/>
          <p:cNvPicPr>
            <a:picLocks noChangeAspect="1"/>
          </p:cNvPicPr>
          <p:nvPr/>
        </p:nvPicPr>
        <p:blipFill>
          <a:blip r:embed="rId3"/>
          <a:stretch>
            <a:fillRect/>
          </a:stretch>
        </p:blipFill>
        <p:spPr bwMode="invGray">
          <a:xfrm>
            <a:off x="6236960" y="1149271"/>
            <a:ext cx="5205022" cy="1901262"/>
          </a:xfrm>
          <a:prstGeom prst="rect">
            <a:avLst/>
          </a:prstGeom>
        </p:spPr>
      </p:pic>
      <p:pic>
        <p:nvPicPr>
          <p:cNvPr id="15" name="图片 22"/>
          <p:cNvPicPr>
            <a:picLocks noChangeAspect="1"/>
          </p:cNvPicPr>
          <p:nvPr/>
        </p:nvPicPr>
        <p:blipFill>
          <a:blip r:embed="rId4" cstate="print"/>
          <a:stretch>
            <a:fillRect/>
          </a:stretch>
        </p:blipFill>
        <p:spPr bwMode="invGray">
          <a:xfrm>
            <a:off x="6243272" y="3037654"/>
            <a:ext cx="5198709" cy="1200612"/>
          </a:xfrm>
          <a:prstGeom prst="rect">
            <a:avLst/>
          </a:prstGeom>
        </p:spPr>
      </p:pic>
      <p:sp>
        <p:nvSpPr>
          <p:cNvPr id="17" name="五边形 16"/>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18" name="燕尾形 17"/>
          <p:cNvSpPr/>
          <p:nvPr/>
        </p:nvSpPr>
        <p:spPr bwMode="gray">
          <a:xfrm>
            <a:off x="7746174"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19" name="燕尾形 18"/>
          <p:cNvSpPr/>
          <p:nvPr/>
        </p:nvSpPr>
        <p:spPr bwMode="gray">
          <a:xfrm>
            <a:off x="10487500" y="124239"/>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20" name="燕尾形 19"/>
          <p:cNvSpPr/>
          <p:nvPr/>
        </p:nvSpPr>
        <p:spPr bwMode="gray">
          <a:xfrm>
            <a:off x="9044838"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98500209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0"/>
          <p:cNvPicPr>
            <a:picLocks noChangeAspect="1"/>
          </p:cNvPicPr>
          <p:nvPr/>
        </p:nvPicPr>
        <p:blipFill>
          <a:blip r:embed="rId3"/>
          <a:stretch>
            <a:fillRect/>
          </a:stretch>
        </p:blipFill>
        <p:spPr bwMode="invGray">
          <a:xfrm>
            <a:off x="6097521" y="2119005"/>
            <a:ext cx="2073805" cy="1022194"/>
          </a:xfrm>
          <a:prstGeom prst="rect">
            <a:avLst/>
          </a:prstGeom>
        </p:spPr>
      </p:pic>
      <p:sp>
        <p:nvSpPr>
          <p:cNvPr id="2" name="标题 1"/>
          <p:cNvSpPr>
            <a:spLocks noGrp="1"/>
          </p:cNvSpPr>
          <p:nvPr>
            <p:ph type="title"/>
          </p:nvPr>
        </p:nvSpPr>
        <p:spPr/>
        <p:txBody>
          <a:bodyPr/>
          <a:lstStyle/>
          <a:p>
            <a:r>
              <a:rPr lang="en-US" altLang="zh-CN" dirty="0" smtClean="0">
                <a:sym typeface="Huawei Sans" panose="020C0503030203020204" pitchFamily="34" charset="0"/>
              </a:rPr>
              <a:t>Case 10: Layer 2 Loop Issue Analysis</a:t>
            </a:r>
            <a:endParaRPr lang="zh-CN" altLang="en-US" dirty="0">
              <a:sym typeface="Huawei Sans" panose="020C0503030203020204" pitchFamily="34" charset="0"/>
            </a:endParaRPr>
          </a:p>
        </p:txBody>
      </p:sp>
      <p:sp>
        <p:nvSpPr>
          <p:cNvPr id="20" name="Working with Partners to Build One of the Five Clouds for an Intelligent World"/>
          <p:cNvSpPr txBox="1"/>
          <p:nvPr/>
        </p:nvSpPr>
        <p:spPr bwMode="gray">
          <a:xfrm>
            <a:off x="469040" y="957746"/>
            <a:ext cx="11256962" cy="1125867"/>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ct val="1250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On a campus network, the traffic on a device port surged, causing the port load to increase rapidly. As a result, the services on the port were interrupted, and therefore the fault needed to be located and rectified as soon as possible.</a:t>
            </a:r>
          </a:p>
          <a:p>
            <a:pPr hangingPunct="0">
              <a:lnSpc>
                <a:spcPct val="125000"/>
              </a:lnSpc>
              <a:spcAft>
                <a:spcPts val="600"/>
              </a:spcAft>
            </a:pPr>
            <a:r>
              <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 O&amp;M engineer used CampusInsight to rapidly locate the fault, and found that a Layer 2 loop occurred on the port. Services were quickly restored after the port was isolated.</a:t>
            </a:r>
          </a:p>
        </p:txBody>
      </p:sp>
      <p:sp>
        <p:nvSpPr>
          <p:cNvPr id="22" name="文本框 50"/>
          <p:cNvSpPr txBox="1"/>
          <p:nvPr/>
        </p:nvSpPr>
        <p:spPr bwMode="gray">
          <a:xfrm>
            <a:off x="6014455" y="3158518"/>
            <a:ext cx="5698120" cy="738664"/>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nSpc>
                <a:spcPct val="150000"/>
              </a:lnSpc>
            </a:pPr>
            <a:r>
              <a:rPr lang="en-US" altLang="zh-CN" sz="14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Issue details: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Displayed the ports where the loop occurred, loop occurrence time, and issue status.</a:t>
            </a:r>
          </a:p>
        </p:txBody>
      </p:sp>
      <p:sp>
        <p:nvSpPr>
          <p:cNvPr id="23" name="文本框 82"/>
          <p:cNvSpPr txBox="1"/>
          <p:nvPr/>
        </p:nvSpPr>
        <p:spPr bwMode="gray">
          <a:xfrm>
            <a:off x="6014455" y="3992367"/>
            <a:ext cx="5698120" cy="1061829"/>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nSpc>
                <a:spcPct val="150000"/>
              </a:lnSpc>
            </a:pPr>
            <a:r>
              <a:rPr lang="en-US" altLang="zh-CN" sz="14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Topology restoration: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Displayed information about the ports where the loop occurred, and restored the devices and ports affected by the loop based on the topology.</a:t>
            </a:r>
          </a:p>
        </p:txBody>
      </p:sp>
      <p:sp>
        <p:nvSpPr>
          <p:cNvPr id="24" name="矩形 23"/>
          <p:cNvSpPr/>
          <p:nvPr/>
        </p:nvSpPr>
        <p:spPr bwMode="gray">
          <a:xfrm>
            <a:off x="6014455" y="5228617"/>
            <a:ext cx="5698120" cy="738664"/>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nSpc>
                <a:spcPct val="150000"/>
              </a:lnSpc>
            </a:pPr>
            <a:r>
              <a:rPr lang="en-US" altLang="zh-CN" sz="14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Impact analysis: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Detected a broadcast packet surge caused by the loop, which severely affected services.</a:t>
            </a:r>
          </a:p>
        </p:txBody>
      </p:sp>
      <p:sp>
        <p:nvSpPr>
          <p:cNvPr id="25" name="文本框 25"/>
          <p:cNvSpPr txBox="1"/>
          <p:nvPr/>
        </p:nvSpPr>
        <p:spPr bwMode="gray">
          <a:xfrm>
            <a:off x="583373" y="2694992"/>
            <a:ext cx="5355873" cy="646331"/>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nSpc>
                <a:spcPct val="150000"/>
              </a:lnSpc>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This displays existing issues. From this list, we can see that a </a:t>
            </a:r>
            <a:r>
              <a:rPr lang="en-US" altLang="zh-CN" sz="12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Layer 2 loop</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occurred. Expand the list to view further details.</a:t>
            </a:r>
          </a:p>
        </p:txBody>
      </p:sp>
      <p:sp>
        <p:nvSpPr>
          <p:cNvPr id="26" name="文本框 26"/>
          <p:cNvSpPr txBox="1"/>
          <p:nvPr/>
        </p:nvSpPr>
        <p:spPr bwMode="gray">
          <a:xfrm>
            <a:off x="583373" y="2109929"/>
            <a:ext cx="2626040" cy="369332"/>
          </a:xfrm>
          <a:prstGeom prst="rect">
            <a:avLst/>
          </a:prstGeom>
          <a:noFill/>
        </p:spPr>
        <p:txBody>
          <a:bodyPr vert="horz"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nSpc>
                <a:spcPct val="150000"/>
              </a:lnSpc>
            </a:pP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1. Choose </a:t>
            </a:r>
            <a:r>
              <a:rPr lang="en-US" altLang="zh-CN" sz="12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Health &gt; Pending Issues</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31" name="矩形 30"/>
          <p:cNvSpPr/>
          <p:nvPr/>
        </p:nvSpPr>
        <p:spPr bwMode="gray">
          <a:xfrm>
            <a:off x="7229650" y="2553536"/>
            <a:ext cx="756110" cy="135059"/>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右箭头 31"/>
          <p:cNvSpPr/>
          <p:nvPr/>
        </p:nvSpPr>
        <p:spPr bwMode="gray">
          <a:xfrm>
            <a:off x="5499591" y="3299695"/>
            <a:ext cx="556637" cy="207919"/>
          </a:xfrm>
          <a:prstGeom prst="rightArrow">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右箭头 32"/>
          <p:cNvSpPr/>
          <p:nvPr/>
        </p:nvSpPr>
        <p:spPr bwMode="gray">
          <a:xfrm>
            <a:off x="5500503" y="4144484"/>
            <a:ext cx="556637" cy="207919"/>
          </a:xfrm>
          <a:prstGeom prst="rightArrow">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右箭头 33"/>
          <p:cNvSpPr/>
          <p:nvPr/>
        </p:nvSpPr>
        <p:spPr bwMode="gray">
          <a:xfrm>
            <a:off x="5508683" y="5355475"/>
            <a:ext cx="556637" cy="207919"/>
          </a:xfrm>
          <a:prstGeom prst="rightArrow">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右箭头 34"/>
          <p:cNvSpPr/>
          <p:nvPr/>
        </p:nvSpPr>
        <p:spPr bwMode="gray">
          <a:xfrm>
            <a:off x="3991593" y="2189983"/>
            <a:ext cx="2065547" cy="207919"/>
          </a:xfrm>
          <a:prstGeom prst="rightArrow">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0" name="图片 39"/>
          <p:cNvPicPr>
            <a:picLocks noChangeAspect="1"/>
          </p:cNvPicPr>
          <p:nvPr/>
        </p:nvPicPr>
        <p:blipFill>
          <a:blip r:embed="rId4" cstate="print"/>
          <a:stretch>
            <a:fillRect/>
          </a:stretch>
        </p:blipFill>
        <p:spPr bwMode="invGray">
          <a:xfrm>
            <a:off x="720971" y="5108922"/>
            <a:ext cx="4820393" cy="1091264"/>
          </a:xfrm>
          <a:prstGeom prst="rect">
            <a:avLst/>
          </a:prstGeom>
        </p:spPr>
      </p:pic>
      <p:pic>
        <p:nvPicPr>
          <p:cNvPr id="39" name="图片 38"/>
          <p:cNvPicPr>
            <a:picLocks noChangeAspect="1"/>
          </p:cNvPicPr>
          <p:nvPr/>
        </p:nvPicPr>
        <p:blipFill>
          <a:blip r:embed="rId5"/>
          <a:stretch>
            <a:fillRect/>
          </a:stretch>
        </p:blipFill>
        <p:spPr bwMode="invGray">
          <a:xfrm>
            <a:off x="720971" y="3322454"/>
            <a:ext cx="4820393" cy="1792975"/>
          </a:xfrm>
          <a:prstGeom prst="rect">
            <a:avLst/>
          </a:prstGeom>
        </p:spPr>
      </p:pic>
      <p:sp>
        <p:nvSpPr>
          <p:cNvPr id="27" name="矩形 26"/>
          <p:cNvSpPr/>
          <p:nvPr/>
        </p:nvSpPr>
        <p:spPr bwMode="gray">
          <a:xfrm>
            <a:off x="875766" y="3346740"/>
            <a:ext cx="4665598" cy="452138"/>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矩形 27"/>
          <p:cNvSpPr/>
          <p:nvPr/>
        </p:nvSpPr>
        <p:spPr bwMode="gray">
          <a:xfrm>
            <a:off x="3304626" y="3925304"/>
            <a:ext cx="2195877" cy="1074643"/>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矩形 28"/>
          <p:cNvSpPr/>
          <p:nvPr/>
        </p:nvSpPr>
        <p:spPr bwMode="gray">
          <a:xfrm>
            <a:off x="720972" y="5391150"/>
            <a:ext cx="4787712" cy="797954"/>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五边形 40"/>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42" name="燕尾形 41"/>
          <p:cNvSpPr/>
          <p:nvPr/>
        </p:nvSpPr>
        <p:spPr bwMode="gray">
          <a:xfrm>
            <a:off x="7746174"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43" name="燕尾形 42"/>
          <p:cNvSpPr/>
          <p:nvPr/>
        </p:nvSpPr>
        <p:spPr bwMode="gray">
          <a:xfrm>
            <a:off x="10487500" y="124239"/>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44" name="燕尾形 43"/>
          <p:cNvSpPr/>
          <p:nvPr/>
        </p:nvSpPr>
        <p:spPr bwMode="gray">
          <a:xfrm>
            <a:off x="9044837"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35207969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Port Packet Error </a:t>
            </a:r>
            <a:r>
              <a:rPr lang="en-US" altLang="zh-CN" dirty="0" smtClean="0">
                <a:sym typeface="Huawei Sans" panose="020C0503030203020204" pitchFamily="34" charset="0"/>
              </a:rPr>
              <a:t>Issue</a:t>
            </a:r>
            <a:endParaRPr lang="zh-CN" altLang="en-US" dirty="0">
              <a:sym typeface="Huawei Sans" panose="020C0503030203020204" pitchFamily="34" charset="0"/>
            </a:endParaRPr>
          </a:p>
        </p:txBody>
      </p:sp>
      <p:sp>
        <p:nvSpPr>
          <p:cNvPr id="15" name="文本框 214"/>
          <p:cNvSpPr txBox="1"/>
          <p:nvPr/>
        </p:nvSpPr>
        <p:spPr bwMode="gray">
          <a:xfrm>
            <a:off x="527053" y="1399807"/>
            <a:ext cx="5443455" cy="4445008"/>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76213" indent="-176213" algn="just">
              <a:lnSpc>
                <a:spcPct val="150000"/>
              </a:lnSpc>
              <a:spcAft>
                <a:spcPts val="300"/>
              </a:spcAft>
              <a:buFont typeface="Arial" panose="020B0604020202020204" pitchFamily="34" charset="0"/>
              <a:buChar char="•"/>
            </a:pPr>
            <a:r>
              <a:rPr lang="en-US" altLang="zh-CN" sz="12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a:t>
            </a:r>
            <a:r>
              <a:rPr lang="en-US" altLang="zh-CN" sz="12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impact: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packets will be directly discarded on a port with error packets, leading to slow file downloads, multicast artifacts, or voice blurring.</a:t>
            </a:r>
          </a:p>
          <a:p>
            <a:pPr marL="176213" indent="-176213" algn="just">
              <a:lnSpc>
                <a:spcPct val="150000"/>
              </a:lnSpc>
              <a:spcAft>
                <a:spcPts val="300"/>
              </a:spcAft>
              <a:buFont typeface="Arial" panose="020B0604020202020204" pitchFamily="34" charset="0"/>
              <a:buChar char="•"/>
            </a:pPr>
            <a:r>
              <a:rPr lang="en-US" altLang="zh-CN" sz="12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Issue I</a:t>
            </a:r>
            <a:r>
              <a:rPr lang="en-US" altLang="zh-CN" sz="12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dentification:</a:t>
            </a:r>
          </a:p>
          <a:p>
            <a:pPr marL="617577" lvl="1" indent="-342900" algn="just">
              <a:lnSpc>
                <a:spcPct val="150000"/>
              </a:lnSpc>
              <a:spcAft>
                <a:spcPts val="300"/>
              </a:spcAft>
              <a:buFont typeface="+mj-lt"/>
              <a:buAutoNum type="arabicPeriod"/>
            </a:pPr>
            <a:r>
              <a:rPr lang="en-US" altLang="zh-CN" sz="12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Outlier detection </a:t>
            </a:r>
            <a:r>
              <a:rPr lang="en-US" altLang="zh-CN" sz="12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algorithm: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Compares with other ports to identify exceptions in the space dimension.</a:t>
            </a:r>
            <a:r>
              <a:rPr lang="zh-CN" altLang="en-US"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endPar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74677" lvl="1" algn="just">
              <a:lnSpc>
                <a:spcPct val="150000"/>
              </a:lnSpc>
              <a:spcAft>
                <a:spcPts val="300"/>
              </a:spcAft>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2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Typical scenario</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The negotiated rate supported by a terminal is different from that supported by the switch port connected to the terminal. As a result, the bit error rate of the port is significantly higher than that of other switch ports.</a:t>
            </a:r>
          </a:p>
          <a:p>
            <a:pPr marL="617577" lvl="1" indent="-342900" algn="just">
              <a:lnSpc>
                <a:spcPct val="150000"/>
              </a:lnSpc>
              <a:spcAft>
                <a:spcPts val="300"/>
              </a:spcAft>
              <a:buFont typeface="+mj-lt"/>
              <a:buAutoNum type="arabicPeriod" startAt="2"/>
            </a:pPr>
            <a:r>
              <a:rPr lang="en-US" altLang="zh-CN" sz="12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Time series anomaly detection algorithm: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Compares with the port itself to identify exceptions in the time dimension.</a:t>
            </a:r>
          </a:p>
          <a:p>
            <a:pPr marL="274677" lvl="1" algn="just">
              <a:lnSpc>
                <a:spcPct val="150000"/>
              </a:lnSpc>
              <a:spcAft>
                <a:spcPts val="300"/>
              </a:spcAft>
            </a:pPr>
            <a:r>
              <a:rPr lang="zh-CN" altLang="en-US"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2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Typical </a:t>
            </a:r>
            <a:r>
              <a:rPr lang="en-US" altLang="zh-CN" sz="12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scenario</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Aged physical components such as Ethernet cables and RJ45 connectors can cause the bit error rate to gradually and continuously increase over a long period of time</a:t>
            </a: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矩形 16"/>
          <p:cNvSpPr/>
          <p:nvPr/>
        </p:nvSpPr>
        <p:spPr bwMode="gray">
          <a:xfrm>
            <a:off x="527053" y="986022"/>
            <a:ext cx="5443453" cy="3600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Key Technologies</a:t>
            </a:r>
          </a:p>
        </p:txBody>
      </p:sp>
      <p:pic>
        <p:nvPicPr>
          <p:cNvPr id="18" name="图片 3"/>
          <p:cNvPicPr>
            <a:picLocks noChangeAspect="1"/>
          </p:cNvPicPr>
          <p:nvPr/>
        </p:nvPicPr>
        <p:blipFill>
          <a:blip r:embed="rId3"/>
          <a:stretch>
            <a:fillRect/>
          </a:stretch>
        </p:blipFill>
        <p:spPr bwMode="invGray">
          <a:xfrm>
            <a:off x="6284839" y="986022"/>
            <a:ext cx="5217949" cy="3553660"/>
          </a:xfrm>
          <a:prstGeom prst="rect">
            <a:avLst/>
          </a:prstGeom>
        </p:spPr>
      </p:pic>
      <p:pic>
        <p:nvPicPr>
          <p:cNvPr id="24" name="图片 5"/>
          <p:cNvPicPr>
            <a:picLocks noChangeAspect="1"/>
          </p:cNvPicPr>
          <p:nvPr/>
        </p:nvPicPr>
        <p:blipFill>
          <a:blip r:embed="rId4" cstate="print"/>
          <a:stretch>
            <a:fillRect/>
          </a:stretch>
        </p:blipFill>
        <p:spPr bwMode="invGray">
          <a:xfrm>
            <a:off x="6284838" y="4539683"/>
            <a:ext cx="5217950" cy="1634583"/>
          </a:xfrm>
          <a:prstGeom prst="rect">
            <a:avLst/>
          </a:prstGeom>
        </p:spPr>
      </p:pic>
      <p:sp>
        <p:nvSpPr>
          <p:cNvPr id="25" name="矩形 1"/>
          <p:cNvSpPr/>
          <p:nvPr/>
        </p:nvSpPr>
        <p:spPr>
          <a:xfrm>
            <a:off x="6405924" y="2306242"/>
            <a:ext cx="4980676" cy="991611"/>
          </a:xfrm>
          <a:prstGeom prst="rect">
            <a:avLst/>
          </a:prstGeom>
          <a:no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mj-lt"/>
              <a:cs typeface="Huawei Sans" panose="020C0503030203020204" pitchFamily="34" charset="0"/>
            </a:endParaRPr>
          </a:p>
        </p:txBody>
      </p:sp>
      <p:sp>
        <p:nvSpPr>
          <p:cNvPr id="26" name="文本框 6"/>
          <p:cNvSpPr txBox="1"/>
          <p:nvPr/>
        </p:nvSpPr>
        <p:spPr>
          <a:xfrm>
            <a:off x="9340739" y="2785737"/>
            <a:ext cx="1460656" cy="276999"/>
          </a:xfrm>
          <a:prstGeom prst="rect">
            <a:avLst/>
          </a:prstGeom>
          <a:solidFill>
            <a:srgbClr val="C7000B"/>
          </a:solidFill>
        </p:spPr>
        <p:txBody>
          <a:bodyPr vert="horz" wrap="square" rtlCol="0" anchor="ctr">
            <a:spAutoFit/>
          </a:bodyPr>
          <a:lstStyle>
            <a:defPPr>
              <a:defRPr lang="en-US"/>
            </a:defPPr>
            <a:lvl1pPr>
              <a:defRPr sz="1200" b="1">
                <a:solidFill>
                  <a:schemeClr val="bg1"/>
                </a:solidFill>
                <a:latin typeface="Huawei Sans" panose="020C0503030203020204" pitchFamily="34" charset="0"/>
                <a:ea typeface="方正兰亭黑简体" panose="02000000000000000000" pitchFamily="2" charset="-122"/>
                <a:cs typeface="+mn-ea"/>
              </a:defRPr>
            </a:lvl1pPr>
          </a:lstStyle>
          <a:p>
            <a:r>
              <a:rPr dirty="0"/>
              <a:t>Outlier detection</a:t>
            </a:r>
          </a:p>
        </p:txBody>
      </p:sp>
      <p:sp>
        <p:nvSpPr>
          <p:cNvPr id="27" name="矩形 8"/>
          <p:cNvSpPr/>
          <p:nvPr/>
        </p:nvSpPr>
        <p:spPr>
          <a:xfrm>
            <a:off x="6405924" y="3582865"/>
            <a:ext cx="4980676" cy="1171359"/>
          </a:xfrm>
          <a:prstGeom prst="rect">
            <a:avLst/>
          </a:prstGeom>
          <a:no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mj-lt"/>
              <a:cs typeface="Huawei Sans" panose="020C0503030203020204" pitchFamily="34" charset="0"/>
            </a:endParaRPr>
          </a:p>
        </p:txBody>
      </p:sp>
      <p:sp>
        <p:nvSpPr>
          <p:cNvPr id="28" name="文本框 9"/>
          <p:cNvSpPr txBox="1"/>
          <p:nvPr/>
        </p:nvSpPr>
        <p:spPr>
          <a:xfrm>
            <a:off x="7850891" y="4448085"/>
            <a:ext cx="3243196" cy="276999"/>
          </a:xfrm>
          <a:prstGeom prst="rect">
            <a:avLst/>
          </a:prstGeom>
          <a:solidFill>
            <a:srgbClr val="C7000B"/>
          </a:solidFill>
        </p:spPr>
        <p:txBody>
          <a:bodyPr vert="horz" wrap="square" rtlCol="0" anchor="ctr">
            <a:spAutoFit/>
          </a:bodyPr>
          <a:lstStyle>
            <a:defPPr>
              <a:defRPr lang="en-US"/>
            </a:defPPr>
            <a:lvl1pPr>
              <a:defRPr sz="1200" b="1">
                <a:solidFill>
                  <a:schemeClr val="bg1"/>
                </a:solidFill>
                <a:latin typeface="Huawei Sans" panose="020C0503030203020204" pitchFamily="34" charset="0"/>
                <a:ea typeface="方正兰亭黑简体" panose="02000000000000000000" pitchFamily="2" charset="-122"/>
                <a:cs typeface="+mn-ea"/>
              </a:defRPr>
            </a:lvl1pPr>
          </a:lstStyle>
          <a:p>
            <a:r>
              <a:rPr lang="en-US" dirty="0"/>
              <a:t>Time series anomaly detection algorithm</a:t>
            </a:r>
            <a:endParaRPr dirty="0"/>
          </a:p>
        </p:txBody>
      </p:sp>
      <p:sp>
        <p:nvSpPr>
          <p:cNvPr id="29" name="五边形 28"/>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30" name="燕尾形 29"/>
          <p:cNvSpPr/>
          <p:nvPr/>
        </p:nvSpPr>
        <p:spPr bwMode="gray">
          <a:xfrm>
            <a:off x="7746174"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31" name="燕尾形 30"/>
          <p:cNvSpPr/>
          <p:nvPr/>
        </p:nvSpPr>
        <p:spPr bwMode="gray">
          <a:xfrm>
            <a:off x="10487500" y="124239"/>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32" name="燕尾形 31"/>
          <p:cNvSpPr/>
          <p:nvPr/>
        </p:nvSpPr>
        <p:spPr bwMode="gray">
          <a:xfrm>
            <a:off x="9044837"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220056939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24"/>
          <p:cNvPicPr>
            <a:picLocks noChangeAspect="1"/>
          </p:cNvPicPr>
          <p:nvPr/>
        </p:nvPicPr>
        <p:blipFill>
          <a:blip r:embed="rId3"/>
          <a:stretch>
            <a:fillRect/>
          </a:stretch>
        </p:blipFill>
        <p:spPr bwMode="invGray">
          <a:xfrm>
            <a:off x="3835637" y="2692181"/>
            <a:ext cx="6209521" cy="3437940"/>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Cass 11: Port Packet Error </a:t>
            </a:r>
            <a:r>
              <a:rPr lang="en-US" altLang="zh-CN" dirty="0" smtClean="0">
                <a:sym typeface="Huawei Sans" panose="020C0503030203020204" pitchFamily="34" charset="0"/>
              </a:rPr>
              <a:t>Issue Analysis (1)</a:t>
            </a:r>
            <a:endParaRPr lang="zh-CN" altLang="en-US" dirty="0">
              <a:sym typeface="Huawei Sans" panose="020C0503030203020204" pitchFamily="34" charset="0"/>
            </a:endParaRPr>
          </a:p>
        </p:txBody>
      </p:sp>
      <p:sp>
        <p:nvSpPr>
          <p:cNvPr id="20" name="Working with Partners to Build One of the Five Clouds for an Intelligent World"/>
          <p:cNvSpPr txBox="1"/>
          <p:nvPr/>
        </p:nvSpPr>
        <p:spPr bwMode="gray">
          <a:xfrm>
            <a:off x="455613" y="968330"/>
            <a:ext cx="11256962" cy="1422679"/>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ct val="1300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Jack is an O&amp;M engineer in a company. Just this morning he viewed the health topology for building N7 </a:t>
            </a:r>
            <a:r>
              <a:rPr lang="en-US" altLang="zh-CN" sz="1200" kern="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of Nanjing Area on </a:t>
            </a:r>
            <a:r>
              <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CampusInsight and discovered that error packets were detected on the network. Jack visited his colleague Sam who accessed the network through the faulty port. According to Sam's feedback, frame freezing occurred during video playback, and this affected routine office work.</a:t>
            </a:r>
          </a:p>
          <a:p>
            <a:pPr hangingPunct="0">
              <a:lnSpc>
                <a:spcPct val="130000"/>
              </a:lnSpc>
              <a:spcAft>
                <a:spcPts val="600"/>
              </a:spcAft>
            </a:pPr>
            <a:r>
              <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By using CampusInsight, Jack was able to rapidly locate the fault and pinpoint that continuous error packets occurred on the faulty port. This was because the Ethernet cable connected to the port aged out. The fault was rectified and services were restored after the Ethernet cable was replaced.</a:t>
            </a:r>
          </a:p>
        </p:txBody>
      </p:sp>
      <p:sp>
        <p:nvSpPr>
          <p:cNvPr id="39" name="文本框 38"/>
          <p:cNvSpPr txBox="1"/>
          <p:nvPr/>
        </p:nvSpPr>
        <p:spPr>
          <a:xfrm>
            <a:off x="671569" y="2415182"/>
            <a:ext cx="2288447" cy="276999"/>
          </a:xfrm>
          <a:prstGeom prst="rect">
            <a:avLst/>
          </a:prstGeom>
          <a:noFill/>
        </p:spPr>
        <p:txBody>
          <a:bodyPr vert="horz" wrap="square" rtlCol="0">
            <a:spAutoFit/>
          </a:bodyPr>
          <a:lstStyle/>
          <a:p>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 Choose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Topology</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40" name="文本框 39"/>
          <p:cNvSpPr txBox="1"/>
          <p:nvPr/>
        </p:nvSpPr>
        <p:spPr>
          <a:xfrm>
            <a:off x="3637758" y="2415182"/>
            <a:ext cx="8111330" cy="276999"/>
          </a:xfrm>
          <a:prstGeom prst="rect">
            <a:avLst/>
          </a:prstGeom>
          <a:noFill/>
        </p:spPr>
        <p:txBody>
          <a:bodyPr vert="horz" wrap="square" rtlCol="0">
            <a:spAutoFit/>
          </a:bodyPr>
          <a:lstStyle/>
          <a:p>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Error packets </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are detected on the network of building N7. Directly click the issue to bring up further details.</a:t>
            </a:r>
          </a:p>
        </p:txBody>
      </p:sp>
      <p:pic>
        <p:nvPicPr>
          <p:cNvPr id="14" name="图片 23"/>
          <p:cNvPicPr>
            <a:picLocks noChangeAspect="1"/>
          </p:cNvPicPr>
          <p:nvPr/>
        </p:nvPicPr>
        <p:blipFill>
          <a:blip r:embed="rId4"/>
          <a:stretch>
            <a:fillRect/>
          </a:stretch>
        </p:blipFill>
        <p:spPr bwMode="invGray">
          <a:xfrm>
            <a:off x="1159637" y="2730203"/>
            <a:ext cx="1091865" cy="3470572"/>
          </a:xfrm>
          <a:prstGeom prst="rect">
            <a:avLst/>
          </a:prstGeom>
        </p:spPr>
      </p:pic>
      <p:sp>
        <p:nvSpPr>
          <p:cNvPr id="15" name="矩形 19"/>
          <p:cNvSpPr/>
          <p:nvPr/>
        </p:nvSpPr>
        <p:spPr>
          <a:xfrm>
            <a:off x="1143543" y="5105587"/>
            <a:ext cx="1124051" cy="277863"/>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rgbClr val="666666"/>
              </a:solidFill>
              <a:latin typeface="+mj-lt"/>
              <a:cs typeface="Huawei Sans" panose="020C0503030203020204" pitchFamily="34" charset="0"/>
              <a:sym typeface="+mn-lt"/>
            </a:endParaRPr>
          </a:p>
        </p:txBody>
      </p:sp>
      <p:sp>
        <p:nvSpPr>
          <p:cNvPr id="17" name="五边形 16"/>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18" name="燕尾形 17"/>
          <p:cNvSpPr/>
          <p:nvPr/>
        </p:nvSpPr>
        <p:spPr bwMode="gray">
          <a:xfrm>
            <a:off x="7746174"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19" name="燕尾形 18"/>
          <p:cNvSpPr/>
          <p:nvPr/>
        </p:nvSpPr>
        <p:spPr bwMode="gray">
          <a:xfrm>
            <a:off x="10487500" y="124239"/>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21" name="燕尾形 20"/>
          <p:cNvSpPr/>
          <p:nvPr/>
        </p:nvSpPr>
        <p:spPr bwMode="gray">
          <a:xfrm>
            <a:off x="9044837"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315347202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24"/>
          <p:cNvPicPr>
            <a:picLocks noChangeAspect="1"/>
          </p:cNvPicPr>
          <p:nvPr/>
        </p:nvPicPr>
        <p:blipFill>
          <a:blip r:embed="rId3"/>
          <a:stretch>
            <a:fillRect/>
          </a:stretch>
        </p:blipFill>
        <p:spPr bwMode="invGray">
          <a:xfrm>
            <a:off x="719039" y="1318287"/>
            <a:ext cx="4942181" cy="2322504"/>
          </a:xfrm>
          <a:prstGeom prst="rect">
            <a:avLst/>
          </a:prstGeom>
        </p:spPr>
      </p:pic>
      <p:pic>
        <p:nvPicPr>
          <p:cNvPr id="34" name="图片 25"/>
          <p:cNvPicPr>
            <a:picLocks noChangeAspect="1"/>
          </p:cNvPicPr>
          <p:nvPr/>
        </p:nvPicPr>
        <p:blipFill>
          <a:blip r:embed="rId4" cstate="print"/>
          <a:stretch>
            <a:fillRect/>
          </a:stretch>
        </p:blipFill>
        <p:spPr bwMode="invGray">
          <a:xfrm>
            <a:off x="719038" y="3649627"/>
            <a:ext cx="4942182" cy="1292106"/>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Cass 11: Port Packet Error Issue Analysis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18" name="文本框 17"/>
          <p:cNvSpPr txBox="1"/>
          <p:nvPr/>
        </p:nvSpPr>
        <p:spPr>
          <a:xfrm>
            <a:off x="6095999" y="1523870"/>
            <a:ext cx="5616575" cy="954107"/>
          </a:xfrm>
          <a:prstGeom prst="rect">
            <a:avLst/>
          </a:prstGeom>
          <a:noFill/>
        </p:spPr>
        <p:txBody>
          <a:bodyPr vert="horz" wrap="square" rtlCol="0">
            <a:spAutoFit/>
          </a:bodyPr>
          <a:lstStyle/>
          <a:p>
            <a:r>
              <a:rPr lang="en-US" altLang="zh-CN" sz="1400" dirty="0" err="1">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Skewness</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 analysis: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According to the historical big data analysis and the </a:t>
            </a:r>
            <a:r>
              <a:rPr lang="en-US" altLang="zh-CN" sz="1400" dirty="0" err="1">
                <a:latin typeface="Huawei Sans" panose="020C0503030203020204" pitchFamily="34" charset="0"/>
                <a:ea typeface="方正兰亭黑简体" panose="02000000000000000000" pitchFamily="2" charset="-122"/>
                <a:cs typeface="+mn-ea"/>
                <a:sym typeface="Huawei Sans" panose="020C0503030203020204" pitchFamily="34" charset="0"/>
              </a:rPr>
              <a:t>skewness</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algorithm, the number of error packets on the faulty port is significantly greater than that on other ports. This indicates that the port is faulty.</a:t>
            </a:r>
          </a:p>
        </p:txBody>
      </p:sp>
      <p:sp>
        <p:nvSpPr>
          <p:cNvPr id="19" name="文本框 18"/>
          <p:cNvSpPr txBox="1"/>
          <p:nvPr/>
        </p:nvSpPr>
        <p:spPr>
          <a:xfrm>
            <a:off x="521695" y="953070"/>
            <a:ext cx="9763128" cy="276999"/>
          </a:xfrm>
          <a:prstGeom prst="rect">
            <a:avLst/>
          </a:prstGeom>
          <a:noFill/>
        </p:spPr>
        <p:txBody>
          <a:bodyPr vert="horz" wrap="square" rtlCol="0">
            <a:spAutoFit/>
          </a:bodyPr>
          <a:lstStyle/>
          <a:p>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 Click Issue Analysis and then expand the displayed page to view details about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Port error packets exceeding threshold</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p>
        </p:txBody>
      </p:sp>
      <p:sp>
        <p:nvSpPr>
          <p:cNvPr id="21" name="圆角右箭头 20"/>
          <p:cNvSpPr/>
          <p:nvPr/>
        </p:nvSpPr>
        <p:spPr>
          <a:xfrm>
            <a:off x="3929678" y="1575822"/>
            <a:ext cx="2032971" cy="450255"/>
          </a:xfrm>
          <a:prstGeom prst="bentArrow">
            <a:avLst>
              <a:gd name="adj1" fmla="val 18654"/>
              <a:gd name="adj2" fmla="val 28174"/>
              <a:gd name="adj3" fmla="val 25000"/>
              <a:gd name="adj4" fmla="val 43750"/>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矩形 21"/>
          <p:cNvSpPr/>
          <p:nvPr/>
        </p:nvSpPr>
        <p:spPr>
          <a:xfrm>
            <a:off x="727289" y="2046017"/>
            <a:ext cx="4902633" cy="767291"/>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文本框 22"/>
          <p:cNvSpPr txBox="1"/>
          <p:nvPr/>
        </p:nvSpPr>
        <p:spPr>
          <a:xfrm>
            <a:off x="6096000" y="2840439"/>
            <a:ext cx="5616575" cy="738664"/>
          </a:xfrm>
          <a:prstGeom prst="rect">
            <a:avLst/>
          </a:prstGeom>
          <a:noFill/>
        </p:spPr>
        <p:txBody>
          <a:bodyPr vert="horz" wrap="square" rtlCol="0">
            <a:spAutoFit/>
          </a:bodyPr>
          <a:lstStyle/>
          <a:p>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Exception identification: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Check the number of error packets on the port and discover that error packets on the port are persistent in each period.</a:t>
            </a:r>
          </a:p>
        </p:txBody>
      </p:sp>
      <p:sp>
        <p:nvSpPr>
          <p:cNvPr id="24" name="矩形 23"/>
          <p:cNvSpPr/>
          <p:nvPr/>
        </p:nvSpPr>
        <p:spPr>
          <a:xfrm>
            <a:off x="727288" y="2874448"/>
            <a:ext cx="4902634" cy="767291"/>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右箭头 24"/>
          <p:cNvSpPr/>
          <p:nvPr/>
        </p:nvSpPr>
        <p:spPr>
          <a:xfrm>
            <a:off x="5692519" y="2916462"/>
            <a:ext cx="270131" cy="200117"/>
          </a:xfrm>
          <a:prstGeom prst="rightArrow">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矩形 25"/>
          <p:cNvSpPr/>
          <p:nvPr/>
        </p:nvSpPr>
        <p:spPr>
          <a:xfrm>
            <a:off x="727289" y="3693045"/>
            <a:ext cx="4902633" cy="1177663"/>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文本框 26"/>
          <p:cNvSpPr txBox="1"/>
          <p:nvPr/>
        </p:nvSpPr>
        <p:spPr>
          <a:xfrm>
            <a:off x="6096000" y="3738654"/>
            <a:ext cx="5616575" cy="954107"/>
          </a:xfrm>
          <a:prstGeom prst="rect">
            <a:avLst/>
          </a:prstGeom>
          <a:noFill/>
        </p:spPr>
        <p:txBody>
          <a:bodyPr vert="horz" wrap="square" rtlCol="0">
            <a:spAutoFit/>
          </a:bodyPr>
          <a:lstStyle/>
          <a:p>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Root cause analysis: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Troubleshooting suggests that the virtual-cable-test command is run on the device to test the Ethernet cable. Crosstalk is discovered on the network and is rectified after the Ethernet cable is replaced.</a:t>
            </a:r>
          </a:p>
        </p:txBody>
      </p:sp>
      <p:sp>
        <p:nvSpPr>
          <p:cNvPr id="28" name="右箭头 27"/>
          <p:cNvSpPr/>
          <p:nvPr/>
        </p:nvSpPr>
        <p:spPr>
          <a:xfrm>
            <a:off x="5692519" y="3772881"/>
            <a:ext cx="270131" cy="200117"/>
          </a:xfrm>
          <a:prstGeom prst="rightArrow">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圆角矩形 75"/>
          <p:cNvSpPr/>
          <p:nvPr/>
        </p:nvSpPr>
        <p:spPr bwMode="gray">
          <a:xfrm>
            <a:off x="930829" y="4978160"/>
            <a:ext cx="10346771" cy="305982"/>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Case Benefits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75"/>
          <p:cNvSpPr/>
          <p:nvPr/>
        </p:nvSpPr>
        <p:spPr bwMode="gray">
          <a:xfrm>
            <a:off x="930829" y="5319393"/>
            <a:ext cx="10346771" cy="855256"/>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lstStyle/>
          <a:p>
            <a:pPr>
              <a:lnSpc>
                <a:spcPts val="2200"/>
              </a:lnSpc>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CampusInsight continuously monitors the number of error packets on ports, detects any substantial increase in error packets based on the dynamic baseline, and automatically generates corresponding issues. This approach accurately identifies error packet issues on the network in a timely manner, and provides expert suggestions.</a:t>
            </a:r>
          </a:p>
        </p:txBody>
      </p:sp>
      <p:sp>
        <p:nvSpPr>
          <p:cNvPr id="37" name="五边形 36"/>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38" name="燕尾形 37"/>
          <p:cNvSpPr/>
          <p:nvPr/>
        </p:nvSpPr>
        <p:spPr bwMode="gray">
          <a:xfrm>
            <a:off x="7746174"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39" name="燕尾形 38"/>
          <p:cNvSpPr/>
          <p:nvPr/>
        </p:nvSpPr>
        <p:spPr bwMode="gray">
          <a:xfrm>
            <a:off x="10487500" y="124239"/>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40" name="燕尾形 39"/>
          <p:cNvSpPr/>
          <p:nvPr/>
        </p:nvSpPr>
        <p:spPr bwMode="gray">
          <a:xfrm>
            <a:off x="9044838"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21374810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sym typeface="Huawei Sans" panose="020C0503030203020204" pitchFamily="34" charset="0"/>
              </a:rPr>
              <a:t>Challenges Facing Campus Network O&amp;M</a:t>
            </a:r>
            <a:endParaRPr lang="zh-CN" altLang="en-US" dirty="0">
              <a:sym typeface="Huawei Sans" panose="020C0503030203020204" pitchFamily="34" charset="0"/>
            </a:endParaRPr>
          </a:p>
        </p:txBody>
      </p:sp>
      <p:sp>
        <p:nvSpPr>
          <p:cNvPr id="7" name="矩形 18"/>
          <p:cNvSpPr txBox="1"/>
          <p:nvPr/>
        </p:nvSpPr>
        <p:spPr bwMode="gray">
          <a:xfrm>
            <a:off x="1276573" y="2798419"/>
            <a:ext cx="1997513" cy="33988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5960" tIns="15960" rIns="15960" bIns="15960" numCol="1" anchor="t">
            <a:spAutoFit/>
          </a:bodyPr>
          <a:lstStyle>
            <a:defPPr>
              <a:defRPr lang="en-US"/>
            </a:defPPr>
            <a:lvl1pPr algn="ctr" defTabSz="2065314" hangingPunct="0">
              <a:defRPr sz="1999" b="0" kern="0">
                <a:solidFill>
                  <a:srgbClr val="666666">
                    <a:lumMod val="75000"/>
                  </a:srgbClr>
                </a:solidFill>
                <a:cs typeface="+mn-ea"/>
              </a:defRPr>
            </a:lvl1pPr>
          </a:lstStyle>
          <a:p>
            <a:r>
              <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Precise detection</a:t>
            </a:r>
          </a:p>
        </p:txBody>
      </p:sp>
      <p:sp>
        <p:nvSpPr>
          <p:cNvPr id="9" name="矩形 5"/>
          <p:cNvSpPr txBox="1"/>
          <p:nvPr/>
        </p:nvSpPr>
        <p:spPr bwMode="gray">
          <a:xfrm>
            <a:off x="8761751" y="2798419"/>
            <a:ext cx="2213919" cy="33988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5960" tIns="15960" rIns="15960" bIns="15960" numCol="1" anchor="t">
            <a:spAutoFit/>
          </a:bodyPr>
          <a:lstStyle>
            <a:lvl1pPr defTabSz="2065314">
              <a:defRPr b="0">
                <a:latin typeface="Microsoft YaHei"/>
                <a:ea typeface="Microsoft YaHei"/>
                <a:cs typeface="Microsoft YaHei"/>
                <a:sym typeface="Microsoft YaHei"/>
              </a:defRPr>
            </a:lvl1pPr>
          </a:lstStyle>
          <a:p>
            <a:pPr algn="ctr" hangingPunct="0"/>
            <a:r>
              <a:rPr lang="en-US" altLang="zh-CN" sz="1999" kern="0" dirty="0">
                <a:latin typeface="Huawei Sans" panose="020C0503030203020204" pitchFamily="34" charset="0"/>
                <a:ea typeface="方正兰亭黑简体" panose="02000000000000000000" pitchFamily="2" charset="-122"/>
                <a:cs typeface="+mn-ea"/>
                <a:sym typeface="Huawei Sans" panose="020C0503030203020204" pitchFamily="34" charset="0"/>
              </a:rPr>
              <a:t>Issue identification</a:t>
            </a:r>
          </a:p>
        </p:txBody>
      </p:sp>
      <p:sp>
        <p:nvSpPr>
          <p:cNvPr id="13" name="矩形 14"/>
          <p:cNvSpPr txBox="1"/>
          <p:nvPr/>
        </p:nvSpPr>
        <p:spPr bwMode="gray">
          <a:xfrm>
            <a:off x="4876829" y="2798419"/>
            <a:ext cx="2438340" cy="33988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5960" tIns="15960" rIns="15960" bIns="15960" numCol="1" anchor="t">
            <a:spAutoFit/>
          </a:bodyPr>
          <a:lstStyle>
            <a:lvl1pPr defTabSz="2065314">
              <a:defRPr b="0">
                <a:latin typeface="Microsoft YaHei"/>
                <a:ea typeface="Microsoft YaHei"/>
                <a:cs typeface="Microsoft YaHei"/>
                <a:sym typeface="Microsoft YaHei"/>
              </a:defRPr>
            </a:lvl1pPr>
          </a:lstStyle>
          <a:p>
            <a:pPr algn="ctr" hangingPunct="0"/>
            <a:r>
              <a:rPr lang="en-US" altLang="zh-CN" sz="1999" kern="0" dirty="0">
                <a:latin typeface="Huawei Sans" panose="020C0503030203020204" pitchFamily="34" charset="0"/>
                <a:ea typeface="方正兰亭黑简体" panose="02000000000000000000" pitchFamily="2" charset="-122"/>
                <a:cs typeface="+mn-ea"/>
                <a:sym typeface="Huawei Sans" panose="020C0503030203020204" pitchFamily="34" charset="0"/>
              </a:rPr>
              <a:t>Experience detection</a:t>
            </a:r>
          </a:p>
        </p:txBody>
      </p:sp>
      <p:sp>
        <p:nvSpPr>
          <p:cNvPr id="15" name="矩形 14"/>
          <p:cNvSpPr/>
          <p:nvPr/>
        </p:nvSpPr>
        <p:spPr bwMode="gray">
          <a:xfrm>
            <a:off x="8120185" y="3273390"/>
            <a:ext cx="3497050" cy="1707199"/>
          </a:xfrm>
          <a:prstGeom prst="rect">
            <a:avLst/>
          </a:prstGeom>
        </p:spPr>
        <p:txBody>
          <a:bodyPr wrap="square" anchor="ctr">
            <a:spAutoFit/>
          </a:bodyPr>
          <a:lstStyle/>
          <a:p>
            <a:pPr>
              <a:lnSpc>
                <a:spcPct val="150000"/>
              </a:lnSpc>
            </a:pPr>
            <a:r>
              <a:rPr lang="en-US" altLang="zh-CN" sz="1399" dirty="0">
                <a:latin typeface="Huawei Sans" panose="020C0503030203020204" pitchFamily="34" charset="0"/>
                <a:ea typeface="方正兰亭黑简体" panose="02000000000000000000" pitchFamily="2" charset="-122"/>
                <a:cs typeface="+mn-ea"/>
                <a:sym typeface="Huawei Sans" panose="020C0503030203020204" pitchFamily="34" charset="0"/>
              </a:rPr>
              <a:t>During traditional O&amp;M, network faults can be detected only after receiving clients' complaints. As a result, faults cannot be effectively and proactively identified and analyzed. </a:t>
            </a:r>
          </a:p>
        </p:txBody>
      </p:sp>
      <p:sp>
        <p:nvSpPr>
          <p:cNvPr id="16" name="矩形 15"/>
          <p:cNvSpPr/>
          <p:nvPr/>
        </p:nvSpPr>
        <p:spPr bwMode="gray">
          <a:xfrm>
            <a:off x="642738" y="3273390"/>
            <a:ext cx="3265183" cy="2030171"/>
          </a:xfrm>
          <a:prstGeom prst="rect">
            <a:avLst/>
          </a:prstGeom>
        </p:spPr>
        <p:txBody>
          <a:bodyPr wrap="square" anchor="ctr">
            <a:spAutoFit/>
          </a:bodyPr>
          <a:lstStyle/>
          <a:p>
            <a:pPr>
              <a:lnSpc>
                <a:spcPct val="150000"/>
              </a:lnSpc>
            </a:pPr>
            <a:r>
              <a:rPr lang="en-US" altLang="zh-CN" sz="1399" dirty="0" smtClean="0">
                <a:latin typeface="Huawei Sans" panose="020C0503030203020204" pitchFamily="34" charset="0"/>
                <a:ea typeface="方正兰亭黑简体" panose="02000000000000000000" pitchFamily="2" charset="-122"/>
                <a:cs typeface="+mn-ea"/>
                <a:sym typeface="Huawei Sans" panose="020C0503030203020204" pitchFamily="34" charset="0"/>
              </a:rPr>
              <a:t>Traditional </a:t>
            </a:r>
            <a:r>
              <a:rPr lang="en-US" altLang="zh-CN" sz="1399" dirty="0">
                <a:latin typeface="Huawei Sans" panose="020C0503030203020204" pitchFamily="34" charset="0"/>
                <a:ea typeface="方正兰亭黑简体" panose="02000000000000000000" pitchFamily="2" charset="-122"/>
                <a:cs typeface="+mn-ea"/>
                <a:sym typeface="Huawei Sans" panose="020C0503030203020204" pitchFamily="34" charset="0"/>
              </a:rPr>
              <a:t>O&amp;M is based on SNMP and data is collected in minutes. Once a fault occurs, data at the fault occurrence time cannot be obtained in real </a:t>
            </a:r>
            <a:r>
              <a:rPr lang="en-US" altLang="zh-CN" sz="1399" dirty="0" smtClean="0">
                <a:latin typeface="Huawei Sans" panose="020C0503030203020204" pitchFamily="34" charset="0"/>
                <a:ea typeface="方正兰亭黑简体" panose="02000000000000000000" pitchFamily="2" charset="-122"/>
                <a:cs typeface="+mn-ea"/>
                <a:sym typeface="Huawei Sans" panose="020C0503030203020204" pitchFamily="34" charset="0"/>
              </a:rPr>
              <a:t>time and no convenient backtracking method is available.</a:t>
            </a:r>
            <a:endParaRPr lang="en-US" altLang="zh-CN" sz="1399"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矩形 16"/>
          <p:cNvSpPr/>
          <p:nvPr/>
        </p:nvSpPr>
        <p:spPr bwMode="gray">
          <a:xfrm>
            <a:off x="4507095" y="3273390"/>
            <a:ext cx="3177809" cy="2030171"/>
          </a:xfrm>
          <a:prstGeom prst="rect">
            <a:avLst/>
          </a:prstGeom>
        </p:spPr>
        <p:txBody>
          <a:bodyPr wrap="square" anchor="ctr">
            <a:spAutoFit/>
          </a:bodyPr>
          <a:lstStyle/>
          <a:p>
            <a:pPr>
              <a:lnSpc>
                <a:spcPct val="150000"/>
              </a:lnSpc>
            </a:pPr>
            <a:r>
              <a:rPr lang="en-US" altLang="zh-CN" sz="1399" dirty="0">
                <a:latin typeface="Huawei Sans" panose="020C0503030203020204" pitchFamily="34" charset="0"/>
                <a:ea typeface="方正兰亭黑简体" panose="02000000000000000000" pitchFamily="2" charset="-122"/>
                <a:cs typeface="+mn-ea"/>
                <a:sym typeface="Huawei Sans" panose="020C0503030203020204" pitchFamily="34" charset="0"/>
              </a:rPr>
              <a:t>During traditional O&amp;M, only device metrics are monitored. However, user experience may be poor when the metrics are normal. Traditional O&amp;M lacks means of correlatively analyzing the client and network. </a:t>
            </a:r>
          </a:p>
        </p:txBody>
      </p:sp>
      <p:grpSp>
        <p:nvGrpSpPr>
          <p:cNvPr id="2" name="组合 1"/>
          <p:cNvGrpSpPr/>
          <p:nvPr/>
        </p:nvGrpSpPr>
        <p:grpSpPr bwMode="gray">
          <a:xfrm>
            <a:off x="1570955" y="1286912"/>
            <a:ext cx="1408749" cy="1408749"/>
            <a:chOff x="-1052573" y="2094821"/>
            <a:chExt cx="2124347" cy="2124347"/>
          </a:xfrm>
        </p:grpSpPr>
        <p:grpSp>
          <p:nvGrpSpPr>
            <p:cNvPr id="5" name="组合 4"/>
            <p:cNvGrpSpPr/>
            <p:nvPr/>
          </p:nvGrpSpPr>
          <p:grpSpPr bwMode="gray">
            <a:xfrm>
              <a:off x="-1052573" y="2094821"/>
              <a:ext cx="2124347" cy="2124347"/>
              <a:chOff x="3859893" y="5500020"/>
              <a:chExt cx="720000" cy="720000"/>
            </a:xfrm>
          </p:grpSpPr>
          <p:sp>
            <p:nvSpPr>
              <p:cNvPr id="18" name="椭圆 17"/>
              <p:cNvSpPr/>
              <p:nvPr/>
            </p:nvSpPr>
            <p:spPr bwMode="gray">
              <a:xfrm>
                <a:off x="3859893" y="5500020"/>
                <a:ext cx="720000" cy="720000"/>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p:cNvSpPr/>
              <p:nvPr/>
            </p:nvSpPr>
            <p:spPr bwMode="gray">
              <a:xfrm>
                <a:off x="4031672" y="5671799"/>
                <a:ext cx="376442" cy="37644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弧形 20"/>
              <p:cNvSpPr/>
              <p:nvPr/>
            </p:nvSpPr>
            <p:spPr bwMode="gray">
              <a:xfrm>
                <a:off x="3931893" y="5541876"/>
                <a:ext cx="576000" cy="576000"/>
              </a:xfrm>
              <a:prstGeom prst="arc">
                <a:avLst>
                  <a:gd name="adj1" fmla="val 14221504"/>
                  <a:gd name="adj2" fmla="val 5301169"/>
                </a:avLst>
              </a:prstGeom>
              <a:ln>
                <a:gradFill>
                  <a:gsLst>
                    <a:gs pos="51000">
                      <a:srgbClr val="94DAE2"/>
                    </a:gs>
                    <a:gs pos="0">
                      <a:srgbClr val="BEE9EE"/>
                    </a:gs>
                    <a:gs pos="10000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弧形 21"/>
              <p:cNvSpPr/>
              <p:nvPr/>
            </p:nvSpPr>
            <p:spPr bwMode="gray">
              <a:xfrm flipH="1">
                <a:off x="3928921" y="5592948"/>
                <a:ext cx="576000" cy="576000"/>
              </a:xfrm>
              <a:prstGeom prst="arc">
                <a:avLst>
                  <a:gd name="adj1" fmla="val 16245819"/>
                  <a:gd name="adj2" fmla="val 7166993"/>
                </a:avLst>
              </a:prstGeom>
              <a:ln>
                <a:gradFill>
                  <a:gsLst>
                    <a:gs pos="51000">
                      <a:srgbClr val="94DAE2"/>
                    </a:gs>
                    <a:gs pos="100000">
                      <a:srgbClr val="BEE9EE"/>
                    </a:gs>
                    <a:gs pos="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5" name="资源 51@4x.png" descr="资源 51@4x.png"/>
            <p:cNvPicPr>
              <a:picLocks noChangeAspect="1"/>
            </p:cNvPicPr>
            <p:nvPr/>
          </p:nvPicPr>
          <p:blipFill>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a:ext>
              </a:extLst>
            </a:blip>
            <a:stretch>
              <a:fillRect/>
            </a:stretch>
          </p:blipFill>
          <p:spPr bwMode="gray">
            <a:xfrm>
              <a:off x="-388260" y="2726159"/>
              <a:ext cx="805569" cy="826336"/>
            </a:xfrm>
            <a:prstGeom prst="rect">
              <a:avLst/>
            </a:prstGeom>
            <a:ln w="12700" cap="flat">
              <a:noFill/>
              <a:miter lim="400000"/>
            </a:ln>
            <a:effectLst/>
          </p:spPr>
        </p:pic>
      </p:grpSp>
      <p:grpSp>
        <p:nvGrpSpPr>
          <p:cNvPr id="3" name="组合 2"/>
          <p:cNvGrpSpPr/>
          <p:nvPr/>
        </p:nvGrpSpPr>
        <p:grpSpPr bwMode="gray">
          <a:xfrm>
            <a:off x="5391625" y="1286912"/>
            <a:ext cx="1408749" cy="1408749"/>
            <a:chOff x="5269582" y="1653878"/>
            <a:chExt cx="1408749" cy="1408749"/>
          </a:xfrm>
        </p:grpSpPr>
        <p:grpSp>
          <p:nvGrpSpPr>
            <p:cNvPr id="24" name="组合 23"/>
            <p:cNvGrpSpPr/>
            <p:nvPr/>
          </p:nvGrpSpPr>
          <p:grpSpPr bwMode="gray">
            <a:xfrm>
              <a:off x="5269582" y="1653878"/>
              <a:ext cx="1408749" cy="1408749"/>
              <a:chOff x="3859893" y="5500020"/>
              <a:chExt cx="720000" cy="720000"/>
            </a:xfrm>
          </p:grpSpPr>
          <p:sp>
            <p:nvSpPr>
              <p:cNvPr id="27" name="椭圆 26"/>
              <p:cNvSpPr/>
              <p:nvPr/>
            </p:nvSpPr>
            <p:spPr bwMode="gray">
              <a:xfrm>
                <a:off x="3859893" y="5500020"/>
                <a:ext cx="720000" cy="720000"/>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p:cNvSpPr/>
              <p:nvPr/>
            </p:nvSpPr>
            <p:spPr bwMode="gray">
              <a:xfrm>
                <a:off x="4031672" y="5671799"/>
                <a:ext cx="376442" cy="37644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弧形 28"/>
              <p:cNvSpPr/>
              <p:nvPr/>
            </p:nvSpPr>
            <p:spPr bwMode="gray">
              <a:xfrm>
                <a:off x="3931893" y="5541876"/>
                <a:ext cx="576000" cy="576000"/>
              </a:xfrm>
              <a:prstGeom prst="arc">
                <a:avLst>
                  <a:gd name="adj1" fmla="val 14221504"/>
                  <a:gd name="adj2" fmla="val 5301169"/>
                </a:avLst>
              </a:prstGeom>
              <a:ln>
                <a:gradFill>
                  <a:gsLst>
                    <a:gs pos="51000">
                      <a:srgbClr val="94DAE2"/>
                    </a:gs>
                    <a:gs pos="0">
                      <a:srgbClr val="BEE9EE"/>
                    </a:gs>
                    <a:gs pos="10000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弧形 29"/>
              <p:cNvSpPr/>
              <p:nvPr/>
            </p:nvSpPr>
            <p:spPr bwMode="gray">
              <a:xfrm flipH="1">
                <a:off x="3928921" y="5592948"/>
                <a:ext cx="576000" cy="576000"/>
              </a:xfrm>
              <a:prstGeom prst="arc">
                <a:avLst>
                  <a:gd name="adj1" fmla="val 16245819"/>
                  <a:gd name="adj2" fmla="val 7166993"/>
                </a:avLst>
              </a:prstGeom>
              <a:ln>
                <a:gradFill>
                  <a:gsLst>
                    <a:gs pos="51000">
                      <a:srgbClr val="94DAE2"/>
                    </a:gs>
                    <a:gs pos="100000">
                      <a:srgbClr val="BEE9EE"/>
                    </a:gs>
                    <a:gs pos="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0" name="资源 53@4x.png" descr="资源 53@4x.png"/>
            <p:cNvPicPr>
              <a:picLocks noChangeAspect="1"/>
            </p:cNvPicPr>
            <p:nvPr/>
          </p:nvPicPr>
          <p:blipFill>
            <a:blip r:embed="rId5" cstate="screen">
              <a:clrChange>
                <a:clrFrom>
                  <a:srgbClr val="000000">
                    <a:alpha val="0"/>
                  </a:srgbClr>
                </a:clrFrom>
                <a:clrTo>
                  <a:srgbClr val="000000">
                    <a:alpha val="0"/>
                  </a:srgbClr>
                </a:clrTo>
              </a:clrChange>
              <a:biLevel thresh="50000"/>
              <a:extLst>
                <a:ext uri="{28A0092B-C50C-407E-A947-70E740481C1C}">
                  <a14:useLocalDpi xmlns:a14="http://schemas.microsoft.com/office/drawing/2010/main"/>
                </a:ext>
              </a:extLst>
            </a:blip>
            <a:stretch>
              <a:fillRect/>
            </a:stretch>
          </p:blipFill>
          <p:spPr bwMode="gray">
            <a:xfrm>
              <a:off x="5705779" y="2134405"/>
              <a:ext cx="524723" cy="540000"/>
            </a:xfrm>
            <a:prstGeom prst="rect">
              <a:avLst/>
            </a:prstGeom>
            <a:ln w="12700" cap="flat">
              <a:noFill/>
              <a:miter lim="400000"/>
            </a:ln>
            <a:effectLst/>
          </p:spPr>
        </p:pic>
      </p:grpSp>
      <p:grpSp>
        <p:nvGrpSpPr>
          <p:cNvPr id="20" name="组合 19"/>
          <p:cNvGrpSpPr/>
          <p:nvPr/>
        </p:nvGrpSpPr>
        <p:grpSpPr bwMode="gray">
          <a:xfrm>
            <a:off x="9164336" y="1286912"/>
            <a:ext cx="1408749" cy="1408749"/>
            <a:chOff x="8916139" y="1653878"/>
            <a:chExt cx="1408749" cy="1408749"/>
          </a:xfrm>
        </p:grpSpPr>
        <p:grpSp>
          <p:nvGrpSpPr>
            <p:cNvPr id="32" name="组合 31"/>
            <p:cNvGrpSpPr/>
            <p:nvPr/>
          </p:nvGrpSpPr>
          <p:grpSpPr bwMode="gray">
            <a:xfrm>
              <a:off x="8916139" y="1653878"/>
              <a:ext cx="1408749" cy="1408749"/>
              <a:chOff x="3859893" y="5500020"/>
              <a:chExt cx="720000" cy="720000"/>
            </a:xfrm>
          </p:grpSpPr>
          <p:sp>
            <p:nvSpPr>
              <p:cNvPr id="34" name="椭圆 33"/>
              <p:cNvSpPr/>
              <p:nvPr/>
            </p:nvSpPr>
            <p:spPr bwMode="gray">
              <a:xfrm>
                <a:off x="3859893" y="5500020"/>
                <a:ext cx="720000" cy="720000"/>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p:cNvSpPr/>
              <p:nvPr/>
            </p:nvSpPr>
            <p:spPr bwMode="gray">
              <a:xfrm>
                <a:off x="4031672" y="5671799"/>
                <a:ext cx="376442" cy="37644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弧形 35"/>
              <p:cNvSpPr/>
              <p:nvPr/>
            </p:nvSpPr>
            <p:spPr bwMode="gray">
              <a:xfrm>
                <a:off x="3931893" y="5541876"/>
                <a:ext cx="576000" cy="576000"/>
              </a:xfrm>
              <a:prstGeom prst="arc">
                <a:avLst>
                  <a:gd name="adj1" fmla="val 14221504"/>
                  <a:gd name="adj2" fmla="val 5301169"/>
                </a:avLst>
              </a:prstGeom>
              <a:ln>
                <a:gradFill>
                  <a:gsLst>
                    <a:gs pos="51000">
                      <a:srgbClr val="94DAE2"/>
                    </a:gs>
                    <a:gs pos="0">
                      <a:srgbClr val="BEE9EE"/>
                    </a:gs>
                    <a:gs pos="10000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弧形 36"/>
              <p:cNvSpPr/>
              <p:nvPr/>
            </p:nvSpPr>
            <p:spPr bwMode="gray">
              <a:xfrm flipH="1">
                <a:off x="3928921" y="5592948"/>
                <a:ext cx="576000" cy="576000"/>
              </a:xfrm>
              <a:prstGeom prst="arc">
                <a:avLst>
                  <a:gd name="adj1" fmla="val 16245819"/>
                  <a:gd name="adj2" fmla="val 7166993"/>
                </a:avLst>
              </a:prstGeom>
              <a:ln>
                <a:gradFill>
                  <a:gsLst>
                    <a:gs pos="51000">
                      <a:srgbClr val="94DAE2"/>
                    </a:gs>
                    <a:gs pos="100000">
                      <a:srgbClr val="BEE9EE"/>
                    </a:gs>
                    <a:gs pos="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1" name="资源 52@4x.png" descr="资源 52@4x.png"/>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bwMode="gray">
            <a:xfrm>
              <a:off x="9331254" y="2173063"/>
              <a:ext cx="566568" cy="360000"/>
            </a:xfrm>
            <a:prstGeom prst="rect">
              <a:avLst/>
            </a:prstGeom>
            <a:ln w="12700" cap="flat">
              <a:noFill/>
              <a:miter lim="400000"/>
            </a:ln>
            <a:effectLst/>
          </p:spPr>
        </p:pic>
      </p:grpSp>
      <p:sp>
        <p:nvSpPr>
          <p:cNvPr id="31" name="矩形 30"/>
          <p:cNvSpPr/>
          <p:nvPr/>
        </p:nvSpPr>
        <p:spPr bwMode="gray">
          <a:xfrm>
            <a:off x="7974783" y="5754550"/>
            <a:ext cx="3775904" cy="379015"/>
          </a:xfrm>
          <a:prstGeom prst="rect">
            <a:avLst/>
          </a:prstGeom>
        </p:spPr>
        <p:txBody>
          <a:bodyPr wrap="square">
            <a:spAutoFit/>
          </a:bodyPr>
          <a:lstStyle/>
          <a:p>
            <a:pPr algn="ctr" defTabSz="914034" fontAlgn="base">
              <a:lnSpc>
                <a:spcPct val="150000"/>
              </a:lnSpc>
              <a:spcBef>
                <a:spcPct val="0"/>
              </a:spcBef>
              <a:spcAft>
                <a:spcPct val="0"/>
              </a:spcAft>
            </a:pP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Difficult to proactively identify problems</a:t>
            </a:r>
          </a:p>
        </p:txBody>
      </p:sp>
      <p:sp>
        <p:nvSpPr>
          <p:cNvPr id="33" name="矩形 32"/>
          <p:cNvSpPr/>
          <p:nvPr/>
        </p:nvSpPr>
        <p:spPr bwMode="gray">
          <a:xfrm>
            <a:off x="4088548" y="5754550"/>
            <a:ext cx="4014904" cy="379015"/>
          </a:xfrm>
          <a:prstGeom prst="rect">
            <a:avLst/>
          </a:prstGeom>
        </p:spPr>
        <p:txBody>
          <a:bodyPr wrap="square">
            <a:spAutoFit/>
          </a:bodyPr>
          <a:lstStyle/>
          <a:p>
            <a:pPr algn="ctr" defTabSz="914034" fontAlgn="base">
              <a:lnSpc>
                <a:spcPct val="150000"/>
              </a:lnSpc>
              <a:spcBef>
                <a:spcPct val="0"/>
              </a:spcBef>
              <a:spcAft>
                <a:spcPct val="0"/>
              </a:spcAft>
            </a:pP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Difficult user experience measurement</a:t>
            </a:r>
          </a:p>
        </p:txBody>
      </p:sp>
      <p:sp>
        <p:nvSpPr>
          <p:cNvPr id="38" name="矩形 37"/>
          <p:cNvSpPr/>
          <p:nvPr/>
        </p:nvSpPr>
        <p:spPr bwMode="gray">
          <a:xfrm>
            <a:off x="446777" y="5772792"/>
            <a:ext cx="3645474" cy="379015"/>
          </a:xfrm>
          <a:prstGeom prst="rect">
            <a:avLst/>
          </a:prstGeom>
        </p:spPr>
        <p:txBody>
          <a:bodyPr wrap="square">
            <a:spAutoFit/>
          </a:bodyPr>
          <a:lstStyle/>
          <a:p>
            <a:pPr algn="ctr" defTabSz="914034" fontAlgn="base">
              <a:lnSpc>
                <a:spcPct val="150000"/>
              </a:lnSpc>
              <a:spcBef>
                <a:spcPct val="0"/>
              </a:spcBef>
              <a:spcAft>
                <a:spcPct val="0"/>
              </a:spcAft>
            </a:pP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Difficult </a:t>
            </a:r>
            <a:r>
              <a:rPr lang="en-US" altLang="zh-CN" sz="1400" b="1"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fault </a:t>
            </a: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locating and analysis</a:t>
            </a:r>
          </a:p>
        </p:txBody>
      </p:sp>
      <p:sp>
        <p:nvSpPr>
          <p:cNvPr id="43" name="下箭头 63"/>
          <p:cNvSpPr/>
          <p:nvPr/>
        </p:nvSpPr>
        <p:spPr bwMode="gray">
          <a:xfrm rot="10800000" flipV="1">
            <a:off x="1972453" y="5203714"/>
            <a:ext cx="605754" cy="564741"/>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下箭头 63"/>
          <p:cNvSpPr/>
          <p:nvPr/>
        </p:nvSpPr>
        <p:spPr bwMode="gray">
          <a:xfrm rot="10800000" flipV="1">
            <a:off x="5793123" y="5203714"/>
            <a:ext cx="605754" cy="564741"/>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下箭头 63"/>
          <p:cNvSpPr/>
          <p:nvPr/>
        </p:nvSpPr>
        <p:spPr bwMode="gray">
          <a:xfrm rot="10800000" flipV="1">
            <a:off x="9565833" y="5203714"/>
            <a:ext cx="605754" cy="564741"/>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1283456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bwMode="invGray">
          <a:xfrm>
            <a:off x="6238671" y="1156295"/>
            <a:ext cx="5194242" cy="4682134"/>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Frequent Port Up/Down </a:t>
            </a:r>
            <a:r>
              <a:rPr lang="en-US" altLang="zh-CN" dirty="0" smtClean="0">
                <a:sym typeface="Huawei Sans" panose="020C0503030203020204" pitchFamily="34" charset="0"/>
              </a:rPr>
              <a:t>Issue</a:t>
            </a:r>
            <a:endParaRPr lang="zh-CN" altLang="en-US" dirty="0">
              <a:sym typeface="Huawei Sans" panose="020C0503030203020204" pitchFamily="34" charset="0"/>
            </a:endParaRPr>
          </a:p>
        </p:txBody>
      </p:sp>
      <p:sp>
        <p:nvSpPr>
          <p:cNvPr id="15" name="文本框 214"/>
          <p:cNvSpPr txBox="1"/>
          <p:nvPr/>
        </p:nvSpPr>
        <p:spPr bwMode="gray">
          <a:xfrm>
            <a:off x="527053" y="1468457"/>
            <a:ext cx="5443455" cy="4640993"/>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76213" indent="-176213" algn="just">
              <a:lnSpc>
                <a:spcPct val="130000"/>
              </a:lnSpc>
              <a:spcAft>
                <a:spcPts val="300"/>
              </a:spcAft>
              <a:buFont typeface="Arial" panose="020B0604020202020204" pitchFamily="34" charset="0"/>
              <a:buChar char="•"/>
            </a:pPr>
            <a:r>
              <a:rPr lang="en-US" altLang="zh-CN"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a:t>
            </a:r>
            <a:r>
              <a:rPr lang="en-US" altLang="zh-CN"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impact: </a:t>
            </a:r>
            <a:r>
              <a:rPr lang="en-US" altLang="zh-CN"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 </a:t>
            </a:r>
            <a:r>
              <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device port frequently alternates between Up and Down states. As a result, the port is physically disconnected, interrupting services.</a:t>
            </a:r>
          </a:p>
          <a:p>
            <a:pPr marL="176213" indent="-176213" algn="just">
              <a:lnSpc>
                <a:spcPct val="130000"/>
              </a:lnSpc>
              <a:spcAft>
                <a:spcPts val="300"/>
              </a:spcAft>
              <a:buFont typeface="Arial" panose="020B0604020202020204" pitchFamily="34" charset="0"/>
              <a:buChar char="•"/>
            </a:pPr>
            <a:r>
              <a:rPr lang="en-US" altLang="zh-CN"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Issue </a:t>
            </a:r>
            <a:r>
              <a:rPr lang="en-US" altLang="zh-CN"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identification: </a:t>
            </a:r>
            <a:r>
              <a:rPr lang="en-US" altLang="zh-CN"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Monitor </a:t>
            </a:r>
            <a:r>
              <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the Up and Down events of each port. If a port frequently alternates between Up and Down states in a short period of time, an exception occurs.</a:t>
            </a:r>
          </a:p>
          <a:p>
            <a:pPr marL="176213" indent="-176213" algn="just">
              <a:lnSpc>
                <a:spcPct val="130000"/>
              </a:lnSpc>
              <a:spcAft>
                <a:spcPts val="300"/>
              </a:spcAft>
              <a:buFont typeface="Arial" panose="020B0604020202020204" pitchFamily="34" charset="0"/>
              <a:buChar char="•"/>
            </a:pPr>
            <a:r>
              <a:rPr lang="en-US" altLang="zh-CN"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Root cause analysis</a:t>
            </a:r>
          </a:p>
          <a:p>
            <a:pPr marL="617577" lvl="1" indent="-342900" algn="just">
              <a:lnSpc>
                <a:spcPct val="130000"/>
              </a:lnSpc>
              <a:spcAft>
                <a:spcPts val="300"/>
              </a:spcAft>
              <a:buFont typeface="+mj-lt"/>
              <a:buAutoNum type="arabicPeriod"/>
            </a:pPr>
            <a:r>
              <a:rPr lang="en-US" altLang="zh-CN" sz="14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Correlation </a:t>
            </a:r>
            <a:r>
              <a:rPr lang="en-US" altLang="zh-CN"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 </a:t>
            </a: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Check whether the port status changes after/upon port negotiation to determine whether the port frequently alternates between Up and Down states due to inconsistent duplex modes and speeds negotiated between the local and peer ports.</a:t>
            </a:r>
          </a:p>
          <a:p>
            <a:pPr marL="617577" lvl="1" indent="-342900" algn="just">
              <a:lnSpc>
                <a:spcPct val="130000"/>
              </a:lnSpc>
              <a:spcAft>
                <a:spcPts val="300"/>
              </a:spcAft>
              <a:buFont typeface="+mj-lt"/>
              <a:buAutoNum type="arabicPeriod"/>
            </a:pPr>
            <a:r>
              <a:rPr lang="en-US" altLang="zh-CN" sz="14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Port </a:t>
            </a:r>
            <a:r>
              <a:rPr lang="en-US" altLang="zh-CN"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cable test: </a:t>
            </a: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Guide customers to test port cables in order to figure out whether the port repeatedly negotiates with the peer port due to damaged internal wires of the cable's RJ45 connector.</a:t>
            </a:r>
          </a:p>
        </p:txBody>
      </p:sp>
      <p:sp>
        <p:nvSpPr>
          <p:cNvPr id="17" name="矩形 16"/>
          <p:cNvSpPr/>
          <p:nvPr/>
        </p:nvSpPr>
        <p:spPr bwMode="gray">
          <a:xfrm>
            <a:off x="527053" y="1054672"/>
            <a:ext cx="5443453" cy="3600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Key Technologies</a:t>
            </a:r>
          </a:p>
        </p:txBody>
      </p:sp>
      <p:sp>
        <p:nvSpPr>
          <p:cNvPr id="25" name="矩形 24"/>
          <p:cNvSpPr/>
          <p:nvPr/>
        </p:nvSpPr>
        <p:spPr>
          <a:xfrm>
            <a:off x="7636166" y="2303565"/>
            <a:ext cx="2852257" cy="1957206"/>
          </a:xfrm>
          <a:prstGeom prst="rect">
            <a:avLst/>
          </a:prstGeom>
          <a:no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矩形 25"/>
          <p:cNvSpPr/>
          <p:nvPr/>
        </p:nvSpPr>
        <p:spPr>
          <a:xfrm>
            <a:off x="7636166" y="3108049"/>
            <a:ext cx="2938625" cy="307777"/>
          </a:xfrm>
          <a:prstGeom prst="rect">
            <a:avLst/>
          </a:prstGeom>
          <a:solidFill>
            <a:srgbClr val="C7000B"/>
          </a:solidFill>
        </p:spPr>
        <p:txBody>
          <a:bodyPr vert="horz" wrap="none" rtlCol="0">
            <a:spAutoFit/>
          </a:bodyPr>
          <a:lstStyle/>
          <a:p>
            <a:r>
              <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Time-based correlation analysis</a:t>
            </a:r>
          </a:p>
        </p:txBody>
      </p:sp>
      <p:sp>
        <p:nvSpPr>
          <p:cNvPr id="27" name="矩形 26"/>
          <p:cNvSpPr/>
          <p:nvPr/>
        </p:nvSpPr>
        <p:spPr>
          <a:xfrm>
            <a:off x="6344262" y="4373413"/>
            <a:ext cx="4983060" cy="1318215"/>
          </a:xfrm>
          <a:prstGeom prst="rect">
            <a:avLst/>
          </a:prstGeom>
          <a:no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矩形 27"/>
          <p:cNvSpPr/>
          <p:nvPr/>
        </p:nvSpPr>
        <p:spPr>
          <a:xfrm>
            <a:off x="9564718" y="4548234"/>
            <a:ext cx="1446230" cy="307777"/>
          </a:xfrm>
          <a:prstGeom prst="rect">
            <a:avLst/>
          </a:prstGeom>
          <a:solidFill>
            <a:srgbClr val="C7000B"/>
          </a:solidFill>
        </p:spPr>
        <p:txBody>
          <a:bodyPr vert="horz" wrap="none" rtlCol="0">
            <a:spAutoFit/>
          </a:bodyPr>
          <a:lstStyle/>
          <a:p>
            <a:r>
              <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Port cable test</a:t>
            </a:r>
          </a:p>
        </p:txBody>
      </p:sp>
      <p:sp>
        <p:nvSpPr>
          <p:cNvPr id="18" name="五边形 17"/>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19" name="燕尾形 18"/>
          <p:cNvSpPr/>
          <p:nvPr/>
        </p:nvSpPr>
        <p:spPr bwMode="gray">
          <a:xfrm>
            <a:off x="7746174"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20" name="燕尾形 19"/>
          <p:cNvSpPr/>
          <p:nvPr/>
        </p:nvSpPr>
        <p:spPr bwMode="gray">
          <a:xfrm>
            <a:off x="10487500" y="124239"/>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21" name="燕尾形 20"/>
          <p:cNvSpPr/>
          <p:nvPr/>
        </p:nvSpPr>
        <p:spPr bwMode="gray">
          <a:xfrm>
            <a:off x="9044837"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100120947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5"/>
          <p:cNvPicPr>
            <a:picLocks noChangeAspect="1"/>
          </p:cNvPicPr>
          <p:nvPr/>
        </p:nvPicPr>
        <p:blipFill>
          <a:blip r:embed="rId3"/>
          <a:stretch>
            <a:fillRect/>
          </a:stretch>
        </p:blipFill>
        <p:spPr bwMode="invGray">
          <a:xfrm>
            <a:off x="973762" y="4374837"/>
            <a:ext cx="10326549" cy="1754051"/>
          </a:xfrm>
          <a:prstGeom prst="rect">
            <a:avLst/>
          </a:prstGeom>
        </p:spPr>
      </p:pic>
      <p:pic>
        <p:nvPicPr>
          <p:cNvPr id="18" name="图片 24"/>
          <p:cNvPicPr>
            <a:picLocks noChangeAspect="1"/>
          </p:cNvPicPr>
          <p:nvPr/>
        </p:nvPicPr>
        <p:blipFill>
          <a:blip r:embed="rId4"/>
          <a:stretch>
            <a:fillRect/>
          </a:stretch>
        </p:blipFill>
        <p:spPr bwMode="invGray">
          <a:xfrm>
            <a:off x="973762" y="2427441"/>
            <a:ext cx="2905282" cy="1432036"/>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12: Frequent Port Up/Down </a:t>
            </a:r>
            <a:r>
              <a:rPr lang="en-US" altLang="zh-CN" dirty="0" smtClean="0">
                <a:sym typeface="Huawei Sans" panose="020C0503030203020204" pitchFamily="34" charset="0"/>
              </a:rPr>
              <a:t>Issue (1)</a:t>
            </a:r>
            <a:endParaRPr lang="zh-CN" altLang="en-US" dirty="0">
              <a:sym typeface="Huawei Sans" panose="020C0503030203020204" pitchFamily="34" charset="0"/>
            </a:endParaRPr>
          </a:p>
        </p:txBody>
      </p:sp>
      <p:sp>
        <p:nvSpPr>
          <p:cNvPr id="20" name="Working with Partners to Build One of the Five Clouds for an Intelligent World"/>
          <p:cNvSpPr txBox="1"/>
          <p:nvPr/>
        </p:nvSpPr>
        <p:spPr bwMode="gray">
          <a:xfrm>
            <a:off x="455613" y="968330"/>
            <a:ext cx="11256962" cy="1160492"/>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ct val="1300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George is a company employee. He turned on his laptop to work and found that the laptop frequently disconnected from the network.</a:t>
            </a:r>
          </a:p>
          <a:p>
            <a:pPr hangingPunct="0">
              <a:lnSpc>
                <a:spcPct val="130000"/>
              </a:lnSpc>
              <a:spcAft>
                <a:spcPts val="600"/>
              </a:spcAft>
            </a:pPr>
            <a:r>
              <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 contacted an O&amp;M engineer who used CampusInsight to rapidly locate the fault, and discovered that the wired port that was connecting George to the network frequently alternated between Up and Down states. A further check indicated that the internal wires of the Ethernet cable's RJ45 connector were damaged, and this was rectified after the Ethernet cable was replaced.</a:t>
            </a:r>
          </a:p>
        </p:txBody>
      </p:sp>
      <p:sp>
        <p:nvSpPr>
          <p:cNvPr id="15" name="文本框 14"/>
          <p:cNvSpPr txBox="1"/>
          <p:nvPr/>
        </p:nvSpPr>
        <p:spPr>
          <a:xfrm>
            <a:off x="660237" y="2139632"/>
            <a:ext cx="5066349" cy="276999"/>
          </a:xfrm>
          <a:prstGeom prst="rect">
            <a:avLst/>
          </a:prstGeom>
          <a:noFill/>
        </p:spPr>
        <p:txBody>
          <a:bodyPr vert="horz" wrap="square" rtlCol="0">
            <a:spAutoFit/>
          </a:bodyPr>
          <a:lstStyle/>
          <a:p>
            <a:r>
              <a:rPr lang="en-US" altLang="zh-CN" sz="12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 Choose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Health &gt; Pending Issues</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16" name="文本框 15"/>
          <p:cNvSpPr txBox="1"/>
          <p:nvPr/>
        </p:nvSpPr>
        <p:spPr>
          <a:xfrm>
            <a:off x="660237" y="4108133"/>
            <a:ext cx="8858232" cy="276999"/>
          </a:xfrm>
          <a:prstGeom prst="rect">
            <a:avLst/>
          </a:prstGeom>
          <a:noFill/>
        </p:spPr>
        <p:txBody>
          <a:bodyPr vert="horz" wrap="square" rtlCol="0">
            <a:spAutoFit/>
          </a:bodyPr>
          <a:lstStyle/>
          <a:p>
            <a:r>
              <a:rPr lang="en-US" altLang="zh-CN" sz="12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 On </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the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Pending Issues </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page, the port of Edge-1 device frequently alternates between Up and Down states.</a:t>
            </a:r>
          </a:p>
        </p:txBody>
      </p:sp>
      <p:sp>
        <p:nvSpPr>
          <p:cNvPr id="17" name="矩形 16"/>
          <p:cNvSpPr/>
          <p:nvPr/>
        </p:nvSpPr>
        <p:spPr>
          <a:xfrm>
            <a:off x="1326453" y="4954357"/>
            <a:ext cx="5105181" cy="294288"/>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矩形 20"/>
          <p:cNvSpPr/>
          <p:nvPr/>
        </p:nvSpPr>
        <p:spPr>
          <a:xfrm>
            <a:off x="2583273" y="3052820"/>
            <a:ext cx="1030783" cy="216514"/>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五边形 22"/>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24" name="燕尾形 23"/>
          <p:cNvSpPr/>
          <p:nvPr/>
        </p:nvSpPr>
        <p:spPr bwMode="gray">
          <a:xfrm>
            <a:off x="7746174"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25" name="燕尾形 24"/>
          <p:cNvSpPr/>
          <p:nvPr/>
        </p:nvSpPr>
        <p:spPr bwMode="gray">
          <a:xfrm>
            <a:off x="10487500" y="124239"/>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26" name="燕尾形 25"/>
          <p:cNvSpPr/>
          <p:nvPr/>
        </p:nvSpPr>
        <p:spPr bwMode="gray">
          <a:xfrm>
            <a:off x="9044837"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27586199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1"/>
          <p:cNvPicPr>
            <a:picLocks noChangeAspect="1"/>
          </p:cNvPicPr>
          <p:nvPr/>
        </p:nvPicPr>
        <p:blipFill>
          <a:blip r:embed="rId3"/>
          <a:stretch>
            <a:fillRect/>
          </a:stretch>
        </p:blipFill>
        <p:spPr bwMode="invGray">
          <a:xfrm>
            <a:off x="6841270" y="5370612"/>
            <a:ext cx="4016787" cy="745514"/>
          </a:xfrm>
          <a:prstGeom prst="rect">
            <a:avLst/>
          </a:prstGeom>
        </p:spPr>
      </p:pic>
      <p:pic>
        <p:nvPicPr>
          <p:cNvPr id="7" name="图片 6"/>
          <p:cNvPicPr>
            <a:picLocks noChangeAspect="1"/>
          </p:cNvPicPr>
          <p:nvPr/>
        </p:nvPicPr>
        <p:blipFill>
          <a:blip r:embed="rId4"/>
          <a:stretch>
            <a:fillRect/>
          </a:stretch>
        </p:blipFill>
        <p:spPr bwMode="invGray">
          <a:xfrm>
            <a:off x="718180" y="1393348"/>
            <a:ext cx="5279594" cy="3572566"/>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12: Frequent Port Up/Down Issue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25" name="文本框 24"/>
          <p:cNvSpPr txBox="1"/>
          <p:nvPr/>
        </p:nvSpPr>
        <p:spPr>
          <a:xfrm>
            <a:off x="5986754" y="1430697"/>
            <a:ext cx="5725821" cy="646331"/>
          </a:xfrm>
          <a:prstGeom prst="rect">
            <a:avLst/>
          </a:prstGeom>
          <a:noFill/>
        </p:spPr>
        <p:txBody>
          <a:bodyPr vert="horz" wrap="square" rtlCol="0">
            <a:spAutoFit/>
          </a:bodyPr>
          <a:lstStyle/>
          <a:p>
            <a:r>
              <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Issue analysis: </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According to the statistics on port Down events, the port frequently alternates between Up and Down states and this symptom persists for a long period of time.</a:t>
            </a:r>
          </a:p>
        </p:txBody>
      </p:sp>
      <p:sp>
        <p:nvSpPr>
          <p:cNvPr id="26" name="文本框 25"/>
          <p:cNvSpPr txBox="1"/>
          <p:nvPr/>
        </p:nvSpPr>
        <p:spPr>
          <a:xfrm>
            <a:off x="587039" y="966333"/>
            <a:ext cx="6510447" cy="276999"/>
          </a:xfrm>
          <a:prstGeom prst="rect">
            <a:avLst/>
          </a:prstGeom>
          <a:noFill/>
        </p:spPr>
        <p:txBody>
          <a:bodyPr vert="horz" wrap="square" rtlCol="0">
            <a:spAutoFit/>
          </a:bodyPr>
          <a:lstStyle/>
          <a:p>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en-US" altLang="zh-CN" sz="12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Click </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the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Port alternates between Up and Down states </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issue to expand the issue details.</a:t>
            </a:r>
          </a:p>
        </p:txBody>
      </p:sp>
      <p:sp>
        <p:nvSpPr>
          <p:cNvPr id="28" name="文本框 27"/>
          <p:cNvSpPr txBox="1"/>
          <p:nvPr/>
        </p:nvSpPr>
        <p:spPr>
          <a:xfrm>
            <a:off x="5986754" y="2163969"/>
            <a:ext cx="5725821" cy="3416320"/>
          </a:xfrm>
          <a:prstGeom prst="rect">
            <a:avLst/>
          </a:prstGeom>
          <a:noFill/>
        </p:spPr>
        <p:txBody>
          <a:bodyPr vert="horz" wrap="square" rtlCol="0">
            <a:spAutoFit/>
          </a:bodyPr>
          <a:lstStyle/>
          <a:p>
            <a:pPr>
              <a:lnSpc>
                <a:spcPct val="150000"/>
              </a:lnSpc>
            </a:pPr>
            <a:r>
              <a:rPr lang="en-US" altLang="zh-CN"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Root cause analysis</a:t>
            </a:r>
            <a:r>
              <a:rPr lang="zh-CN" altLang="en-US"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28600" indent="-228600">
              <a:lnSpc>
                <a:spcPct val="150000"/>
              </a:lnSpc>
              <a:buAutoNum type="arabicPeriod"/>
            </a:pPr>
            <a:r>
              <a:rPr lang="en-US" altLang="zh-CN" sz="12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When </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the port alternates between Up and Down states,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the negotiated rate of the port changes multiple times</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As a result, the port repeatedly performs rate negotiation, causing intermittent </a:t>
            </a:r>
            <a:r>
              <a:rPr lang="en-US" altLang="zh-CN" sz="12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disconnection.</a:t>
            </a:r>
          </a:p>
          <a:p>
            <a:pPr marL="228600" indent="-228600">
              <a:lnSpc>
                <a:spcPct val="150000"/>
              </a:lnSpc>
              <a:buAutoNum type="arabicPeriod"/>
            </a:pPr>
            <a:endParaRPr lang="en-US" altLang="zh-CN" sz="12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 Troubleshooting suggests that the virtual-cable-test command is run to check the Ethernet cable connected to the port. The command output indicates that the Ethernet cable has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only 4 wires in 2 pairs</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(A typical Ethernet cable has 8 wires in 4 pairs.) As a result, the port rate changes, causing intermittent disconnection. A further check indicates that the RJ45 connector of the Ethernet cable is faulty. The fault is rectified after the RJ45 connector is </a:t>
            </a:r>
            <a:r>
              <a:rPr lang="en-US" altLang="zh-CN" sz="12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remade.</a:t>
            </a:r>
          </a:p>
        </p:txBody>
      </p:sp>
      <p:sp>
        <p:nvSpPr>
          <p:cNvPr id="33" name="矩形 32"/>
          <p:cNvSpPr/>
          <p:nvPr/>
        </p:nvSpPr>
        <p:spPr>
          <a:xfrm>
            <a:off x="793701" y="2040364"/>
            <a:ext cx="5006208" cy="854131"/>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矩形 33"/>
          <p:cNvSpPr/>
          <p:nvPr/>
        </p:nvSpPr>
        <p:spPr>
          <a:xfrm>
            <a:off x="793701" y="2957672"/>
            <a:ext cx="5006208" cy="85626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矩形 35"/>
          <p:cNvSpPr/>
          <p:nvPr/>
        </p:nvSpPr>
        <p:spPr>
          <a:xfrm>
            <a:off x="793701" y="3857897"/>
            <a:ext cx="5006208" cy="103753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文本框 36"/>
          <p:cNvSpPr txBox="1"/>
          <p:nvPr/>
        </p:nvSpPr>
        <p:spPr>
          <a:xfrm>
            <a:off x="8072595" y="5694319"/>
            <a:ext cx="3658374" cy="307777"/>
          </a:xfrm>
          <a:prstGeom prst="rect">
            <a:avLst/>
          </a:prstGeom>
          <a:solidFill>
            <a:srgbClr val="C7000B"/>
          </a:solidFill>
        </p:spPr>
        <p:txBody>
          <a:bodyPr vert="horz" wrap="none" rtlCol="0">
            <a:spAutoFit/>
          </a:bodyPr>
          <a:lstStyle>
            <a:defPPr>
              <a:defRPr lang="en-US"/>
            </a:defPPr>
            <a:lvl1pPr>
              <a:defRPr sz="1400" b="1">
                <a:solidFill>
                  <a:schemeClr val="bg1"/>
                </a:solidFill>
                <a:cs typeface="+mn-ea"/>
              </a:defRPr>
            </a:lvl1p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Test output of the faulty Ethernet cable</a:t>
            </a:r>
          </a:p>
        </p:txBody>
      </p:sp>
      <p:sp>
        <p:nvSpPr>
          <p:cNvPr id="38" name="右箭头 37"/>
          <p:cNvSpPr/>
          <p:nvPr/>
        </p:nvSpPr>
        <p:spPr>
          <a:xfrm rot="18682485">
            <a:off x="5563554" y="2971852"/>
            <a:ext cx="502494" cy="168381"/>
          </a:xfrm>
          <a:prstGeom prst="rightArrow">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圆角右箭头 38"/>
          <p:cNvSpPr/>
          <p:nvPr/>
        </p:nvSpPr>
        <p:spPr>
          <a:xfrm>
            <a:off x="4921962" y="1464252"/>
            <a:ext cx="1096379" cy="575087"/>
          </a:xfrm>
          <a:prstGeom prst="bentArrow">
            <a:avLst>
              <a:gd name="adj1" fmla="val 14670"/>
              <a:gd name="adj2" fmla="val 25000"/>
              <a:gd name="adj3" fmla="val 25000"/>
              <a:gd name="adj4" fmla="val 43750"/>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右箭头 39"/>
          <p:cNvSpPr/>
          <p:nvPr/>
        </p:nvSpPr>
        <p:spPr>
          <a:xfrm rot="18663241">
            <a:off x="5627965" y="3899602"/>
            <a:ext cx="397093" cy="176210"/>
          </a:xfrm>
          <a:prstGeom prst="rightArrow">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五边形 29"/>
          <p:cNvSpPr/>
          <p:nvPr/>
        </p:nvSpPr>
        <p:spPr bwMode="gray">
          <a:xfrm>
            <a:off x="6666174" y="124239"/>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31" name="燕尾形 30"/>
          <p:cNvSpPr/>
          <p:nvPr/>
        </p:nvSpPr>
        <p:spPr bwMode="gray">
          <a:xfrm>
            <a:off x="7746174" y="124239"/>
            <a:ext cx="136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32" name="燕尾形 31"/>
          <p:cNvSpPr/>
          <p:nvPr/>
        </p:nvSpPr>
        <p:spPr bwMode="gray">
          <a:xfrm>
            <a:off x="10487500" y="124239"/>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46" name="燕尾形 45"/>
          <p:cNvSpPr/>
          <p:nvPr/>
        </p:nvSpPr>
        <p:spPr bwMode="gray">
          <a:xfrm>
            <a:off x="9044837" y="124239"/>
            <a:ext cx="151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211346212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dirty="0">
                <a:solidFill>
                  <a:schemeClr val="bg1">
                    <a:lumMod val="50000"/>
                  </a:schemeClr>
                </a:solidFill>
                <a:sym typeface="Huawei Sans" panose="020C0503030203020204" pitchFamily="34" charset="0"/>
              </a:rPr>
              <a:t>CampusInsight</a:t>
            </a:r>
            <a:r>
              <a:rPr lang="zh-CN" altLang="en-US" dirty="0">
                <a:solidFill>
                  <a:schemeClr val="bg1">
                    <a:lumMod val="50000"/>
                  </a:schemeClr>
                </a:solidFill>
                <a:sym typeface="Huawei Sans" panose="020C0503030203020204" pitchFamily="34" charset="0"/>
              </a:rPr>
              <a:t> </a:t>
            </a:r>
            <a:r>
              <a:rPr lang="en-US" altLang="zh-CN" dirty="0">
                <a:solidFill>
                  <a:schemeClr val="bg1">
                    <a:lumMod val="50000"/>
                  </a:schemeClr>
                </a:solidFill>
                <a:sym typeface="Huawei Sans" panose="020C0503030203020204" pitchFamily="34" charset="0"/>
              </a:rPr>
              <a:t>Overview</a:t>
            </a:r>
          </a:p>
          <a:p>
            <a:r>
              <a:rPr lang="en-US" altLang="zh-CN" b="1" dirty="0" err="1">
                <a:sym typeface="Huawei Sans" panose="020C0503030203020204" pitchFamily="34" charset="0"/>
              </a:rPr>
              <a:t>CampusInsight</a:t>
            </a:r>
            <a:r>
              <a:rPr lang="en-US" altLang="zh-CN" b="1" dirty="0">
                <a:sym typeface="Huawei Sans" panose="020C0503030203020204" pitchFamily="34" charset="0"/>
              </a:rPr>
              <a:t> Functions and Demonstration</a:t>
            </a:r>
          </a:p>
          <a:p>
            <a:pPr lvl="1"/>
            <a:r>
              <a:rPr lang="en-US" altLang="zh-CN" dirty="0">
                <a:solidFill>
                  <a:schemeClr val="bg1">
                    <a:lumMod val="50000"/>
                  </a:schemeClr>
                </a:solidFill>
                <a:sym typeface="Huawei Sans" panose="020C0503030203020204" pitchFamily="34" charset="0"/>
              </a:rPr>
              <a:t>Telemetry</a:t>
            </a:r>
          </a:p>
          <a:p>
            <a:pPr lvl="1"/>
            <a:r>
              <a:rPr lang="en-US" altLang="zh-CN" dirty="0">
                <a:solidFill>
                  <a:schemeClr val="bg1">
                    <a:lumMod val="50000"/>
                  </a:schemeClr>
                </a:solidFill>
                <a:sym typeface="Huawei Sans" panose="020C0503030203020204" pitchFamily="34" charset="0"/>
              </a:rPr>
              <a:t>Visibility</a:t>
            </a:r>
          </a:p>
          <a:p>
            <a:pPr lvl="1"/>
            <a:r>
              <a:rPr lang="en-US" altLang="zh-CN" dirty="0" smtClean="0">
                <a:solidFill>
                  <a:schemeClr val="bg1">
                    <a:lumMod val="50000"/>
                  </a:schemeClr>
                </a:solidFill>
                <a:sym typeface="Huawei Sans" panose="020C0503030203020204" pitchFamily="34" charset="0"/>
              </a:rPr>
              <a:t>Analysis</a:t>
            </a:r>
            <a:endParaRPr lang="en-US" altLang="zh-CN" dirty="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altLang="zh-CN" dirty="0">
                <a:sym typeface="Huawei Sans" panose="020C0503030203020204" pitchFamily="34" charset="0"/>
              </a:rPr>
              <a:t>Optimization</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6249491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ym typeface="Huawei Sans" panose="020C0503030203020204" pitchFamily="34" charset="0"/>
              </a:rPr>
              <a:t>AI-powered Intelligent Radio Calibration Improves Network-wide Performance</a:t>
            </a:r>
            <a:endParaRPr lang="zh-CN" altLang="en-US" dirty="0">
              <a:sym typeface="Huawei Sans" panose="020C0503030203020204" pitchFamily="34" charset="0"/>
            </a:endParaRPr>
          </a:p>
        </p:txBody>
      </p:sp>
      <p:sp>
        <p:nvSpPr>
          <p:cNvPr id="3" name="梯形 43"/>
          <p:cNvSpPr/>
          <p:nvPr/>
        </p:nvSpPr>
        <p:spPr bwMode="gray">
          <a:xfrm>
            <a:off x="667959" y="5072051"/>
            <a:ext cx="5299419" cy="1020372"/>
          </a:xfrm>
          <a:custGeom>
            <a:avLst/>
            <a:gdLst>
              <a:gd name="connsiteX0" fmla="*/ 0 w 6925908"/>
              <a:gd name="connsiteY0" fmla="*/ 484094 h 484094"/>
              <a:gd name="connsiteX1" fmla="*/ 1017832 w 6925908"/>
              <a:gd name="connsiteY1" fmla="*/ 0 h 484094"/>
              <a:gd name="connsiteX2" fmla="*/ 5908076 w 6925908"/>
              <a:gd name="connsiteY2" fmla="*/ 0 h 484094"/>
              <a:gd name="connsiteX3" fmla="*/ 6925908 w 6925908"/>
              <a:gd name="connsiteY3" fmla="*/ 484094 h 484094"/>
              <a:gd name="connsiteX4" fmla="*/ 0 w 6925908"/>
              <a:gd name="connsiteY4" fmla="*/ 484094 h 484094"/>
              <a:gd name="connsiteX0" fmla="*/ 0 w 6936776"/>
              <a:gd name="connsiteY0" fmla="*/ 484094 h 484094"/>
              <a:gd name="connsiteX1" fmla="*/ 1017832 w 6936776"/>
              <a:gd name="connsiteY1" fmla="*/ 0 h 484094"/>
              <a:gd name="connsiteX2" fmla="*/ 6936776 w 6936776"/>
              <a:gd name="connsiteY2" fmla="*/ 0 h 484094"/>
              <a:gd name="connsiteX3" fmla="*/ 6925908 w 6936776"/>
              <a:gd name="connsiteY3" fmla="*/ 484094 h 484094"/>
              <a:gd name="connsiteX4" fmla="*/ 0 w 6936776"/>
              <a:gd name="connsiteY4" fmla="*/ 484094 h 484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6776" h="484094">
                <a:moveTo>
                  <a:pt x="0" y="484094"/>
                </a:moveTo>
                <a:lnTo>
                  <a:pt x="1017832" y="0"/>
                </a:lnTo>
                <a:lnTo>
                  <a:pt x="6936776" y="0"/>
                </a:lnTo>
                <a:lnTo>
                  <a:pt x="6925908" y="484094"/>
                </a:lnTo>
                <a:lnTo>
                  <a:pt x="0" y="484094"/>
                </a:lnTo>
                <a:close/>
              </a:path>
            </a:pathLst>
          </a:custGeom>
          <a:gradFill flip="none" rotWithShape="1">
            <a:gsLst>
              <a:gs pos="0">
                <a:srgbClr val="B5B5B5">
                  <a:alpha val="50000"/>
                </a:srgbClr>
              </a:gs>
              <a:gs pos="56000">
                <a:srgbClr val="DDDDDD">
                  <a:alpha val="0"/>
                </a:srgbClr>
              </a:gs>
            </a:gsLst>
            <a:lin ang="16200000" scaled="1"/>
            <a:tileRect/>
          </a:gradFill>
          <a:ln w="6350" cap="flat" cmpd="sng" algn="ctr">
            <a:gradFill flip="none" rotWithShape="1">
              <a:gsLst>
                <a:gs pos="0">
                  <a:srgbClr val="666666">
                    <a:lumMod val="75000"/>
                    <a:alpha val="65000"/>
                  </a:srgbClr>
                </a:gs>
                <a:gs pos="100000">
                  <a:srgbClr val="FFFFFF">
                    <a:lumMod val="65000"/>
                    <a:alpha val="0"/>
                  </a:srgbClr>
                </a:gs>
              </a:gsLst>
              <a:lin ang="16200000" scaled="1"/>
              <a:tileRect/>
            </a:gradFill>
            <a:prstDash val="solid"/>
            <a:miter lim="800000"/>
          </a:ln>
          <a:effectLst/>
        </p:spPr>
        <p:txBody>
          <a:bodyPr lIns="49744" tIns="24872" rIns="49744" bIns="24872"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梯形 43"/>
          <p:cNvSpPr/>
          <p:nvPr/>
        </p:nvSpPr>
        <p:spPr bwMode="gray">
          <a:xfrm flipH="1">
            <a:off x="6246195" y="5072051"/>
            <a:ext cx="5097522" cy="990942"/>
          </a:xfrm>
          <a:custGeom>
            <a:avLst/>
            <a:gdLst>
              <a:gd name="connsiteX0" fmla="*/ 0 w 6925908"/>
              <a:gd name="connsiteY0" fmla="*/ 484094 h 484094"/>
              <a:gd name="connsiteX1" fmla="*/ 1017832 w 6925908"/>
              <a:gd name="connsiteY1" fmla="*/ 0 h 484094"/>
              <a:gd name="connsiteX2" fmla="*/ 5908076 w 6925908"/>
              <a:gd name="connsiteY2" fmla="*/ 0 h 484094"/>
              <a:gd name="connsiteX3" fmla="*/ 6925908 w 6925908"/>
              <a:gd name="connsiteY3" fmla="*/ 484094 h 484094"/>
              <a:gd name="connsiteX4" fmla="*/ 0 w 6925908"/>
              <a:gd name="connsiteY4" fmla="*/ 484094 h 484094"/>
              <a:gd name="connsiteX0" fmla="*/ 0 w 6936776"/>
              <a:gd name="connsiteY0" fmla="*/ 484094 h 484094"/>
              <a:gd name="connsiteX1" fmla="*/ 1017832 w 6936776"/>
              <a:gd name="connsiteY1" fmla="*/ 0 h 484094"/>
              <a:gd name="connsiteX2" fmla="*/ 6936776 w 6936776"/>
              <a:gd name="connsiteY2" fmla="*/ 0 h 484094"/>
              <a:gd name="connsiteX3" fmla="*/ 6925908 w 6936776"/>
              <a:gd name="connsiteY3" fmla="*/ 484094 h 484094"/>
              <a:gd name="connsiteX4" fmla="*/ 0 w 6936776"/>
              <a:gd name="connsiteY4" fmla="*/ 484094 h 484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6776" h="484094">
                <a:moveTo>
                  <a:pt x="0" y="484094"/>
                </a:moveTo>
                <a:lnTo>
                  <a:pt x="1017832" y="0"/>
                </a:lnTo>
                <a:lnTo>
                  <a:pt x="6936776" y="0"/>
                </a:lnTo>
                <a:lnTo>
                  <a:pt x="6925908" y="484094"/>
                </a:lnTo>
                <a:lnTo>
                  <a:pt x="0" y="484094"/>
                </a:lnTo>
                <a:close/>
              </a:path>
            </a:pathLst>
          </a:custGeom>
          <a:gradFill flip="none" rotWithShape="1">
            <a:gsLst>
              <a:gs pos="0">
                <a:srgbClr val="B5B5B5">
                  <a:alpha val="50000"/>
                </a:srgbClr>
              </a:gs>
              <a:gs pos="56000">
                <a:srgbClr val="DDDDDD">
                  <a:alpha val="0"/>
                </a:srgbClr>
              </a:gs>
            </a:gsLst>
            <a:lin ang="16200000" scaled="1"/>
            <a:tileRect/>
          </a:gradFill>
          <a:ln w="6350" cap="flat" cmpd="sng" algn="ctr">
            <a:gradFill flip="none" rotWithShape="1">
              <a:gsLst>
                <a:gs pos="0">
                  <a:srgbClr val="666666">
                    <a:lumMod val="75000"/>
                    <a:alpha val="65000"/>
                  </a:srgbClr>
                </a:gs>
                <a:gs pos="100000">
                  <a:srgbClr val="FFFFFF">
                    <a:lumMod val="65000"/>
                    <a:alpha val="0"/>
                  </a:srgbClr>
                </a:gs>
              </a:gsLst>
              <a:lin ang="16200000" scaled="1"/>
              <a:tileRect/>
            </a:gradFill>
            <a:prstDash val="solid"/>
            <a:miter lim="800000"/>
          </a:ln>
          <a:effectLst/>
        </p:spPr>
        <p:txBody>
          <a:bodyPr lIns="49744" tIns="24872" rIns="49744" bIns="24872"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TextBox 342"/>
          <p:cNvSpPr txBox="1"/>
          <p:nvPr/>
        </p:nvSpPr>
        <p:spPr bwMode="gray">
          <a:xfrm>
            <a:off x="1486503" y="2355263"/>
            <a:ext cx="3561751" cy="369304"/>
          </a:xfrm>
          <a:prstGeom prst="rect">
            <a:avLst/>
          </a:prstGeom>
          <a:noFill/>
        </p:spPr>
        <p:txBody>
          <a:bodyPr wrap="square" lIns="91413" tIns="45706" rIns="91413" bIns="45706" rtlCol="0">
            <a:spAutoFit/>
          </a:bodyPr>
          <a:lstStyle/>
          <a:p>
            <a:pPr algn="ctr" defTabSz="1219028">
              <a:buSzPct val="100000"/>
            </a:pPr>
            <a:r>
              <a:rPr lang="en-US" altLang="zh-CN"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Scenario 1: manual calibration</a:t>
            </a:r>
          </a:p>
        </p:txBody>
      </p:sp>
      <p:grpSp>
        <p:nvGrpSpPr>
          <p:cNvPr id="6" name="组合 22"/>
          <p:cNvGrpSpPr/>
          <p:nvPr/>
        </p:nvGrpSpPr>
        <p:grpSpPr bwMode="gray">
          <a:xfrm>
            <a:off x="2906322" y="1503492"/>
            <a:ext cx="722115" cy="402185"/>
            <a:chOff x="9383944" y="1327457"/>
            <a:chExt cx="275230" cy="152436"/>
          </a:xfrm>
          <a:solidFill>
            <a:srgbClr val="C7000B"/>
          </a:solidFill>
        </p:grpSpPr>
        <p:sp>
          <p:nvSpPr>
            <p:cNvPr id="7" name="Freeform 144"/>
            <p:cNvSpPr>
              <a:spLocks/>
            </p:cNvSpPr>
            <p:nvPr/>
          </p:nvSpPr>
          <p:spPr bwMode="gray">
            <a:xfrm>
              <a:off x="9515207" y="1327457"/>
              <a:ext cx="55046" cy="67749"/>
            </a:xfrm>
            <a:custGeom>
              <a:avLst/>
              <a:gdLst>
                <a:gd name="T0" fmla="*/ 47 w 47"/>
                <a:gd name="T1" fmla="*/ 8 h 59"/>
                <a:gd name="T2" fmla="*/ 47 w 47"/>
                <a:gd name="T3" fmla="*/ 8 h 59"/>
                <a:gd name="T4" fmla="*/ 7 w 47"/>
                <a:gd name="T5" fmla="*/ 0 h 59"/>
                <a:gd name="T6" fmla="*/ 0 w 47"/>
                <a:gd name="T7" fmla="*/ 51 h 59"/>
                <a:gd name="T8" fmla="*/ 18 w 47"/>
                <a:gd name="T9" fmla="*/ 59 h 59"/>
                <a:gd name="T10" fmla="*/ 47 w 47"/>
                <a:gd name="T11" fmla="*/ 8 h 59"/>
              </a:gdLst>
              <a:ahLst/>
              <a:cxnLst>
                <a:cxn ang="0">
                  <a:pos x="T0" y="T1"/>
                </a:cxn>
                <a:cxn ang="0">
                  <a:pos x="T2" y="T3"/>
                </a:cxn>
                <a:cxn ang="0">
                  <a:pos x="T4" y="T5"/>
                </a:cxn>
                <a:cxn ang="0">
                  <a:pos x="T6" y="T7"/>
                </a:cxn>
                <a:cxn ang="0">
                  <a:pos x="T8" y="T9"/>
                </a:cxn>
                <a:cxn ang="0">
                  <a:pos x="T10" y="T11"/>
                </a:cxn>
              </a:cxnLst>
              <a:rect l="0" t="0" r="r" b="b"/>
              <a:pathLst>
                <a:path w="47" h="59">
                  <a:moveTo>
                    <a:pt x="47" y="8"/>
                  </a:moveTo>
                  <a:lnTo>
                    <a:pt x="47" y="8"/>
                  </a:lnTo>
                  <a:cubicBezTo>
                    <a:pt x="35" y="3"/>
                    <a:pt x="21" y="0"/>
                    <a:pt x="7" y="0"/>
                  </a:cubicBezTo>
                  <a:lnTo>
                    <a:pt x="0" y="51"/>
                  </a:lnTo>
                  <a:cubicBezTo>
                    <a:pt x="6" y="53"/>
                    <a:pt x="12" y="56"/>
                    <a:pt x="18" y="59"/>
                  </a:cubicBezTo>
                  <a:lnTo>
                    <a:pt x="47" y="8"/>
                  </a:ln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Freeform 145"/>
            <p:cNvSpPr>
              <a:spLocks/>
            </p:cNvSpPr>
            <p:nvPr/>
          </p:nvSpPr>
          <p:spPr bwMode="gray">
            <a:xfrm>
              <a:off x="9386062" y="1420612"/>
              <a:ext cx="27522" cy="29640"/>
            </a:xfrm>
            <a:custGeom>
              <a:avLst/>
              <a:gdLst>
                <a:gd name="T0" fmla="*/ 25 w 25"/>
                <a:gd name="T1" fmla="*/ 13 h 26"/>
                <a:gd name="T2" fmla="*/ 25 w 25"/>
                <a:gd name="T3" fmla="*/ 13 h 26"/>
                <a:gd name="T4" fmla="*/ 5 w 25"/>
                <a:gd name="T5" fmla="*/ 0 h 26"/>
                <a:gd name="T6" fmla="*/ 0 w 25"/>
                <a:gd name="T7" fmla="*/ 21 h 26"/>
                <a:gd name="T8" fmla="*/ 20 w 25"/>
                <a:gd name="T9" fmla="*/ 26 h 26"/>
                <a:gd name="T10" fmla="*/ 25 w 25"/>
                <a:gd name="T11" fmla="*/ 13 h 26"/>
              </a:gdLst>
              <a:ahLst/>
              <a:cxnLst>
                <a:cxn ang="0">
                  <a:pos x="T0" y="T1"/>
                </a:cxn>
                <a:cxn ang="0">
                  <a:pos x="T2" y="T3"/>
                </a:cxn>
                <a:cxn ang="0">
                  <a:pos x="T4" y="T5"/>
                </a:cxn>
                <a:cxn ang="0">
                  <a:pos x="T6" y="T7"/>
                </a:cxn>
                <a:cxn ang="0">
                  <a:pos x="T8" y="T9"/>
                </a:cxn>
                <a:cxn ang="0">
                  <a:pos x="T10" y="T11"/>
                </a:cxn>
              </a:cxnLst>
              <a:rect l="0" t="0" r="r" b="b"/>
              <a:pathLst>
                <a:path w="25" h="26">
                  <a:moveTo>
                    <a:pt x="25" y="13"/>
                  </a:moveTo>
                  <a:lnTo>
                    <a:pt x="25" y="13"/>
                  </a:lnTo>
                  <a:lnTo>
                    <a:pt x="5" y="0"/>
                  </a:lnTo>
                  <a:cubicBezTo>
                    <a:pt x="3" y="7"/>
                    <a:pt x="1" y="14"/>
                    <a:pt x="0" y="21"/>
                  </a:cubicBezTo>
                  <a:lnTo>
                    <a:pt x="20" y="26"/>
                  </a:lnTo>
                  <a:cubicBezTo>
                    <a:pt x="21" y="22"/>
                    <a:pt x="23" y="17"/>
                    <a:pt x="25" y="13"/>
                  </a:cubicBez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Freeform 146"/>
            <p:cNvSpPr>
              <a:spLocks/>
            </p:cNvSpPr>
            <p:nvPr/>
          </p:nvSpPr>
          <p:spPr bwMode="gray">
            <a:xfrm>
              <a:off x="9396647" y="1388855"/>
              <a:ext cx="31757" cy="35992"/>
            </a:xfrm>
            <a:custGeom>
              <a:avLst/>
              <a:gdLst>
                <a:gd name="T0" fmla="*/ 29 w 29"/>
                <a:gd name="T1" fmla="*/ 21 h 32"/>
                <a:gd name="T2" fmla="*/ 29 w 29"/>
                <a:gd name="T3" fmla="*/ 21 h 32"/>
                <a:gd name="T4" fmla="*/ 11 w 29"/>
                <a:gd name="T5" fmla="*/ 0 h 32"/>
                <a:gd name="T6" fmla="*/ 0 w 29"/>
                <a:gd name="T7" fmla="*/ 19 h 32"/>
                <a:gd name="T8" fmla="*/ 21 w 29"/>
                <a:gd name="T9" fmla="*/ 32 h 32"/>
                <a:gd name="T10" fmla="*/ 29 w 29"/>
                <a:gd name="T11" fmla="*/ 21 h 32"/>
              </a:gdLst>
              <a:ahLst/>
              <a:cxnLst>
                <a:cxn ang="0">
                  <a:pos x="T0" y="T1"/>
                </a:cxn>
                <a:cxn ang="0">
                  <a:pos x="T2" y="T3"/>
                </a:cxn>
                <a:cxn ang="0">
                  <a:pos x="T4" y="T5"/>
                </a:cxn>
                <a:cxn ang="0">
                  <a:pos x="T6" y="T7"/>
                </a:cxn>
                <a:cxn ang="0">
                  <a:pos x="T8" y="T9"/>
                </a:cxn>
                <a:cxn ang="0">
                  <a:pos x="T10" y="T11"/>
                </a:cxn>
              </a:cxnLst>
              <a:rect l="0" t="0" r="r" b="b"/>
              <a:pathLst>
                <a:path w="29" h="32">
                  <a:moveTo>
                    <a:pt x="29" y="21"/>
                  </a:moveTo>
                  <a:lnTo>
                    <a:pt x="29" y="21"/>
                  </a:lnTo>
                  <a:lnTo>
                    <a:pt x="11" y="0"/>
                  </a:lnTo>
                  <a:cubicBezTo>
                    <a:pt x="7" y="6"/>
                    <a:pt x="3" y="12"/>
                    <a:pt x="0" y="19"/>
                  </a:cubicBezTo>
                  <a:lnTo>
                    <a:pt x="21" y="32"/>
                  </a:lnTo>
                  <a:cubicBezTo>
                    <a:pt x="23" y="28"/>
                    <a:pt x="26" y="25"/>
                    <a:pt x="29" y="21"/>
                  </a:cubicBez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Freeform 147"/>
            <p:cNvSpPr>
              <a:spLocks/>
            </p:cNvSpPr>
            <p:nvPr/>
          </p:nvSpPr>
          <p:spPr bwMode="gray">
            <a:xfrm>
              <a:off x="9574488" y="1395206"/>
              <a:ext cx="84686" cy="82570"/>
            </a:xfrm>
            <a:custGeom>
              <a:avLst/>
              <a:gdLst>
                <a:gd name="T0" fmla="*/ 57 w 75"/>
                <a:gd name="T1" fmla="*/ 0 h 73"/>
                <a:gd name="T2" fmla="*/ 57 w 75"/>
                <a:gd name="T3" fmla="*/ 0 h 73"/>
                <a:gd name="T4" fmla="*/ 0 w 75"/>
                <a:gd name="T5" fmla="*/ 37 h 73"/>
                <a:gd name="T6" fmla="*/ 7 w 75"/>
                <a:gd name="T7" fmla="*/ 71 h 73"/>
                <a:gd name="T8" fmla="*/ 7 w 75"/>
                <a:gd name="T9" fmla="*/ 73 h 73"/>
                <a:gd name="T10" fmla="*/ 75 w 75"/>
                <a:gd name="T11" fmla="*/ 73 h 73"/>
                <a:gd name="T12" fmla="*/ 75 w 75"/>
                <a:gd name="T13" fmla="*/ 67 h 73"/>
                <a:gd name="T14" fmla="*/ 57 w 75"/>
                <a:gd name="T15" fmla="*/ 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3">
                  <a:moveTo>
                    <a:pt x="57" y="0"/>
                  </a:moveTo>
                  <a:lnTo>
                    <a:pt x="57" y="0"/>
                  </a:lnTo>
                  <a:lnTo>
                    <a:pt x="0" y="37"/>
                  </a:lnTo>
                  <a:cubicBezTo>
                    <a:pt x="5" y="47"/>
                    <a:pt x="7" y="59"/>
                    <a:pt x="7" y="71"/>
                  </a:cubicBezTo>
                  <a:lnTo>
                    <a:pt x="7" y="73"/>
                  </a:lnTo>
                  <a:lnTo>
                    <a:pt x="75" y="73"/>
                  </a:lnTo>
                  <a:cubicBezTo>
                    <a:pt x="75" y="71"/>
                    <a:pt x="75" y="69"/>
                    <a:pt x="75" y="67"/>
                  </a:cubicBezTo>
                  <a:cubicBezTo>
                    <a:pt x="75" y="42"/>
                    <a:pt x="68" y="20"/>
                    <a:pt x="57" y="0"/>
                  </a:cubicBez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Freeform 148"/>
            <p:cNvSpPr>
              <a:spLocks/>
            </p:cNvSpPr>
            <p:nvPr/>
          </p:nvSpPr>
          <p:spPr bwMode="gray">
            <a:xfrm>
              <a:off x="9544848" y="1340160"/>
              <a:ext cx="88921" cy="86804"/>
            </a:xfrm>
            <a:custGeom>
              <a:avLst/>
              <a:gdLst>
                <a:gd name="T0" fmla="*/ 21 w 77"/>
                <a:gd name="T1" fmla="*/ 76 h 76"/>
                <a:gd name="T2" fmla="*/ 21 w 77"/>
                <a:gd name="T3" fmla="*/ 76 h 76"/>
                <a:gd name="T4" fmla="*/ 77 w 77"/>
                <a:gd name="T5" fmla="*/ 40 h 76"/>
                <a:gd name="T6" fmla="*/ 30 w 77"/>
                <a:gd name="T7" fmla="*/ 0 h 76"/>
                <a:gd name="T8" fmla="*/ 0 w 77"/>
                <a:gd name="T9" fmla="*/ 53 h 76"/>
                <a:gd name="T10" fmla="*/ 21 w 77"/>
                <a:gd name="T11" fmla="*/ 76 h 76"/>
              </a:gdLst>
              <a:ahLst/>
              <a:cxnLst>
                <a:cxn ang="0">
                  <a:pos x="T0" y="T1"/>
                </a:cxn>
                <a:cxn ang="0">
                  <a:pos x="T2" y="T3"/>
                </a:cxn>
                <a:cxn ang="0">
                  <a:pos x="T4" y="T5"/>
                </a:cxn>
                <a:cxn ang="0">
                  <a:pos x="T6" y="T7"/>
                </a:cxn>
                <a:cxn ang="0">
                  <a:pos x="T8" y="T9"/>
                </a:cxn>
                <a:cxn ang="0">
                  <a:pos x="T10" y="T11"/>
                </a:cxn>
              </a:cxnLst>
              <a:rect l="0" t="0" r="r" b="b"/>
              <a:pathLst>
                <a:path w="77" h="76">
                  <a:moveTo>
                    <a:pt x="21" y="76"/>
                  </a:moveTo>
                  <a:lnTo>
                    <a:pt x="21" y="76"/>
                  </a:lnTo>
                  <a:lnTo>
                    <a:pt x="77" y="40"/>
                  </a:lnTo>
                  <a:cubicBezTo>
                    <a:pt x="65" y="23"/>
                    <a:pt x="49" y="9"/>
                    <a:pt x="30" y="0"/>
                  </a:cubicBezTo>
                  <a:lnTo>
                    <a:pt x="0" y="53"/>
                  </a:lnTo>
                  <a:cubicBezTo>
                    <a:pt x="8" y="59"/>
                    <a:pt x="16" y="67"/>
                    <a:pt x="21" y="76"/>
                  </a:cubicBez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Freeform 149"/>
            <p:cNvSpPr>
              <a:spLocks/>
            </p:cNvSpPr>
            <p:nvPr/>
          </p:nvSpPr>
          <p:spPr bwMode="gray">
            <a:xfrm>
              <a:off x="9383944" y="1456604"/>
              <a:ext cx="21172" cy="21172"/>
            </a:xfrm>
            <a:custGeom>
              <a:avLst/>
              <a:gdLst>
                <a:gd name="T0" fmla="*/ 19 w 20"/>
                <a:gd name="T1" fmla="*/ 19 h 19"/>
                <a:gd name="T2" fmla="*/ 19 w 20"/>
                <a:gd name="T3" fmla="*/ 19 h 19"/>
                <a:gd name="T4" fmla="*/ 19 w 20"/>
                <a:gd name="T5" fmla="*/ 17 h 19"/>
                <a:gd name="T6" fmla="*/ 20 w 20"/>
                <a:gd name="T7" fmla="*/ 6 h 19"/>
                <a:gd name="T8" fmla="*/ 1 w 20"/>
                <a:gd name="T9" fmla="*/ 0 h 19"/>
                <a:gd name="T10" fmla="*/ 0 w 20"/>
                <a:gd name="T11" fmla="*/ 13 h 19"/>
                <a:gd name="T12" fmla="*/ 0 w 20"/>
                <a:gd name="T13" fmla="*/ 19 h 19"/>
                <a:gd name="T14" fmla="*/ 19 w 20"/>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9">
                  <a:moveTo>
                    <a:pt x="19" y="19"/>
                  </a:moveTo>
                  <a:lnTo>
                    <a:pt x="19" y="19"/>
                  </a:lnTo>
                  <a:cubicBezTo>
                    <a:pt x="19" y="18"/>
                    <a:pt x="19" y="18"/>
                    <a:pt x="19" y="17"/>
                  </a:cubicBezTo>
                  <a:cubicBezTo>
                    <a:pt x="19" y="13"/>
                    <a:pt x="19" y="9"/>
                    <a:pt x="20" y="6"/>
                  </a:cubicBezTo>
                  <a:lnTo>
                    <a:pt x="1" y="0"/>
                  </a:lnTo>
                  <a:cubicBezTo>
                    <a:pt x="0" y="4"/>
                    <a:pt x="0" y="9"/>
                    <a:pt x="0" y="13"/>
                  </a:cubicBezTo>
                  <a:cubicBezTo>
                    <a:pt x="0" y="15"/>
                    <a:pt x="0" y="17"/>
                    <a:pt x="0" y="19"/>
                  </a:cubicBezTo>
                  <a:lnTo>
                    <a:pt x="19" y="19"/>
                  </a:ln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Freeform 150"/>
            <p:cNvSpPr>
              <a:spLocks/>
            </p:cNvSpPr>
            <p:nvPr/>
          </p:nvSpPr>
          <p:spPr bwMode="gray">
            <a:xfrm>
              <a:off x="9474982" y="1327457"/>
              <a:ext cx="38109" cy="57164"/>
            </a:xfrm>
            <a:custGeom>
              <a:avLst/>
              <a:gdLst>
                <a:gd name="T0" fmla="*/ 17 w 34"/>
                <a:gd name="T1" fmla="*/ 49 h 50"/>
                <a:gd name="T2" fmla="*/ 17 w 34"/>
                <a:gd name="T3" fmla="*/ 49 h 50"/>
                <a:gd name="T4" fmla="*/ 27 w 34"/>
                <a:gd name="T5" fmla="*/ 50 h 50"/>
                <a:gd name="T6" fmla="*/ 34 w 34"/>
                <a:gd name="T7" fmla="*/ 0 h 50"/>
                <a:gd name="T8" fmla="*/ 0 w 34"/>
                <a:gd name="T9" fmla="*/ 7 h 50"/>
                <a:gd name="T10" fmla="*/ 4 w 34"/>
                <a:gd name="T11" fmla="*/ 50 h 50"/>
                <a:gd name="T12" fmla="*/ 17 w 34"/>
                <a:gd name="T13" fmla="*/ 49 h 50"/>
              </a:gdLst>
              <a:ahLst/>
              <a:cxnLst>
                <a:cxn ang="0">
                  <a:pos x="T0" y="T1"/>
                </a:cxn>
                <a:cxn ang="0">
                  <a:pos x="T2" y="T3"/>
                </a:cxn>
                <a:cxn ang="0">
                  <a:pos x="T4" y="T5"/>
                </a:cxn>
                <a:cxn ang="0">
                  <a:pos x="T6" y="T7"/>
                </a:cxn>
                <a:cxn ang="0">
                  <a:pos x="T8" y="T9"/>
                </a:cxn>
                <a:cxn ang="0">
                  <a:pos x="T10" y="T11"/>
                </a:cxn>
                <a:cxn ang="0">
                  <a:pos x="T12" y="T13"/>
                </a:cxn>
              </a:cxnLst>
              <a:rect l="0" t="0" r="r" b="b"/>
              <a:pathLst>
                <a:path w="34" h="50">
                  <a:moveTo>
                    <a:pt x="17" y="49"/>
                  </a:moveTo>
                  <a:lnTo>
                    <a:pt x="17" y="49"/>
                  </a:lnTo>
                  <a:cubicBezTo>
                    <a:pt x="20" y="49"/>
                    <a:pt x="23" y="49"/>
                    <a:pt x="27" y="50"/>
                  </a:cubicBezTo>
                  <a:lnTo>
                    <a:pt x="34" y="0"/>
                  </a:lnTo>
                  <a:cubicBezTo>
                    <a:pt x="22" y="1"/>
                    <a:pt x="11" y="3"/>
                    <a:pt x="0" y="7"/>
                  </a:cubicBezTo>
                  <a:lnTo>
                    <a:pt x="4" y="50"/>
                  </a:lnTo>
                  <a:cubicBezTo>
                    <a:pt x="8" y="49"/>
                    <a:pt x="12" y="49"/>
                    <a:pt x="17" y="49"/>
                  </a:cubicBez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Freeform 151"/>
            <p:cNvSpPr>
              <a:spLocks/>
            </p:cNvSpPr>
            <p:nvPr/>
          </p:nvSpPr>
          <p:spPr bwMode="gray">
            <a:xfrm>
              <a:off x="9441108" y="1340160"/>
              <a:ext cx="27522" cy="50812"/>
            </a:xfrm>
            <a:custGeom>
              <a:avLst/>
              <a:gdLst>
                <a:gd name="T0" fmla="*/ 26 w 26"/>
                <a:gd name="T1" fmla="*/ 41 h 45"/>
                <a:gd name="T2" fmla="*/ 26 w 26"/>
                <a:gd name="T3" fmla="*/ 41 h 45"/>
                <a:gd name="T4" fmla="*/ 22 w 26"/>
                <a:gd name="T5" fmla="*/ 0 h 45"/>
                <a:gd name="T6" fmla="*/ 0 w 26"/>
                <a:gd name="T7" fmla="*/ 13 h 45"/>
                <a:gd name="T8" fmla="*/ 15 w 26"/>
                <a:gd name="T9" fmla="*/ 45 h 45"/>
                <a:gd name="T10" fmla="*/ 26 w 26"/>
                <a:gd name="T11" fmla="*/ 41 h 45"/>
              </a:gdLst>
              <a:ahLst/>
              <a:cxnLst>
                <a:cxn ang="0">
                  <a:pos x="T0" y="T1"/>
                </a:cxn>
                <a:cxn ang="0">
                  <a:pos x="T2" y="T3"/>
                </a:cxn>
                <a:cxn ang="0">
                  <a:pos x="T4" y="T5"/>
                </a:cxn>
                <a:cxn ang="0">
                  <a:pos x="T6" y="T7"/>
                </a:cxn>
                <a:cxn ang="0">
                  <a:pos x="T8" y="T9"/>
                </a:cxn>
                <a:cxn ang="0">
                  <a:pos x="T10" y="T11"/>
                </a:cxn>
              </a:cxnLst>
              <a:rect l="0" t="0" r="r" b="b"/>
              <a:pathLst>
                <a:path w="26" h="45">
                  <a:moveTo>
                    <a:pt x="26" y="41"/>
                  </a:moveTo>
                  <a:lnTo>
                    <a:pt x="26" y="41"/>
                  </a:lnTo>
                  <a:lnTo>
                    <a:pt x="22" y="0"/>
                  </a:lnTo>
                  <a:cubicBezTo>
                    <a:pt x="14" y="3"/>
                    <a:pt x="7" y="8"/>
                    <a:pt x="0" y="13"/>
                  </a:cubicBezTo>
                  <a:lnTo>
                    <a:pt x="15" y="45"/>
                  </a:lnTo>
                  <a:cubicBezTo>
                    <a:pt x="19" y="44"/>
                    <a:pt x="22" y="42"/>
                    <a:pt x="26" y="41"/>
                  </a:cubicBez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Freeform 152"/>
            <p:cNvSpPr>
              <a:spLocks/>
            </p:cNvSpPr>
            <p:nvPr/>
          </p:nvSpPr>
          <p:spPr bwMode="gray">
            <a:xfrm>
              <a:off x="9415702" y="1361331"/>
              <a:ext cx="31757" cy="44461"/>
            </a:xfrm>
            <a:custGeom>
              <a:avLst/>
              <a:gdLst>
                <a:gd name="T0" fmla="*/ 29 w 29"/>
                <a:gd name="T1" fmla="*/ 31 h 38"/>
                <a:gd name="T2" fmla="*/ 29 w 29"/>
                <a:gd name="T3" fmla="*/ 31 h 38"/>
                <a:gd name="T4" fmla="*/ 14 w 29"/>
                <a:gd name="T5" fmla="*/ 0 h 38"/>
                <a:gd name="T6" fmla="*/ 0 w 29"/>
                <a:gd name="T7" fmla="*/ 16 h 38"/>
                <a:gd name="T8" fmla="*/ 19 w 29"/>
                <a:gd name="T9" fmla="*/ 38 h 38"/>
                <a:gd name="T10" fmla="*/ 29 w 29"/>
                <a:gd name="T11" fmla="*/ 31 h 38"/>
              </a:gdLst>
              <a:ahLst/>
              <a:cxnLst>
                <a:cxn ang="0">
                  <a:pos x="T0" y="T1"/>
                </a:cxn>
                <a:cxn ang="0">
                  <a:pos x="T2" y="T3"/>
                </a:cxn>
                <a:cxn ang="0">
                  <a:pos x="T4" y="T5"/>
                </a:cxn>
                <a:cxn ang="0">
                  <a:pos x="T6" y="T7"/>
                </a:cxn>
                <a:cxn ang="0">
                  <a:pos x="T8" y="T9"/>
                </a:cxn>
                <a:cxn ang="0">
                  <a:pos x="T10" y="T11"/>
                </a:cxn>
              </a:cxnLst>
              <a:rect l="0" t="0" r="r" b="b"/>
              <a:pathLst>
                <a:path w="29" h="38">
                  <a:moveTo>
                    <a:pt x="29" y="31"/>
                  </a:moveTo>
                  <a:lnTo>
                    <a:pt x="29" y="31"/>
                  </a:lnTo>
                  <a:lnTo>
                    <a:pt x="14" y="0"/>
                  </a:lnTo>
                  <a:cubicBezTo>
                    <a:pt x="9" y="5"/>
                    <a:pt x="4" y="10"/>
                    <a:pt x="0" y="16"/>
                  </a:cubicBezTo>
                  <a:lnTo>
                    <a:pt x="19" y="38"/>
                  </a:lnTo>
                  <a:cubicBezTo>
                    <a:pt x="22" y="36"/>
                    <a:pt x="25" y="33"/>
                    <a:pt x="29" y="31"/>
                  </a:cubicBez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Freeform 153"/>
            <p:cNvSpPr>
              <a:spLocks/>
            </p:cNvSpPr>
            <p:nvPr/>
          </p:nvSpPr>
          <p:spPr bwMode="gray">
            <a:xfrm>
              <a:off x="9477099" y="1418495"/>
              <a:ext cx="69865" cy="61398"/>
            </a:xfrm>
            <a:custGeom>
              <a:avLst/>
              <a:gdLst>
                <a:gd name="T0" fmla="*/ 19 w 62"/>
                <a:gd name="T1" fmla="*/ 51 h 54"/>
                <a:gd name="T2" fmla="*/ 19 w 62"/>
                <a:gd name="T3" fmla="*/ 51 h 54"/>
                <a:gd name="T4" fmla="*/ 21 w 62"/>
                <a:gd name="T5" fmla="*/ 49 h 54"/>
                <a:gd name="T6" fmla="*/ 60 w 62"/>
                <a:gd name="T7" fmla="*/ 5 h 54"/>
                <a:gd name="T8" fmla="*/ 62 w 62"/>
                <a:gd name="T9" fmla="*/ 2 h 54"/>
                <a:gd name="T10" fmla="*/ 5 w 62"/>
                <a:gd name="T11" fmla="*/ 33 h 54"/>
                <a:gd name="T12" fmla="*/ 5 w 62"/>
                <a:gd name="T13" fmla="*/ 33 h 54"/>
                <a:gd name="T14" fmla="*/ 4 w 62"/>
                <a:gd name="T15" fmla="*/ 33 h 54"/>
                <a:gd name="T16" fmla="*/ 4 w 62"/>
                <a:gd name="T17" fmla="*/ 34 h 54"/>
                <a:gd name="T18" fmla="*/ 4 w 62"/>
                <a:gd name="T19" fmla="*/ 34 h 54"/>
                <a:gd name="T20" fmla="*/ 0 w 62"/>
                <a:gd name="T21" fmla="*/ 42 h 54"/>
                <a:gd name="T22" fmla="*/ 8 w 62"/>
                <a:gd name="T23" fmla="*/ 53 h 54"/>
                <a:gd name="T24" fmla="*/ 11 w 62"/>
                <a:gd name="T25" fmla="*/ 54 h 54"/>
                <a:gd name="T26" fmla="*/ 11 w 62"/>
                <a:gd name="T27" fmla="*/ 54 h 54"/>
                <a:gd name="T28" fmla="*/ 12 w 62"/>
                <a:gd name="T29" fmla="*/ 54 h 54"/>
                <a:gd name="T30" fmla="*/ 19 w 62"/>
                <a:gd name="T31" fmla="*/ 51 h 54"/>
                <a:gd name="T32" fmla="*/ 19 w 62"/>
                <a:gd name="T33" fmla="*/ 51 h 54"/>
                <a:gd name="T34" fmla="*/ 19 w 62"/>
                <a:gd name="T35" fmla="*/ 5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54">
                  <a:moveTo>
                    <a:pt x="19" y="51"/>
                  </a:moveTo>
                  <a:lnTo>
                    <a:pt x="19" y="51"/>
                  </a:lnTo>
                  <a:cubicBezTo>
                    <a:pt x="20" y="50"/>
                    <a:pt x="21" y="50"/>
                    <a:pt x="21" y="49"/>
                  </a:cubicBezTo>
                  <a:cubicBezTo>
                    <a:pt x="30" y="39"/>
                    <a:pt x="53" y="16"/>
                    <a:pt x="60" y="5"/>
                  </a:cubicBezTo>
                  <a:cubicBezTo>
                    <a:pt x="61" y="3"/>
                    <a:pt x="62" y="2"/>
                    <a:pt x="62" y="2"/>
                  </a:cubicBezTo>
                  <a:cubicBezTo>
                    <a:pt x="60" y="0"/>
                    <a:pt x="10" y="29"/>
                    <a:pt x="5" y="33"/>
                  </a:cubicBezTo>
                  <a:cubicBezTo>
                    <a:pt x="5" y="33"/>
                    <a:pt x="5" y="33"/>
                    <a:pt x="5" y="33"/>
                  </a:cubicBezTo>
                  <a:cubicBezTo>
                    <a:pt x="5" y="33"/>
                    <a:pt x="5" y="33"/>
                    <a:pt x="4" y="33"/>
                  </a:cubicBezTo>
                  <a:cubicBezTo>
                    <a:pt x="4" y="33"/>
                    <a:pt x="4" y="34"/>
                    <a:pt x="4" y="34"/>
                  </a:cubicBezTo>
                  <a:lnTo>
                    <a:pt x="4" y="34"/>
                  </a:lnTo>
                  <a:cubicBezTo>
                    <a:pt x="1" y="36"/>
                    <a:pt x="0" y="39"/>
                    <a:pt x="0" y="42"/>
                  </a:cubicBezTo>
                  <a:cubicBezTo>
                    <a:pt x="0" y="47"/>
                    <a:pt x="4" y="52"/>
                    <a:pt x="8" y="53"/>
                  </a:cubicBezTo>
                  <a:cubicBezTo>
                    <a:pt x="9" y="53"/>
                    <a:pt x="10" y="54"/>
                    <a:pt x="11" y="54"/>
                  </a:cubicBezTo>
                  <a:lnTo>
                    <a:pt x="11" y="54"/>
                  </a:lnTo>
                  <a:lnTo>
                    <a:pt x="12" y="54"/>
                  </a:lnTo>
                  <a:cubicBezTo>
                    <a:pt x="14" y="54"/>
                    <a:pt x="17" y="53"/>
                    <a:pt x="19" y="51"/>
                  </a:cubicBezTo>
                  <a:lnTo>
                    <a:pt x="19" y="51"/>
                  </a:lnTo>
                  <a:cubicBezTo>
                    <a:pt x="19" y="51"/>
                    <a:pt x="19" y="51"/>
                    <a:pt x="19" y="51"/>
                  </a:cubicBez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8" name="组合 97"/>
          <p:cNvGrpSpPr/>
          <p:nvPr/>
        </p:nvGrpSpPr>
        <p:grpSpPr bwMode="gray">
          <a:xfrm>
            <a:off x="8602080" y="1402043"/>
            <a:ext cx="688230" cy="705253"/>
            <a:chOff x="1322388" y="2787650"/>
            <a:chExt cx="449262" cy="460375"/>
          </a:xfrm>
          <a:solidFill>
            <a:srgbClr val="C7000B"/>
          </a:solidFill>
        </p:grpSpPr>
        <p:sp>
          <p:nvSpPr>
            <p:cNvPr id="19" name="Freeform 220"/>
            <p:cNvSpPr>
              <a:spLocks noEditPoints="1"/>
            </p:cNvSpPr>
            <p:nvPr/>
          </p:nvSpPr>
          <p:spPr bwMode="gray">
            <a:xfrm>
              <a:off x="1374775" y="2890838"/>
              <a:ext cx="339725" cy="252413"/>
            </a:xfrm>
            <a:custGeom>
              <a:avLst/>
              <a:gdLst>
                <a:gd name="T0" fmla="*/ 166 w 400"/>
                <a:gd name="T1" fmla="*/ 157 h 296"/>
                <a:gd name="T2" fmla="*/ 163 w 400"/>
                <a:gd name="T3" fmla="*/ 125 h 296"/>
                <a:gd name="T4" fmla="*/ 222 w 400"/>
                <a:gd name="T5" fmla="*/ 108 h 296"/>
                <a:gd name="T6" fmla="*/ 237 w 400"/>
                <a:gd name="T7" fmla="*/ 147 h 296"/>
                <a:gd name="T8" fmla="*/ 215 w 400"/>
                <a:gd name="T9" fmla="*/ 171 h 296"/>
                <a:gd name="T10" fmla="*/ 108 w 400"/>
                <a:gd name="T11" fmla="*/ 126 h 296"/>
                <a:gd name="T12" fmla="*/ 108 w 400"/>
                <a:gd name="T13" fmla="*/ 153 h 296"/>
                <a:gd name="T14" fmla="*/ 68 w 400"/>
                <a:gd name="T15" fmla="*/ 161 h 296"/>
                <a:gd name="T16" fmla="*/ 47 w 400"/>
                <a:gd name="T17" fmla="*/ 133 h 296"/>
                <a:gd name="T18" fmla="*/ 55 w 400"/>
                <a:gd name="T19" fmla="*/ 127 h 296"/>
                <a:gd name="T20" fmla="*/ 98 w 400"/>
                <a:gd name="T21" fmla="*/ 63 h 296"/>
                <a:gd name="T22" fmla="*/ 134 w 400"/>
                <a:gd name="T23" fmla="*/ 61 h 296"/>
                <a:gd name="T24" fmla="*/ 175 w 400"/>
                <a:gd name="T25" fmla="*/ 54 h 296"/>
                <a:gd name="T26" fmla="*/ 186 w 400"/>
                <a:gd name="T27" fmla="*/ 88 h 296"/>
                <a:gd name="T28" fmla="*/ 137 w 400"/>
                <a:gd name="T29" fmla="*/ 109 h 296"/>
                <a:gd name="T30" fmla="*/ 290 w 400"/>
                <a:gd name="T31" fmla="*/ 54 h 296"/>
                <a:gd name="T32" fmla="*/ 290 w 400"/>
                <a:gd name="T33" fmla="*/ 73 h 296"/>
                <a:gd name="T34" fmla="*/ 331 w 400"/>
                <a:gd name="T35" fmla="*/ 82 h 296"/>
                <a:gd name="T36" fmla="*/ 338 w 400"/>
                <a:gd name="T37" fmla="*/ 107 h 296"/>
                <a:gd name="T38" fmla="*/ 291 w 400"/>
                <a:gd name="T39" fmla="*/ 157 h 296"/>
                <a:gd name="T40" fmla="*/ 247 w 400"/>
                <a:gd name="T41" fmla="*/ 142 h 296"/>
                <a:gd name="T42" fmla="*/ 269 w 400"/>
                <a:gd name="T43" fmla="*/ 81 h 296"/>
                <a:gd name="T44" fmla="*/ 290 w 400"/>
                <a:gd name="T45" fmla="*/ 54 h 296"/>
                <a:gd name="T46" fmla="*/ 358 w 400"/>
                <a:gd name="T47" fmla="*/ 175 h 296"/>
                <a:gd name="T48" fmla="*/ 332 w 400"/>
                <a:gd name="T49" fmla="*/ 189 h 296"/>
                <a:gd name="T50" fmla="*/ 338 w 400"/>
                <a:gd name="T51" fmla="*/ 222 h 296"/>
                <a:gd name="T52" fmla="*/ 311 w 400"/>
                <a:gd name="T53" fmla="*/ 232 h 296"/>
                <a:gd name="T54" fmla="*/ 282 w 400"/>
                <a:gd name="T55" fmla="*/ 214 h 296"/>
                <a:gd name="T56" fmla="*/ 296 w 400"/>
                <a:gd name="T57" fmla="*/ 166 h 296"/>
                <a:gd name="T58" fmla="*/ 358 w 400"/>
                <a:gd name="T59" fmla="*/ 155 h 296"/>
                <a:gd name="T60" fmla="*/ 256 w 400"/>
                <a:gd name="T61" fmla="*/ 230 h 296"/>
                <a:gd name="T62" fmla="*/ 273 w 400"/>
                <a:gd name="T63" fmla="*/ 219 h 296"/>
                <a:gd name="T64" fmla="*/ 283 w 400"/>
                <a:gd name="T65" fmla="*/ 248 h 296"/>
                <a:gd name="T66" fmla="*/ 311 w 400"/>
                <a:gd name="T67" fmla="*/ 296 h 296"/>
                <a:gd name="T68" fmla="*/ 338 w 400"/>
                <a:gd name="T69" fmla="*/ 248 h 296"/>
                <a:gd name="T70" fmla="*/ 346 w 400"/>
                <a:gd name="T71" fmla="*/ 227 h 296"/>
                <a:gd name="T72" fmla="*/ 383 w 400"/>
                <a:gd name="T73" fmla="*/ 219 h 296"/>
                <a:gd name="T74" fmla="*/ 368 w 400"/>
                <a:gd name="T75" fmla="*/ 181 h 296"/>
                <a:gd name="T76" fmla="*/ 369 w 400"/>
                <a:gd name="T77" fmla="*/ 161 h 296"/>
                <a:gd name="T78" fmla="*/ 400 w 400"/>
                <a:gd name="T79" fmla="*/ 107 h 296"/>
                <a:gd name="T80" fmla="*/ 358 w 400"/>
                <a:gd name="T81" fmla="*/ 96 h 296"/>
                <a:gd name="T82" fmla="*/ 345 w 400"/>
                <a:gd name="T83" fmla="*/ 73 h 296"/>
                <a:gd name="T84" fmla="*/ 318 w 400"/>
                <a:gd name="T85" fmla="*/ 26 h 296"/>
                <a:gd name="T86" fmla="*/ 290 w 400"/>
                <a:gd name="T87" fmla="*/ 44 h 296"/>
                <a:gd name="T88" fmla="*/ 269 w 400"/>
                <a:gd name="T89" fmla="*/ 27 h 296"/>
                <a:gd name="T90" fmla="*/ 175 w 400"/>
                <a:gd name="T91" fmla="*/ 27 h 296"/>
                <a:gd name="T92" fmla="*/ 134 w 400"/>
                <a:gd name="T93" fmla="*/ 44 h 296"/>
                <a:gd name="T94" fmla="*/ 114 w 400"/>
                <a:gd name="T95" fmla="*/ 26 h 296"/>
                <a:gd name="T96" fmla="*/ 94 w 400"/>
                <a:gd name="T97" fmla="*/ 54 h 296"/>
                <a:gd name="T98" fmla="*/ 28 w 400"/>
                <a:gd name="T99" fmla="*/ 79 h 296"/>
                <a:gd name="T100" fmla="*/ 0 w 400"/>
                <a:gd name="T101" fmla="*/ 127 h 296"/>
                <a:gd name="T102" fmla="*/ 38 w 400"/>
                <a:gd name="T103" fmla="*/ 137 h 296"/>
                <a:gd name="T104" fmla="*/ 55 w 400"/>
                <a:gd name="T105" fmla="*/ 169 h 296"/>
                <a:gd name="T106" fmla="*/ 42 w 400"/>
                <a:gd name="T107" fmla="*/ 205 h 296"/>
                <a:gd name="T108" fmla="*/ 94 w 400"/>
                <a:gd name="T109" fmla="*/ 206 h 296"/>
                <a:gd name="T110" fmla="*/ 93 w 400"/>
                <a:gd name="T111" fmla="*/ 175 h 296"/>
                <a:gd name="T112" fmla="*/ 137 w 400"/>
                <a:gd name="T113" fmla="*/ 176 h 296"/>
                <a:gd name="T114" fmla="*/ 215 w 400"/>
                <a:gd name="T115" fmla="*/ 182 h 296"/>
                <a:gd name="T116" fmla="*/ 256 w 400"/>
                <a:gd name="T117" fmla="*/ 2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0" h="296">
                  <a:moveTo>
                    <a:pt x="166" y="157"/>
                  </a:moveTo>
                  <a:lnTo>
                    <a:pt x="166" y="157"/>
                  </a:lnTo>
                  <a:lnTo>
                    <a:pt x="166" y="126"/>
                  </a:lnTo>
                  <a:lnTo>
                    <a:pt x="163" y="125"/>
                  </a:lnTo>
                  <a:lnTo>
                    <a:pt x="195" y="93"/>
                  </a:lnTo>
                  <a:lnTo>
                    <a:pt x="222" y="108"/>
                  </a:lnTo>
                  <a:lnTo>
                    <a:pt x="233" y="102"/>
                  </a:lnTo>
                  <a:lnTo>
                    <a:pt x="237" y="147"/>
                  </a:lnTo>
                  <a:lnTo>
                    <a:pt x="215" y="160"/>
                  </a:lnTo>
                  <a:lnTo>
                    <a:pt x="215" y="171"/>
                  </a:lnTo>
                  <a:lnTo>
                    <a:pt x="166" y="157"/>
                  </a:lnTo>
                  <a:close/>
                  <a:moveTo>
                    <a:pt x="108" y="126"/>
                  </a:moveTo>
                  <a:lnTo>
                    <a:pt x="108" y="126"/>
                  </a:lnTo>
                  <a:lnTo>
                    <a:pt x="108" y="153"/>
                  </a:lnTo>
                  <a:lnTo>
                    <a:pt x="83" y="170"/>
                  </a:lnTo>
                  <a:lnTo>
                    <a:pt x="68" y="161"/>
                  </a:lnTo>
                  <a:lnTo>
                    <a:pt x="59" y="166"/>
                  </a:lnTo>
                  <a:lnTo>
                    <a:pt x="47" y="133"/>
                  </a:lnTo>
                  <a:lnTo>
                    <a:pt x="43" y="134"/>
                  </a:lnTo>
                  <a:lnTo>
                    <a:pt x="55" y="127"/>
                  </a:lnTo>
                  <a:lnTo>
                    <a:pt x="55" y="102"/>
                  </a:lnTo>
                  <a:lnTo>
                    <a:pt x="98" y="63"/>
                  </a:lnTo>
                  <a:lnTo>
                    <a:pt x="114" y="72"/>
                  </a:lnTo>
                  <a:lnTo>
                    <a:pt x="134" y="61"/>
                  </a:lnTo>
                  <a:lnTo>
                    <a:pt x="134" y="54"/>
                  </a:lnTo>
                  <a:lnTo>
                    <a:pt x="175" y="54"/>
                  </a:lnTo>
                  <a:lnTo>
                    <a:pt x="175" y="81"/>
                  </a:lnTo>
                  <a:lnTo>
                    <a:pt x="186" y="88"/>
                  </a:lnTo>
                  <a:lnTo>
                    <a:pt x="154" y="119"/>
                  </a:lnTo>
                  <a:lnTo>
                    <a:pt x="137" y="109"/>
                  </a:lnTo>
                  <a:lnTo>
                    <a:pt x="108" y="126"/>
                  </a:lnTo>
                  <a:close/>
                  <a:moveTo>
                    <a:pt x="290" y="54"/>
                  </a:moveTo>
                  <a:lnTo>
                    <a:pt x="290" y="54"/>
                  </a:lnTo>
                  <a:lnTo>
                    <a:pt x="290" y="73"/>
                  </a:lnTo>
                  <a:lnTo>
                    <a:pt x="317" y="89"/>
                  </a:lnTo>
                  <a:lnTo>
                    <a:pt x="331" y="82"/>
                  </a:lnTo>
                  <a:lnTo>
                    <a:pt x="349" y="101"/>
                  </a:lnTo>
                  <a:lnTo>
                    <a:pt x="338" y="107"/>
                  </a:lnTo>
                  <a:lnTo>
                    <a:pt x="338" y="136"/>
                  </a:lnTo>
                  <a:lnTo>
                    <a:pt x="291" y="157"/>
                  </a:lnTo>
                  <a:lnTo>
                    <a:pt x="256" y="137"/>
                  </a:lnTo>
                  <a:lnTo>
                    <a:pt x="247" y="142"/>
                  </a:lnTo>
                  <a:lnTo>
                    <a:pt x="242" y="97"/>
                  </a:lnTo>
                  <a:lnTo>
                    <a:pt x="269" y="81"/>
                  </a:lnTo>
                  <a:lnTo>
                    <a:pt x="269" y="54"/>
                  </a:lnTo>
                  <a:lnTo>
                    <a:pt x="290" y="54"/>
                  </a:lnTo>
                  <a:close/>
                  <a:moveTo>
                    <a:pt x="358" y="175"/>
                  </a:moveTo>
                  <a:lnTo>
                    <a:pt x="358" y="175"/>
                  </a:lnTo>
                  <a:lnTo>
                    <a:pt x="358" y="175"/>
                  </a:lnTo>
                  <a:lnTo>
                    <a:pt x="332" y="189"/>
                  </a:lnTo>
                  <a:lnTo>
                    <a:pt x="332" y="219"/>
                  </a:lnTo>
                  <a:lnTo>
                    <a:pt x="338" y="222"/>
                  </a:lnTo>
                  <a:lnTo>
                    <a:pt x="324" y="240"/>
                  </a:lnTo>
                  <a:lnTo>
                    <a:pt x="311" y="232"/>
                  </a:lnTo>
                  <a:lnTo>
                    <a:pt x="297" y="240"/>
                  </a:lnTo>
                  <a:lnTo>
                    <a:pt x="282" y="214"/>
                  </a:lnTo>
                  <a:lnTo>
                    <a:pt x="296" y="206"/>
                  </a:lnTo>
                  <a:lnTo>
                    <a:pt x="296" y="166"/>
                  </a:lnTo>
                  <a:lnTo>
                    <a:pt x="342" y="145"/>
                  </a:lnTo>
                  <a:lnTo>
                    <a:pt x="358" y="155"/>
                  </a:lnTo>
                  <a:lnTo>
                    <a:pt x="358" y="175"/>
                  </a:lnTo>
                  <a:close/>
                  <a:moveTo>
                    <a:pt x="256" y="230"/>
                  </a:moveTo>
                  <a:lnTo>
                    <a:pt x="256" y="230"/>
                  </a:lnTo>
                  <a:lnTo>
                    <a:pt x="273" y="219"/>
                  </a:lnTo>
                  <a:lnTo>
                    <a:pt x="289" y="245"/>
                  </a:lnTo>
                  <a:lnTo>
                    <a:pt x="283" y="248"/>
                  </a:lnTo>
                  <a:lnTo>
                    <a:pt x="283" y="280"/>
                  </a:lnTo>
                  <a:lnTo>
                    <a:pt x="311" y="296"/>
                  </a:lnTo>
                  <a:lnTo>
                    <a:pt x="338" y="280"/>
                  </a:lnTo>
                  <a:lnTo>
                    <a:pt x="338" y="248"/>
                  </a:lnTo>
                  <a:lnTo>
                    <a:pt x="333" y="245"/>
                  </a:lnTo>
                  <a:lnTo>
                    <a:pt x="346" y="227"/>
                  </a:lnTo>
                  <a:lnTo>
                    <a:pt x="358" y="234"/>
                  </a:lnTo>
                  <a:lnTo>
                    <a:pt x="383" y="219"/>
                  </a:lnTo>
                  <a:lnTo>
                    <a:pt x="383" y="190"/>
                  </a:lnTo>
                  <a:lnTo>
                    <a:pt x="368" y="181"/>
                  </a:lnTo>
                  <a:lnTo>
                    <a:pt x="368" y="160"/>
                  </a:lnTo>
                  <a:lnTo>
                    <a:pt x="369" y="161"/>
                  </a:lnTo>
                  <a:lnTo>
                    <a:pt x="400" y="143"/>
                  </a:lnTo>
                  <a:lnTo>
                    <a:pt x="400" y="107"/>
                  </a:lnTo>
                  <a:lnTo>
                    <a:pt x="369" y="89"/>
                  </a:lnTo>
                  <a:lnTo>
                    <a:pt x="358" y="96"/>
                  </a:lnTo>
                  <a:lnTo>
                    <a:pt x="339" y="77"/>
                  </a:lnTo>
                  <a:lnTo>
                    <a:pt x="345" y="73"/>
                  </a:lnTo>
                  <a:lnTo>
                    <a:pt x="345" y="42"/>
                  </a:lnTo>
                  <a:lnTo>
                    <a:pt x="318" y="26"/>
                  </a:lnTo>
                  <a:lnTo>
                    <a:pt x="290" y="42"/>
                  </a:lnTo>
                  <a:lnTo>
                    <a:pt x="290" y="44"/>
                  </a:lnTo>
                  <a:lnTo>
                    <a:pt x="269" y="44"/>
                  </a:lnTo>
                  <a:lnTo>
                    <a:pt x="269" y="27"/>
                  </a:lnTo>
                  <a:lnTo>
                    <a:pt x="222" y="0"/>
                  </a:lnTo>
                  <a:lnTo>
                    <a:pt x="175" y="27"/>
                  </a:lnTo>
                  <a:lnTo>
                    <a:pt x="175" y="44"/>
                  </a:lnTo>
                  <a:lnTo>
                    <a:pt x="134" y="44"/>
                  </a:lnTo>
                  <a:lnTo>
                    <a:pt x="134" y="37"/>
                  </a:lnTo>
                  <a:lnTo>
                    <a:pt x="114" y="26"/>
                  </a:lnTo>
                  <a:lnTo>
                    <a:pt x="94" y="37"/>
                  </a:lnTo>
                  <a:lnTo>
                    <a:pt x="94" y="54"/>
                  </a:lnTo>
                  <a:lnTo>
                    <a:pt x="51" y="93"/>
                  </a:lnTo>
                  <a:lnTo>
                    <a:pt x="28" y="79"/>
                  </a:lnTo>
                  <a:lnTo>
                    <a:pt x="0" y="95"/>
                  </a:lnTo>
                  <a:lnTo>
                    <a:pt x="0" y="127"/>
                  </a:lnTo>
                  <a:lnTo>
                    <a:pt x="27" y="143"/>
                  </a:lnTo>
                  <a:lnTo>
                    <a:pt x="38" y="137"/>
                  </a:lnTo>
                  <a:lnTo>
                    <a:pt x="50" y="170"/>
                  </a:lnTo>
                  <a:lnTo>
                    <a:pt x="55" y="169"/>
                  </a:lnTo>
                  <a:lnTo>
                    <a:pt x="42" y="176"/>
                  </a:lnTo>
                  <a:lnTo>
                    <a:pt x="42" y="205"/>
                  </a:lnTo>
                  <a:lnTo>
                    <a:pt x="68" y="220"/>
                  </a:lnTo>
                  <a:lnTo>
                    <a:pt x="94" y="206"/>
                  </a:lnTo>
                  <a:lnTo>
                    <a:pt x="94" y="176"/>
                  </a:lnTo>
                  <a:lnTo>
                    <a:pt x="93" y="175"/>
                  </a:lnTo>
                  <a:lnTo>
                    <a:pt x="112" y="162"/>
                  </a:lnTo>
                  <a:lnTo>
                    <a:pt x="137" y="176"/>
                  </a:lnTo>
                  <a:lnTo>
                    <a:pt x="158" y="165"/>
                  </a:lnTo>
                  <a:lnTo>
                    <a:pt x="215" y="182"/>
                  </a:lnTo>
                  <a:lnTo>
                    <a:pt x="215" y="206"/>
                  </a:lnTo>
                  <a:lnTo>
                    <a:pt x="256" y="230"/>
                  </a:lnTo>
                  <a:close/>
                </a:path>
              </a:pathLst>
            </a:custGeom>
            <a:grpFill/>
            <a:ln w="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Freeform 221"/>
            <p:cNvSpPr>
              <a:spLocks/>
            </p:cNvSpPr>
            <p:nvPr/>
          </p:nvSpPr>
          <p:spPr bwMode="gray">
            <a:xfrm>
              <a:off x="1322388" y="2787650"/>
              <a:ext cx="449262" cy="460375"/>
            </a:xfrm>
            <a:custGeom>
              <a:avLst/>
              <a:gdLst>
                <a:gd name="T0" fmla="*/ 225 w 528"/>
                <a:gd name="T1" fmla="*/ 540 h 540"/>
                <a:gd name="T2" fmla="*/ 225 w 528"/>
                <a:gd name="T3" fmla="*/ 540 h 540"/>
                <a:gd name="T4" fmla="*/ 251 w 528"/>
                <a:gd name="T5" fmla="*/ 514 h 540"/>
                <a:gd name="T6" fmla="*/ 225 w 528"/>
                <a:gd name="T7" fmla="*/ 488 h 540"/>
                <a:gd name="T8" fmla="*/ 206 w 528"/>
                <a:gd name="T9" fmla="*/ 497 h 540"/>
                <a:gd name="T10" fmla="*/ 24 w 528"/>
                <a:gd name="T11" fmla="*/ 265 h 540"/>
                <a:gd name="T12" fmla="*/ 264 w 528"/>
                <a:gd name="T13" fmla="*/ 25 h 540"/>
                <a:gd name="T14" fmla="*/ 504 w 528"/>
                <a:gd name="T15" fmla="*/ 265 h 540"/>
                <a:gd name="T16" fmla="*/ 323 w 528"/>
                <a:gd name="T17" fmla="*/ 497 h 540"/>
                <a:gd name="T18" fmla="*/ 304 w 528"/>
                <a:gd name="T19" fmla="*/ 488 h 540"/>
                <a:gd name="T20" fmla="*/ 278 w 528"/>
                <a:gd name="T21" fmla="*/ 514 h 540"/>
                <a:gd name="T22" fmla="*/ 304 w 528"/>
                <a:gd name="T23" fmla="*/ 539 h 540"/>
                <a:gd name="T24" fmla="*/ 329 w 528"/>
                <a:gd name="T25" fmla="*/ 521 h 540"/>
                <a:gd name="T26" fmla="*/ 528 w 528"/>
                <a:gd name="T27" fmla="*/ 265 h 540"/>
                <a:gd name="T28" fmla="*/ 264 w 528"/>
                <a:gd name="T29" fmla="*/ 0 h 540"/>
                <a:gd name="T30" fmla="*/ 0 w 528"/>
                <a:gd name="T31" fmla="*/ 265 h 540"/>
                <a:gd name="T32" fmla="*/ 200 w 528"/>
                <a:gd name="T33" fmla="*/ 521 h 540"/>
                <a:gd name="T34" fmla="*/ 225 w 528"/>
                <a:gd name="T35" fmla="*/ 54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8" h="540">
                  <a:moveTo>
                    <a:pt x="225" y="540"/>
                  </a:moveTo>
                  <a:lnTo>
                    <a:pt x="225" y="540"/>
                  </a:lnTo>
                  <a:cubicBezTo>
                    <a:pt x="239" y="540"/>
                    <a:pt x="251" y="528"/>
                    <a:pt x="251" y="514"/>
                  </a:cubicBezTo>
                  <a:cubicBezTo>
                    <a:pt x="251" y="500"/>
                    <a:pt x="239" y="488"/>
                    <a:pt x="225" y="488"/>
                  </a:cubicBezTo>
                  <a:cubicBezTo>
                    <a:pt x="217" y="488"/>
                    <a:pt x="210" y="492"/>
                    <a:pt x="206" y="497"/>
                  </a:cubicBezTo>
                  <a:cubicBezTo>
                    <a:pt x="101" y="471"/>
                    <a:pt x="24" y="375"/>
                    <a:pt x="24" y="265"/>
                  </a:cubicBezTo>
                  <a:cubicBezTo>
                    <a:pt x="24" y="132"/>
                    <a:pt x="132" y="25"/>
                    <a:pt x="264" y="25"/>
                  </a:cubicBezTo>
                  <a:cubicBezTo>
                    <a:pt x="396" y="25"/>
                    <a:pt x="504" y="132"/>
                    <a:pt x="504" y="265"/>
                  </a:cubicBezTo>
                  <a:cubicBezTo>
                    <a:pt x="504" y="374"/>
                    <a:pt x="428" y="470"/>
                    <a:pt x="323" y="497"/>
                  </a:cubicBezTo>
                  <a:cubicBezTo>
                    <a:pt x="319" y="491"/>
                    <a:pt x="312" y="488"/>
                    <a:pt x="304" y="488"/>
                  </a:cubicBezTo>
                  <a:cubicBezTo>
                    <a:pt x="290" y="488"/>
                    <a:pt x="278" y="499"/>
                    <a:pt x="278" y="514"/>
                  </a:cubicBezTo>
                  <a:cubicBezTo>
                    <a:pt x="278" y="528"/>
                    <a:pt x="290" y="539"/>
                    <a:pt x="304" y="539"/>
                  </a:cubicBezTo>
                  <a:cubicBezTo>
                    <a:pt x="316" y="539"/>
                    <a:pt x="325" y="532"/>
                    <a:pt x="329" y="521"/>
                  </a:cubicBezTo>
                  <a:cubicBezTo>
                    <a:pt x="444" y="492"/>
                    <a:pt x="528" y="386"/>
                    <a:pt x="528" y="265"/>
                  </a:cubicBezTo>
                  <a:cubicBezTo>
                    <a:pt x="528" y="119"/>
                    <a:pt x="410" y="0"/>
                    <a:pt x="264" y="0"/>
                  </a:cubicBezTo>
                  <a:cubicBezTo>
                    <a:pt x="118" y="0"/>
                    <a:pt x="0" y="119"/>
                    <a:pt x="0" y="265"/>
                  </a:cubicBezTo>
                  <a:cubicBezTo>
                    <a:pt x="0" y="386"/>
                    <a:pt x="84" y="493"/>
                    <a:pt x="200" y="521"/>
                  </a:cubicBezTo>
                  <a:cubicBezTo>
                    <a:pt x="204" y="532"/>
                    <a:pt x="213" y="540"/>
                    <a:pt x="225" y="540"/>
                  </a:cubicBezTo>
                  <a:close/>
                </a:path>
              </a:pathLst>
            </a:custGeom>
            <a:grpFill/>
            <a:ln w="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1" name="TextBox 3"/>
          <p:cNvSpPr txBox="1">
            <a:spLocks noChangeArrowheads="1"/>
          </p:cNvSpPr>
          <p:nvPr/>
        </p:nvSpPr>
        <p:spPr bwMode="gray">
          <a:xfrm>
            <a:off x="940172" y="5043995"/>
            <a:ext cx="5033810"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38"/>
              </a:spcBef>
              <a:buFont typeface="Arial" panose="020B0604020202020204" pitchFamily="34" charset="0"/>
              <a:buChar char="•"/>
              <a:defRPr sz="1100">
                <a:solidFill>
                  <a:schemeClr val="tx1"/>
                </a:solidFill>
                <a:latin typeface="Arial" panose="020B0604020202020204" pitchFamily="34" charset="0"/>
                <a:ea typeface="宋体" panose="02010600030101010101" pitchFamily="2" charset="-122"/>
              </a:defRPr>
            </a:lvl1pPr>
            <a:lvl2pPr marL="742950" indent="-285750">
              <a:spcBef>
                <a:spcPts val="38"/>
              </a:spcBef>
              <a:buFont typeface="Arial" panose="020B0604020202020204" pitchFamily="34" charset="0"/>
              <a:buChar char="–"/>
              <a:defRPr sz="1000">
                <a:solidFill>
                  <a:schemeClr val="tx1"/>
                </a:solidFill>
                <a:latin typeface="Arial" panose="020B0604020202020204" pitchFamily="34" charset="0"/>
                <a:ea typeface="宋体" panose="02010600030101010101" pitchFamily="2" charset="-122"/>
              </a:defRPr>
            </a:lvl2pPr>
            <a:lvl3pPr marL="1143000" indent="-228600">
              <a:spcBef>
                <a:spcPts val="38"/>
              </a:spcBef>
              <a:buFont typeface="Arial" panose="020B0604020202020204" pitchFamily="34" charset="0"/>
              <a:buChar char="•"/>
              <a:defRPr sz="800">
                <a:solidFill>
                  <a:schemeClr val="tx1"/>
                </a:solidFill>
                <a:latin typeface="Arial" panose="020B0604020202020204" pitchFamily="34" charset="0"/>
                <a:ea typeface="宋体" panose="02010600030101010101" pitchFamily="2" charset="-122"/>
              </a:defRPr>
            </a:lvl3pPr>
            <a:lvl4pPr marL="1600200" indent="-228600">
              <a:spcBef>
                <a:spcPts val="38"/>
              </a:spcBef>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4pPr>
            <a:lvl5pPr marL="2057400" indent="-228600">
              <a:spcBef>
                <a:spcPts val="38"/>
              </a:spcBef>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9pPr>
          </a:lstStyle>
          <a:p>
            <a:pPr algn="ctr" defTabSz="4726716" fontAlgn="base">
              <a:lnSpc>
                <a:spcPct val="150000"/>
              </a:lnSpc>
              <a:spcBef>
                <a:spcPct val="0"/>
              </a:spcBef>
              <a:spcAft>
                <a:spcPct val="0"/>
              </a:spcAft>
              <a:buNone/>
            </a:pPr>
            <a:r>
              <a:rPr lang="en-US" altLang="zh-CN" sz="18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Real-time Simulation Feedback</a:t>
            </a:r>
            <a:endParaRPr lang="en-US" altLang="zh-CN" sz="18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4726716" fontAlgn="base">
              <a:lnSpc>
                <a:spcPct val="150000"/>
              </a:lnSpc>
              <a:spcBef>
                <a:spcPct val="0"/>
              </a:spcBef>
              <a:spcAft>
                <a:spcPct val="0"/>
              </a:spcAft>
              <a:buNone/>
            </a:pP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Provide prediction and simulation tools based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on real-time feedback of environment changes</a:t>
            </a:r>
            <a:r>
              <a:rPr lang="en-US" altLang="zh-CN" sz="12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to drive network optimization.</a:t>
            </a:r>
          </a:p>
        </p:txBody>
      </p:sp>
      <p:sp>
        <p:nvSpPr>
          <p:cNvPr id="22" name="TextBox 56"/>
          <p:cNvSpPr txBox="1">
            <a:spLocks noChangeArrowheads="1"/>
          </p:cNvSpPr>
          <p:nvPr/>
        </p:nvSpPr>
        <p:spPr bwMode="gray">
          <a:xfrm>
            <a:off x="6246195" y="5043995"/>
            <a:ext cx="479504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38"/>
              </a:spcBef>
              <a:buFont typeface="Arial" panose="020B0604020202020204" pitchFamily="34" charset="0"/>
              <a:buChar char="•"/>
              <a:defRPr sz="1100">
                <a:solidFill>
                  <a:schemeClr val="tx1"/>
                </a:solidFill>
                <a:latin typeface="Arial" panose="020B0604020202020204" pitchFamily="34" charset="0"/>
                <a:ea typeface="宋体" panose="02010600030101010101" pitchFamily="2" charset="-122"/>
              </a:defRPr>
            </a:lvl1pPr>
            <a:lvl2pPr marL="742950" indent="-285750">
              <a:spcBef>
                <a:spcPts val="38"/>
              </a:spcBef>
              <a:buFont typeface="Arial" panose="020B0604020202020204" pitchFamily="34" charset="0"/>
              <a:buChar char="–"/>
              <a:defRPr sz="1000">
                <a:solidFill>
                  <a:schemeClr val="tx1"/>
                </a:solidFill>
                <a:latin typeface="Arial" panose="020B0604020202020204" pitchFamily="34" charset="0"/>
                <a:ea typeface="宋体" panose="02010600030101010101" pitchFamily="2" charset="-122"/>
              </a:defRPr>
            </a:lvl2pPr>
            <a:lvl3pPr marL="1143000" indent="-228600">
              <a:spcBef>
                <a:spcPts val="38"/>
              </a:spcBef>
              <a:buFont typeface="Arial" panose="020B0604020202020204" pitchFamily="34" charset="0"/>
              <a:buChar char="•"/>
              <a:defRPr sz="800">
                <a:solidFill>
                  <a:schemeClr val="tx1"/>
                </a:solidFill>
                <a:latin typeface="Arial" panose="020B0604020202020204" pitchFamily="34" charset="0"/>
                <a:ea typeface="宋体" panose="02010600030101010101" pitchFamily="2" charset="-122"/>
              </a:defRPr>
            </a:lvl3pPr>
            <a:lvl4pPr marL="1600200" indent="-228600">
              <a:spcBef>
                <a:spcPts val="38"/>
              </a:spcBef>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4pPr>
            <a:lvl5pPr marL="2057400" indent="-228600">
              <a:spcBef>
                <a:spcPts val="38"/>
              </a:spcBef>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9pPr>
          </a:lstStyle>
          <a:p>
            <a:pPr algn="ctr" defTabSz="4726716" fontAlgn="base">
              <a:lnSpc>
                <a:spcPct val="150000"/>
              </a:lnSpc>
              <a:spcBef>
                <a:spcPct val="0"/>
              </a:spcBef>
              <a:spcAft>
                <a:spcPct val="0"/>
              </a:spcAft>
              <a:buNone/>
            </a:pPr>
            <a:r>
              <a:rPr lang="en-US" altLang="zh-CN" sz="18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Predictive Calibration</a:t>
            </a:r>
            <a:endParaRPr lang="en-US" altLang="zh-CN" sz="18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4726716" fontAlgn="base">
              <a:lnSpc>
                <a:spcPct val="150000"/>
              </a:lnSpc>
              <a:spcBef>
                <a:spcPct val="0"/>
              </a:spcBef>
              <a:spcAft>
                <a:spcPct val="0"/>
              </a:spcAft>
              <a:buNone/>
            </a:pPr>
            <a:r>
              <a:rPr lang="en-US" altLang="zh-CN" sz="12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Provide </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the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weight </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balancing and optimization capability based on big data analytics and AI</a:t>
            </a:r>
            <a:r>
              <a:rPr lang="en-US" altLang="zh-CN" sz="12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矩形 22"/>
          <p:cNvSpPr/>
          <p:nvPr/>
        </p:nvSpPr>
        <p:spPr bwMode="gray">
          <a:xfrm>
            <a:off x="1507187" y="2645514"/>
            <a:ext cx="3631475" cy="553998"/>
          </a:xfrm>
          <a:prstGeom prst="rect">
            <a:avLst/>
          </a:prstGeom>
          <a:noFill/>
        </p:spPr>
        <p:txBody>
          <a:bodyPr wrap="square">
            <a:spAutoFit/>
          </a:bodyPr>
          <a:lstStyle/>
          <a:p>
            <a:pPr>
              <a:lnSpc>
                <a:spcPct val="150000"/>
              </a:lnSpc>
            </a:pP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About 20% of customers choose to manually plan channels. However, they may face the following challenges:</a:t>
            </a:r>
          </a:p>
        </p:txBody>
      </p:sp>
      <p:sp>
        <p:nvSpPr>
          <p:cNvPr id="25" name="下箭头 24"/>
          <p:cNvSpPr/>
          <p:nvPr/>
        </p:nvSpPr>
        <p:spPr bwMode="gray">
          <a:xfrm>
            <a:off x="3077682" y="4721670"/>
            <a:ext cx="379395" cy="330110"/>
          </a:xfrm>
          <a:prstGeom prst="downArrow">
            <a:avLst/>
          </a:prstGeom>
          <a:solidFill>
            <a:srgbClr val="C7000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下箭头 25"/>
          <p:cNvSpPr/>
          <p:nvPr/>
        </p:nvSpPr>
        <p:spPr bwMode="gray">
          <a:xfrm>
            <a:off x="8756498" y="4721670"/>
            <a:ext cx="379395" cy="330110"/>
          </a:xfrm>
          <a:prstGeom prst="downArrow">
            <a:avLst/>
          </a:prstGeom>
          <a:solidFill>
            <a:srgbClr val="C7000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文本框 26"/>
          <p:cNvSpPr txBox="1"/>
          <p:nvPr/>
        </p:nvSpPr>
        <p:spPr bwMode="gray">
          <a:xfrm>
            <a:off x="2712112" y="3870803"/>
            <a:ext cx="2869046" cy="861774"/>
          </a:xfrm>
          <a:prstGeom prst="rect">
            <a:avLst/>
          </a:prstGeom>
          <a:noFill/>
        </p:spPr>
        <p:txBody>
          <a:bodyPr wrap="square" rtlCol="0">
            <a:spAutoFit/>
          </a:bodyPr>
          <a:lstStyle/>
          <a:p>
            <a:pPr defTabSz="1219028" fontAlgn="base">
              <a:spcBef>
                <a:spcPct val="0"/>
              </a:spcBef>
              <a:spcAft>
                <a:spcPct val="0"/>
              </a:spcAft>
              <a:buClr>
                <a:srgbClr val="CC9900"/>
              </a:buClr>
            </a:pPr>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Real-time </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awareness is not supported. </a:t>
            </a:r>
          </a:p>
          <a:p>
            <a:pPr defTabSz="1219028" fontAlgn="base">
              <a:spcBef>
                <a:spcPct val="0"/>
              </a:spcBef>
              <a:spcAft>
                <a:spcPct val="0"/>
              </a:spcAft>
              <a:buClr>
                <a:srgbClr val="CC9900"/>
              </a:buClr>
            </a:pPr>
            <a:r>
              <a:rPr kumimoji="1" lang="en-US" altLang="zh-CN" sz="11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The </a:t>
            </a:r>
            <a:r>
              <a:rPr kumimoji="1" lang="en-US" altLang="zh-CN" sz="11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environment is complex and interference changes rapidly</a:t>
            </a:r>
            <a:r>
              <a:rPr kumimoji="1" lang="en-US" altLang="zh-CN" sz="11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kumimoji="1" lang="en-US" altLang="zh-CN" sz="11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文本框 27"/>
          <p:cNvSpPr txBox="1"/>
          <p:nvPr/>
        </p:nvSpPr>
        <p:spPr bwMode="gray">
          <a:xfrm>
            <a:off x="2712112" y="3191877"/>
            <a:ext cx="2869046" cy="523220"/>
          </a:xfrm>
          <a:prstGeom prst="rect">
            <a:avLst/>
          </a:prstGeom>
          <a:noFill/>
        </p:spPr>
        <p:txBody>
          <a:bodyPr wrap="square" rtlCol="0">
            <a:spAutoFit/>
          </a:bodyPr>
          <a:lstStyle/>
          <a:p>
            <a:pPr defTabSz="1219028" fontAlgn="base">
              <a:spcBef>
                <a:spcPct val="0"/>
              </a:spcBef>
              <a:spcAft>
                <a:spcPct val="0"/>
              </a:spcAft>
              <a:buClr>
                <a:srgbClr val="CC9900"/>
              </a:buClr>
            </a:pP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Channels planned in manual mode are not the optimal ones.</a:t>
            </a:r>
          </a:p>
        </p:txBody>
      </p:sp>
      <p:sp>
        <p:nvSpPr>
          <p:cNvPr id="29" name="Freeform 34"/>
          <p:cNvSpPr/>
          <p:nvPr/>
        </p:nvSpPr>
        <p:spPr bwMode="gray">
          <a:xfrm>
            <a:off x="1892393" y="3284210"/>
            <a:ext cx="409125" cy="338554"/>
          </a:xfrm>
          <a:custGeom>
            <a:avLst/>
            <a:gdLst/>
            <a:ahLst/>
            <a:cxnLst>
              <a:cxn ang="0">
                <a:pos x="wd2" y="hd2"/>
              </a:cxn>
              <a:cxn ang="5400000">
                <a:pos x="wd2" y="hd2"/>
              </a:cxn>
              <a:cxn ang="10800000">
                <a:pos x="wd2" y="hd2"/>
              </a:cxn>
              <a:cxn ang="16200000">
                <a:pos x="wd2" y="hd2"/>
              </a:cxn>
            </a:cxnLst>
            <a:rect l="0" t="0" r="r" b="b"/>
            <a:pathLst>
              <a:path w="21600" h="21600" extrusionOk="0">
                <a:moveTo>
                  <a:pt x="19518" y="18494"/>
                </a:moveTo>
                <a:cubicBezTo>
                  <a:pt x="20039" y="17788"/>
                  <a:pt x="20299" y="16941"/>
                  <a:pt x="20299" y="15953"/>
                </a:cubicBezTo>
                <a:cubicBezTo>
                  <a:pt x="20299" y="13694"/>
                  <a:pt x="18607" y="11718"/>
                  <a:pt x="16395" y="11718"/>
                </a:cubicBezTo>
                <a:cubicBezTo>
                  <a:pt x="14313" y="11718"/>
                  <a:pt x="12492" y="13694"/>
                  <a:pt x="12492" y="15953"/>
                </a:cubicBezTo>
                <a:cubicBezTo>
                  <a:pt x="12492" y="18353"/>
                  <a:pt x="14313" y="20329"/>
                  <a:pt x="16395" y="20329"/>
                </a:cubicBezTo>
                <a:cubicBezTo>
                  <a:pt x="17306" y="20329"/>
                  <a:pt x="18087" y="19906"/>
                  <a:pt x="18737" y="19341"/>
                </a:cubicBezTo>
                <a:cubicBezTo>
                  <a:pt x="20559" y="21459"/>
                  <a:pt x="20559" y="21459"/>
                  <a:pt x="20559" y="21459"/>
                </a:cubicBezTo>
                <a:cubicBezTo>
                  <a:pt x="20689" y="21600"/>
                  <a:pt x="20949" y="21600"/>
                  <a:pt x="21080" y="21600"/>
                </a:cubicBezTo>
                <a:cubicBezTo>
                  <a:pt x="21080" y="21600"/>
                  <a:pt x="21340" y="21600"/>
                  <a:pt x="21470" y="21459"/>
                </a:cubicBezTo>
                <a:cubicBezTo>
                  <a:pt x="21600" y="21176"/>
                  <a:pt x="21600" y="20894"/>
                  <a:pt x="21470" y="20612"/>
                </a:cubicBezTo>
                <a:lnTo>
                  <a:pt x="19518" y="18494"/>
                </a:lnTo>
                <a:close/>
                <a:moveTo>
                  <a:pt x="18217" y="18353"/>
                </a:moveTo>
                <a:cubicBezTo>
                  <a:pt x="17696" y="18776"/>
                  <a:pt x="17046" y="19059"/>
                  <a:pt x="16395" y="19059"/>
                </a:cubicBezTo>
                <a:cubicBezTo>
                  <a:pt x="14834" y="19059"/>
                  <a:pt x="13663" y="17647"/>
                  <a:pt x="13663" y="15953"/>
                </a:cubicBezTo>
                <a:cubicBezTo>
                  <a:pt x="13663" y="14400"/>
                  <a:pt x="14834" y="12988"/>
                  <a:pt x="16395" y="12988"/>
                </a:cubicBezTo>
                <a:cubicBezTo>
                  <a:pt x="17957" y="12988"/>
                  <a:pt x="19258" y="14400"/>
                  <a:pt x="19258" y="15953"/>
                </a:cubicBezTo>
                <a:cubicBezTo>
                  <a:pt x="19258" y="16941"/>
                  <a:pt x="18867" y="17788"/>
                  <a:pt x="18217" y="18353"/>
                </a:cubicBezTo>
                <a:close/>
                <a:moveTo>
                  <a:pt x="7677" y="5506"/>
                </a:moveTo>
                <a:cubicBezTo>
                  <a:pt x="7677" y="4376"/>
                  <a:pt x="6766" y="3388"/>
                  <a:pt x="5725" y="3388"/>
                </a:cubicBezTo>
                <a:cubicBezTo>
                  <a:pt x="4554" y="3388"/>
                  <a:pt x="3643" y="4376"/>
                  <a:pt x="3643" y="5506"/>
                </a:cubicBezTo>
                <a:cubicBezTo>
                  <a:pt x="3643" y="6776"/>
                  <a:pt x="4554" y="7765"/>
                  <a:pt x="5725" y="7765"/>
                </a:cubicBezTo>
                <a:cubicBezTo>
                  <a:pt x="6766" y="7765"/>
                  <a:pt x="7677" y="6776"/>
                  <a:pt x="7677" y="5506"/>
                </a:cubicBezTo>
                <a:close/>
                <a:moveTo>
                  <a:pt x="4294" y="5506"/>
                </a:moveTo>
                <a:cubicBezTo>
                  <a:pt x="4294" y="4659"/>
                  <a:pt x="4945" y="3953"/>
                  <a:pt x="5725" y="3953"/>
                </a:cubicBezTo>
                <a:cubicBezTo>
                  <a:pt x="6506" y="3953"/>
                  <a:pt x="7157" y="4659"/>
                  <a:pt x="7157" y="5506"/>
                </a:cubicBezTo>
                <a:cubicBezTo>
                  <a:pt x="7157" y="6353"/>
                  <a:pt x="6506" y="7059"/>
                  <a:pt x="5725" y="7059"/>
                </a:cubicBezTo>
                <a:cubicBezTo>
                  <a:pt x="4945" y="7059"/>
                  <a:pt x="4294" y="6353"/>
                  <a:pt x="4294" y="5506"/>
                </a:cubicBezTo>
                <a:close/>
                <a:moveTo>
                  <a:pt x="19908" y="0"/>
                </a:moveTo>
                <a:cubicBezTo>
                  <a:pt x="1692" y="0"/>
                  <a:pt x="1692" y="0"/>
                  <a:pt x="1692" y="0"/>
                </a:cubicBezTo>
                <a:cubicBezTo>
                  <a:pt x="781" y="0"/>
                  <a:pt x="0" y="847"/>
                  <a:pt x="0" y="1835"/>
                </a:cubicBezTo>
                <a:cubicBezTo>
                  <a:pt x="0" y="19200"/>
                  <a:pt x="0" y="19200"/>
                  <a:pt x="0" y="19200"/>
                </a:cubicBezTo>
                <a:cubicBezTo>
                  <a:pt x="0" y="20188"/>
                  <a:pt x="781" y="21035"/>
                  <a:pt x="1692" y="21035"/>
                </a:cubicBezTo>
                <a:cubicBezTo>
                  <a:pt x="11971" y="21035"/>
                  <a:pt x="11971" y="21035"/>
                  <a:pt x="11971" y="21035"/>
                </a:cubicBezTo>
                <a:cubicBezTo>
                  <a:pt x="12231" y="21035"/>
                  <a:pt x="12492" y="20753"/>
                  <a:pt x="12492" y="20329"/>
                </a:cubicBezTo>
                <a:cubicBezTo>
                  <a:pt x="12492" y="20047"/>
                  <a:pt x="12231" y="19765"/>
                  <a:pt x="11971" y="19765"/>
                </a:cubicBezTo>
                <a:cubicBezTo>
                  <a:pt x="1692" y="19765"/>
                  <a:pt x="1692" y="19765"/>
                  <a:pt x="1692" y="19765"/>
                </a:cubicBezTo>
                <a:cubicBezTo>
                  <a:pt x="1431" y="19765"/>
                  <a:pt x="1171" y="19482"/>
                  <a:pt x="1171" y="19200"/>
                </a:cubicBezTo>
                <a:cubicBezTo>
                  <a:pt x="1171" y="1835"/>
                  <a:pt x="1171" y="1835"/>
                  <a:pt x="1171" y="1835"/>
                </a:cubicBezTo>
                <a:cubicBezTo>
                  <a:pt x="1171" y="1553"/>
                  <a:pt x="1431" y="1271"/>
                  <a:pt x="1692" y="1271"/>
                </a:cubicBezTo>
                <a:cubicBezTo>
                  <a:pt x="19908" y="1271"/>
                  <a:pt x="19908" y="1271"/>
                  <a:pt x="19908" y="1271"/>
                </a:cubicBezTo>
                <a:cubicBezTo>
                  <a:pt x="20169" y="1271"/>
                  <a:pt x="20429" y="1553"/>
                  <a:pt x="20429" y="1835"/>
                </a:cubicBezTo>
                <a:cubicBezTo>
                  <a:pt x="20429" y="12424"/>
                  <a:pt x="20429" y="12424"/>
                  <a:pt x="20429" y="12424"/>
                </a:cubicBezTo>
                <a:cubicBezTo>
                  <a:pt x="20429" y="12706"/>
                  <a:pt x="20689" y="12988"/>
                  <a:pt x="21080" y="12988"/>
                </a:cubicBezTo>
                <a:cubicBezTo>
                  <a:pt x="21340" y="12988"/>
                  <a:pt x="21600" y="12706"/>
                  <a:pt x="21600" y="12424"/>
                </a:cubicBezTo>
                <a:cubicBezTo>
                  <a:pt x="21600" y="1835"/>
                  <a:pt x="21600" y="1835"/>
                  <a:pt x="21600" y="1835"/>
                </a:cubicBezTo>
                <a:cubicBezTo>
                  <a:pt x="21600" y="847"/>
                  <a:pt x="20819" y="0"/>
                  <a:pt x="19908" y="0"/>
                </a:cubicBezTo>
                <a:close/>
                <a:moveTo>
                  <a:pt x="2993" y="16518"/>
                </a:moveTo>
                <a:cubicBezTo>
                  <a:pt x="2993" y="16518"/>
                  <a:pt x="3123" y="16518"/>
                  <a:pt x="3123" y="16518"/>
                </a:cubicBezTo>
                <a:cubicBezTo>
                  <a:pt x="3253" y="16518"/>
                  <a:pt x="3253" y="16518"/>
                  <a:pt x="3253" y="16376"/>
                </a:cubicBezTo>
                <a:cubicBezTo>
                  <a:pt x="5595" y="11859"/>
                  <a:pt x="5595" y="11859"/>
                  <a:pt x="5595" y="11859"/>
                </a:cubicBezTo>
                <a:cubicBezTo>
                  <a:pt x="6116" y="10729"/>
                  <a:pt x="7417" y="10447"/>
                  <a:pt x="8328" y="11012"/>
                </a:cubicBezTo>
                <a:cubicBezTo>
                  <a:pt x="9499" y="11576"/>
                  <a:pt x="9499" y="11576"/>
                  <a:pt x="9499" y="11576"/>
                </a:cubicBezTo>
                <a:cubicBezTo>
                  <a:pt x="10670" y="12424"/>
                  <a:pt x="12361" y="12000"/>
                  <a:pt x="13272" y="10871"/>
                </a:cubicBezTo>
                <a:cubicBezTo>
                  <a:pt x="14964" y="8612"/>
                  <a:pt x="14964" y="8612"/>
                  <a:pt x="14964" y="8612"/>
                </a:cubicBezTo>
                <a:cubicBezTo>
                  <a:pt x="15354" y="8047"/>
                  <a:pt x="16135" y="7200"/>
                  <a:pt x="17176" y="7906"/>
                </a:cubicBezTo>
                <a:cubicBezTo>
                  <a:pt x="17696" y="8329"/>
                  <a:pt x="18217" y="9176"/>
                  <a:pt x="18217" y="9176"/>
                </a:cubicBezTo>
                <a:cubicBezTo>
                  <a:pt x="18347" y="9176"/>
                  <a:pt x="18477" y="9318"/>
                  <a:pt x="18607" y="9176"/>
                </a:cubicBezTo>
                <a:cubicBezTo>
                  <a:pt x="18737" y="9035"/>
                  <a:pt x="18867" y="8894"/>
                  <a:pt x="18737" y="8753"/>
                </a:cubicBezTo>
                <a:cubicBezTo>
                  <a:pt x="18737" y="8753"/>
                  <a:pt x="18087" y="7906"/>
                  <a:pt x="17436" y="7482"/>
                </a:cubicBezTo>
                <a:cubicBezTo>
                  <a:pt x="16525" y="6776"/>
                  <a:pt x="15484" y="7059"/>
                  <a:pt x="14573" y="8188"/>
                </a:cubicBezTo>
                <a:cubicBezTo>
                  <a:pt x="12882" y="10447"/>
                  <a:pt x="12882" y="10447"/>
                  <a:pt x="12882" y="10447"/>
                </a:cubicBezTo>
                <a:cubicBezTo>
                  <a:pt x="12101" y="11435"/>
                  <a:pt x="10800" y="11718"/>
                  <a:pt x="9759" y="11153"/>
                </a:cubicBezTo>
                <a:cubicBezTo>
                  <a:pt x="8588" y="10447"/>
                  <a:pt x="8588" y="10447"/>
                  <a:pt x="8588" y="10447"/>
                </a:cubicBezTo>
                <a:cubicBezTo>
                  <a:pt x="7417" y="9741"/>
                  <a:pt x="5855" y="10165"/>
                  <a:pt x="5205" y="11576"/>
                </a:cubicBezTo>
                <a:cubicBezTo>
                  <a:pt x="2863" y="16094"/>
                  <a:pt x="2863" y="16094"/>
                  <a:pt x="2863" y="16094"/>
                </a:cubicBezTo>
                <a:cubicBezTo>
                  <a:pt x="2733" y="16235"/>
                  <a:pt x="2863" y="16518"/>
                  <a:pt x="2993" y="16518"/>
                </a:cubicBezTo>
                <a:close/>
              </a:path>
            </a:pathLst>
          </a:custGeom>
          <a:solidFill>
            <a:srgbClr val="666666"/>
          </a:solidFill>
          <a:ln w="3175">
            <a:noFill/>
            <a:miter lim="400000"/>
          </a:ln>
        </p:spPr>
        <p:txBody>
          <a:bodyPr lIns="15679" tIns="15679" rIns="15679" bIns="15679"/>
          <a:lstStyle/>
          <a:p>
            <a:pPr marL="0" marR="0" lvl="0" indent="0" defTabSz="254784" eaLnBrk="1" fontAlgn="auto" latinLnBrk="0" hangingPunct="1">
              <a:lnSpc>
                <a:spcPct val="100000"/>
              </a:lnSpc>
              <a:spcBef>
                <a:spcPts val="0"/>
              </a:spcBef>
              <a:spcAft>
                <a:spcPts val="0"/>
              </a:spcAft>
              <a:buClrTx/>
              <a:buSzTx/>
              <a:buFontTx/>
              <a:buNone/>
              <a:tabLst/>
              <a:defRPr sz="1600" b="1">
                <a:solidFill>
                  <a:srgbClr val="FFFFFF"/>
                </a:solidFill>
                <a:latin typeface="Arial"/>
                <a:ea typeface="Arial"/>
                <a:cs typeface="Arial"/>
                <a:sym typeface="Arial"/>
              </a:defRPr>
            </a:pPr>
            <a:endParaRPr kumimoji="0" sz="700" b="1" i="0" u="none" strike="noStrike" kern="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圆形"/>
          <p:cNvSpPr/>
          <p:nvPr/>
        </p:nvSpPr>
        <p:spPr bwMode="gray">
          <a:xfrm>
            <a:off x="1882037" y="3974975"/>
            <a:ext cx="445967" cy="435308"/>
          </a:xfrm>
          <a:prstGeom prst="ellipse">
            <a:avLst/>
          </a:prstGeom>
          <a:ln w="38100">
            <a:solidFill>
              <a:srgbClr val="1D1D1A">
                <a:lumMod val="65000"/>
                <a:lumOff val="35000"/>
              </a:srgbClr>
            </a:solidFill>
            <a:miter lim="400000"/>
          </a:ln>
        </p:spPr>
        <p:txBody>
          <a:bodyPr lIns="44619" tIns="44619" rIns="44619" bIns="44619" anchor="ctr"/>
          <a:lstStyle/>
          <a:p>
            <a:pPr marL="0" marR="0" lvl="0" indent="0" defTabSz="914400" eaLnBrk="1" fontAlgn="auto" latinLnBrk="0" hangingPunct="1">
              <a:lnSpc>
                <a:spcPct val="100000"/>
              </a:lnSpc>
              <a:spcBef>
                <a:spcPts val="0"/>
              </a:spcBef>
              <a:spcAft>
                <a:spcPts val="0"/>
              </a:spcAft>
              <a:buClrTx/>
              <a:buSzTx/>
              <a:buFontTx/>
              <a:buNone/>
              <a:tabLst/>
              <a:defRPr sz="3200">
                <a:latin typeface="Helvetica Light"/>
                <a:ea typeface="Helvetica Light"/>
                <a:cs typeface="Helvetica Light"/>
                <a:sym typeface="Helvetica Light"/>
              </a:defRPr>
            </a:pPr>
            <a:endParaRPr kumimoji="0" sz="2000" b="0" i="0" u="none" strike="noStrike" kern="0" cap="none" spc="0" normalizeH="0" baseline="0" noProof="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椭圆形"/>
          <p:cNvSpPr/>
          <p:nvPr/>
        </p:nvSpPr>
        <p:spPr bwMode="gray">
          <a:xfrm>
            <a:off x="1974714" y="4150924"/>
            <a:ext cx="92707" cy="87335"/>
          </a:xfrm>
          <a:prstGeom prst="ellipse">
            <a:avLst/>
          </a:prstGeom>
          <a:solidFill>
            <a:srgbClr val="666666"/>
          </a:solidFill>
          <a:ln w="3175">
            <a:miter lim="400000"/>
          </a:ln>
        </p:spPr>
        <p:txBody>
          <a:bodyPr lIns="44619" tIns="44619" rIns="44619" bIns="44619" anchor="ctr"/>
          <a:lstStyle/>
          <a:p>
            <a:pPr marL="0" marR="0" lvl="0" indent="0" defTabSz="914400" eaLnBrk="1" fontAlgn="auto" latinLnBrk="0" hangingPunct="1">
              <a:lnSpc>
                <a:spcPct val="100000"/>
              </a:lnSpc>
              <a:spcBef>
                <a:spcPts val="0"/>
              </a:spcBef>
              <a:spcAft>
                <a:spcPts val="0"/>
              </a:spcAft>
              <a:buClrTx/>
              <a:buSzTx/>
              <a:buFontTx/>
              <a:buNone/>
              <a:tabLst/>
              <a:defRPr sz="3200">
                <a:latin typeface="Helvetica Light"/>
                <a:ea typeface="Helvetica Light"/>
                <a:cs typeface="Helvetica Light"/>
                <a:sym typeface="Helvetica Light"/>
              </a:defRPr>
            </a:pPr>
            <a:endParaRPr kumimoji="0" sz="2000" b="0" i="0" u="none" strike="noStrike" kern="0" cap="none" spc="0" normalizeH="0" baseline="0" noProof="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椭圆形"/>
          <p:cNvSpPr/>
          <p:nvPr/>
        </p:nvSpPr>
        <p:spPr bwMode="gray">
          <a:xfrm>
            <a:off x="2143956" y="4150924"/>
            <a:ext cx="92707" cy="87335"/>
          </a:xfrm>
          <a:prstGeom prst="ellipse">
            <a:avLst/>
          </a:prstGeom>
          <a:solidFill>
            <a:srgbClr val="666666"/>
          </a:solidFill>
          <a:ln w="3175">
            <a:miter lim="400000"/>
          </a:ln>
        </p:spPr>
        <p:txBody>
          <a:bodyPr lIns="44619" tIns="44619" rIns="44619" bIns="44619" anchor="ctr"/>
          <a:lstStyle/>
          <a:p>
            <a:pPr marL="0" marR="0" lvl="0" indent="0" defTabSz="914400" eaLnBrk="1" fontAlgn="auto" latinLnBrk="0" hangingPunct="1">
              <a:lnSpc>
                <a:spcPct val="100000"/>
              </a:lnSpc>
              <a:spcBef>
                <a:spcPts val="0"/>
              </a:spcBef>
              <a:spcAft>
                <a:spcPts val="0"/>
              </a:spcAft>
              <a:buClrTx/>
              <a:buSzTx/>
              <a:buFontTx/>
              <a:buNone/>
              <a:tabLst/>
              <a:defRPr sz="3200">
                <a:latin typeface="Helvetica Light"/>
                <a:ea typeface="Helvetica Light"/>
                <a:cs typeface="Helvetica Light"/>
                <a:sym typeface="Helvetica Light"/>
              </a:defRPr>
            </a:pPr>
            <a:endParaRPr kumimoji="0" sz="2000" b="0" i="0" u="none" strike="noStrike" kern="0" cap="none" spc="0" normalizeH="0" baseline="0" noProof="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椭圆形"/>
          <p:cNvSpPr/>
          <p:nvPr/>
        </p:nvSpPr>
        <p:spPr bwMode="gray">
          <a:xfrm rot="5376000">
            <a:off x="2058950" y="4066486"/>
            <a:ext cx="92294" cy="87727"/>
          </a:xfrm>
          <a:prstGeom prst="ellipse">
            <a:avLst/>
          </a:prstGeom>
          <a:solidFill>
            <a:srgbClr val="666666"/>
          </a:solidFill>
          <a:ln w="3175">
            <a:miter lim="400000"/>
          </a:ln>
        </p:spPr>
        <p:txBody>
          <a:bodyPr lIns="44619" tIns="44619" rIns="44619" bIns="44619" anchor="ctr"/>
          <a:lstStyle/>
          <a:p>
            <a:pPr marL="0" marR="0" lvl="0" indent="0" defTabSz="914400" eaLnBrk="1" fontAlgn="auto" latinLnBrk="0" hangingPunct="1">
              <a:lnSpc>
                <a:spcPct val="100000"/>
              </a:lnSpc>
              <a:spcBef>
                <a:spcPts val="0"/>
              </a:spcBef>
              <a:spcAft>
                <a:spcPts val="0"/>
              </a:spcAft>
              <a:buClrTx/>
              <a:buSzTx/>
              <a:buFontTx/>
              <a:buNone/>
              <a:tabLst/>
              <a:defRPr sz="3200">
                <a:latin typeface="Helvetica Light"/>
                <a:ea typeface="Helvetica Light"/>
                <a:cs typeface="Helvetica Light"/>
                <a:sym typeface="Helvetica Light"/>
              </a:defRPr>
            </a:pPr>
            <a:endParaRPr kumimoji="0" sz="2000" b="0" i="0" u="none" strike="noStrike" kern="0" cap="none" spc="0" normalizeH="0" baseline="0" noProof="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椭圆形"/>
          <p:cNvSpPr/>
          <p:nvPr/>
        </p:nvSpPr>
        <p:spPr bwMode="gray">
          <a:xfrm rot="5376000">
            <a:off x="2060132" y="4234969"/>
            <a:ext cx="92294" cy="87727"/>
          </a:xfrm>
          <a:prstGeom prst="ellipse">
            <a:avLst/>
          </a:prstGeom>
          <a:solidFill>
            <a:srgbClr val="EC7061"/>
          </a:solidFill>
          <a:ln w="3175">
            <a:miter lim="400000"/>
          </a:ln>
        </p:spPr>
        <p:txBody>
          <a:bodyPr lIns="44619" tIns="44619" rIns="44619" bIns="44619" anchor="ctr"/>
          <a:lstStyle/>
          <a:p>
            <a:pPr marL="0" marR="0" lvl="0" indent="0" defTabSz="914400" eaLnBrk="1" fontAlgn="auto" latinLnBrk="0" hangingPunct="1">
              <a:lnSpc>
                <a:spcPct val="100000"/>
              </a:lnSpc>
              <a:spcBef>
                <a:spcPts val="0"/>
              </a:spcBef>
              <a:spcAft>
                <a:spcPts val="0"/>
              </a:spcAft>
              <a:buClrTx/>
              <a:buSzTx/>
              <a:buFontTx/>
              <a:buNone/>
              <a:tabLst/>
              <a:defRPr sz="3200">
                <a:latin typeface="Helvetica Light"/>
                <a:ea typeface="Helvetica Light"/>
                <a:cs typeface="Helvetica Light"/>
                <a:sym typeface="Helvetica Light"/>
              </a:defRPr>
            </a:pPr>
            <a:endParaRPr kumimoji="0" sz="2000" b="0" i="0" u="none" strike="noStrike" kern="0" cap="none" spc="0" normalizeH="0" baseline="0" noProof="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6" name="Group 4"/>
          <p:cNvGrpSpPr>
            <a:grpSpLocks noChangeAspect="1"/>
          </p:cNvGrpSpPr>
          <p:nvPr/>
        </p:nvGrpSpPr>
        <p:grpSpPr bwMode="gray">
          <a:xfrm>
            <a:off x="7517530" y="3885545"/>
            <a:ext cx="455071" cy="478347"/>
            <a:chOff x="15577" y="1382"/>
            <a:chExt cx="648" cy="690"/>
          </a:xfrm>
          <a:solidFill>
            <a:srgbClr val="666666"/>
          </a:solidFill>
        </p:grpSpPr>
        <p:sp>
          <p:nvSpPr>
            <p:cNvPr id="40" name="Rectangle 5"/>
            <p:cNvSpPr>
              <a:spLocks noChangeArrowheads="1"/>
            </p:cNvSpPr>
            <p:nvPr/>
          </p:nvSpPr>
          <p:spPr bwMode="gray">
            <a:xfrm>
              <a:off x="16020" y="1932"/>
              <a:ext cx="3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Rectangle 6"/>
            <p:cNvSpPr>
              <a:spLocks noChangeArrowheads="1"/>
            </p:cNvSpPr>
            <p:nvPr/>
          </p:nvSpPr>
          <p:spPr bwMode="gray">
            <a:xfrm>
              <a:off x="15793" y="1393"/>
              <a:ext cx="22" cy="64"/>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Rectangle 7"/>
            <p:cNvSpPr>
              <a:spLocks noChangeArrowheads="1"/>
            </p:cNvSpPr>
            <p:nvPr/>
          </p:nvSpPr>
          <p:spPr bwMode="gray">
            <a:xfrm>
              <a:off x="15577" y="1554"/>
              <a:ext cx="119"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Freeform 8"/>
            <p:cNvSpPr>
              <a:spLocks noEditPoints="1"/>
            </p:cNvSpPr>
            <p:nvPr/>
          </p:nvSpPr>
          <p:spPr bwMode="gray">
            <a:xfrm>
              <a:off x="15858" y="1447"/>
              <a:ext cx="65" cy="64"/>
            </a:xfrm>
            <a:custGeom>
              <a:avLst/>
              <a:gdLst>
                <a:gd name="T0" fmla="*/ 65 w 65"/>
                <a:gd name="T1" fmla="*/ 64 h 64"/>
                <a:gd name="T2" fmla="*/ 0 w 65"/>
                <a:gd name="T3" fmla="*/ 64 h 64"/>
                <a:gd name="T4" fmla="*/ 0 w 65"/>
                <a:gd name="T5" fmla="*/ 0 h 64"/>
                <a:gd name="T6" fmla="*/ 65 w 65"/>
                <a:gd name="T7" fmla="*/ 0 h 64"/>
                <a:gd name="T8" fmla="*/ 65 w 65"/>
                <a:gd name="T9" fmla="*/ 64 h 64"/>
                <a:gd name="T10" fmla="*/ 22 w 65"/>
                <a:gd name="T11" fmla="*/ 43 h 64"/>
                <a:gd name="T12" fmla="*/ 43 w 65"/>
                <a:gd name="T13" fmla="*/ 43 h 64"/>
                <a:gd name="T14" fmla="*/ 43 w 65"/>
                <a:gd name="T15" fmla="*/ 21 h 64"/>
                <a:gd name="T16" fmla="*/ 22 w 65"/>
                <a:gd name="T17" fmla="*/ 21 h 64"/>
                <a:gd name="T18" fmla="*/ 22 w 65"/>
                <a:gd name="T19"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4">
                  <a:moveTo>
                    <a:pt x="65" y="64"/>
                  </a:moveTo>
                  <a:lnTo>
                    <a:pt x="0" y="64"/>
                  </a:lnTo>
                  <a:lnTo>
                    <a:pt x="0" y="0"/>
                  </a:lnTo>
                  <a:lnTo>
                    <a:pt x="65" y="0"/>
                  </a:lnTo>
                  <a:lnTo>
                    <a:pt x="65" y="64"/>
                  </a:lnTo>
                  <a:close/>
                  <a:moveTo>
                    <a:pt x="22" y="43"/>
                  </a:moveTo>
                  <a:lnTo>
                    <a:pt x="43" y="43"/>
                  </a:lnTo>
                  <a:lnTo>
                    <a:pt x="43" y="21"/>
                  </a:lnTo>
                  <a:lnTo>
                    <a:pt x="22" y="21"/>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Freeform 9"/>
            <p:cNvSpPr>
              <a:spLocks noEditPoints="1"/>
            </p:cNvSpPr>
            <p:nvPr/>
          </p:nvSpPr>
          <p:spPr bwMode="gray">
            <a:xfrm>
              <a:off x="15858" y="1533"/>
              <a:ext cx="65" cy="65"/>
            </a:xfrm>
            <a:custGeom>
              <a:avLst/>
              <a:gdLst>
                <a:gd name="T0" fmla="*/ 65 w 65"/>
                <a:gd name="T1" fmla="*/ 65 h 65"/>
                <a:gd name="T2" fmla="*/ 0 w 65"/>
                <a:gd name="T3" fmla="*/ 65 h 65"/>
                <a:gd name="T4" fmla="*/ 0 w 65"/>
                <a:gd name="T5" fmla="*/ 0 h 65"/>
                <a:gd name="T6" fmla="*/ 65 w 65"/>
                <a:gd name="T7" fmla="*/ 0 h 65"/>
                <a:gd name="T8" fmla="*/ 65 w 65"/>
                <a:gd name="T9" fmla="*/ 65 h 65"/>
                <a:gd name="T10" fmla="*/ 22 w 65"/>
                <a:gd name="T11" fmla="*/ 43 h 65"/>
                <a:gd name="T12" fmla="*/ 43 w 65"/>
                <a:gd name="T13" fmla="*/ 43 h 65"/>
                <a:gd name="T14" fmla="*/ 43 w 65"/>
                <a:gd name="T15" fmla="*/ 21 h 65"/>
                <a:gd name="T16" fmla="*/ 22 w 65"/>
                <a:gd name="T17" fmla="*/ 21 h 65"/>
                <a:gd name="T18" fmla="*/ 22 w 65"/>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65" y="65"/>
                  </a:moveTo>
                  <a:lnTo>
                    <a:pt x="0" y="65"/>
                  </a:lnTo>
                  <a:lnTo>
                    <a:pt x="0" y="0"/>
                  </a:lnTo>
                  <a:lnTo>
                    <a:pt x="65" y="0"/>
                  </a:lnTo>
                  <a:lnTo>
                    <a:pt x="65" y="65"/>
                  </a:lnTo>
                  <a:close/>
                  <a:moveTo>
                    <a:pt x="22" y="43"/>
                  </a:moveTo>
                  <a:lnTo>
                    <a:pt x="43" y="43"/>
                  </a:lnTo>
                  <a:lnTo>
                    <a:pt x="43" y="21"/>
                  </a:lnTo>
                  <a:lnTo>
                    <a:pt x="22" y="21"/>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Freeform 10"/>
            <p:cNvSpPr>
              <a:spLocks noEditPoints="1"/>
            </p:cNvSpPr>
            <p:nvPr/>
          </p:nvSpPr>
          <p:spPr bwMode="gray">
            <a:xfrm>
              <a:off x="15858" y="1619"/>
              <a:ext cx="65" cy="65"/>
            </a:xfrm>
            <a:custGeom>
              <a:avLst/>
              <a:gdLst>
                <a:gd name="T0" fmla="*/ 65 w 65"/>
                <a:gd name="T1" fmla="*/ 65 h 65"/>
                <a:gd name="T2" fmla="*/ 0 w 65"/>
                <a:gd name="T3" fmla="*/ 65 h 65"/>
                <a:gd name="T4" fmla="*/ 0 w 65"/>
                <a:gd name="T5" fmla="*/ 0 h 65"/>
                <a:gd name="T6" fmla="*/ 65 w 65"/>
                <a:gd name="T7" fmla="*/ 0 h 65"/>
                <a:gd name="T8" fmla="*/ 65 w 65"/>
                <a:gd name="T9" fmla="*/ 65 h 65"/>
                <a:gd name="T10" fmla="*/ 22 w 65"/>
                <a:gd name="T11" fmla="*/ 43 h 65"/>
                <a:gd name="T12" fmla="*/ 43 w 65"/>
                <a:gd name="T13" fmla="*/ 43 h 65"/>
                <a:gd name="T14" fmla="*/ 43 w 65"/>
                <a:gd name="T15" fmla="*/ 22 h 65"/>
                <a:gd name="T16" fmla="*/ 22 w 65"/>
                <a:gd name="T17" fmla="*/ 22 h 65"/>
                <a:gd name="T18" fmla="*/ 22 w 65"/>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65" y="65"/>
                  </a:moveTo>
                  <a:lnTo>
                    <a:pt x="0" y="65"/>
                  </a:lnTo>
                  <a:lnTo>
                    <a:pt x="0" y="0"/>
                  </a:lnTo>
                  <a:lnTo>
                    <a:pt x="65" y="0"/>
                  </a:lnTo>
                  <a:lnTo>
                    <a:pt x="65" y="65"/>
                  </a:lnTo>
                  <a:close/>
                  <a:moveTo>
                    <a:pt x="22" y="43"/>
                  </a:moveTo>
                  <a:lnTo>
                    <a:pt x="43" y="43"/>
                  </a:lnTo>
                  <a:lnTo>
                    <a:pt x="43" y="22"/>
                  </a:lnTo>
                  <a:lnTo>
                    <a:pt x="22" y="22"/>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Freeform 11"/>
            <p:cNvSpPr>
              <a:spLocks noEditPoints="1"/>
            </p:cNvSpPr>
            <p:nvPr/>
          </p:nvSpPr>
          <p:spPr bwMode="gray">
            <a:xfrm>
              <a:off x="15772" y="1447"/>
              <a:ext cx="64" cy="64"/>
            </a:xfrm>
            <a:custGeom>
              <a:avLst/>
              <a:gdLst>
                <a:gd name="T0" fmla="*/ 64 w 64"/>
                <a:gd name="T1" fmla="*/ 64 h 64"/>
                <a:gd name="T2" fmla="*/ 0 w 64"/>
                <a:gd name="T3" fmla="*/ 64 h 64"/>
                <a:gd name="T4" fmla="*/ 0 w 64"/>
                <a:gd name="T5" fmla="*/ 0 h 64"/>
                <a:gd name="T6" fmla="*/ 64 w 64"/>
                <a:gd name="T7" fmla="*/ 0 h 64"/>
                <a:gd name="T8" fmla="*/ 64 w 64"/>
                <a:gd name="T9" fmla="*/ 64 h 64"/>
                <a:gd name="T10" fmla="*/ 21 w 64"/>
                <a:gd name="T11" fmla="*/ 43 h 64"/>
                <a:gd name="T12" fmla="*/ 43 w 64"/>
                <a:gd name="T13" fmla="*/ 43 h 64"/>
                <a:gd name="T14" fmla="*/ 43 w 64"/>
                <a:gd name="T15" fmla="*/ 21 h 64"/>
                <a:gd name="T16" fmla="*/ 21 w 64"/>
                <a:gd name="T17" fmla="*/ 21 h 64"/>
                <a:gd name="T18" fmla="*/ 21 w 64"/>
                <a:gd name="T19"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64" y="64"/>
                  </a:moveTo>
                  <a:lnTo>
                    <a:pt x="0" y="64"/>
                  </a:lnTo>
                  <a:lnTo>
                    <a:pt x="0" y="0"/>
                  </a:lnTo>
                  <a:lnTo>
                    <a:pt x="64" y="0"/>
                  </a:lnTo>
                  <a:lnTo>
                    <a:pt x="64" y="64"/>
                  </a:lnTo>
                  <a:close/>
                  <a:moveTo>
                    <a:pt x="21" y="43"/>
                  </a:moveTo>
                  <a:lnTo>
                    <a:pt x="43" y="43"/>
                  </a:lnTo>
                  <a:lnTo>
                    <a:pt x="43" y="21"/>
                  </a:lnTo>
                  <a:lnTo>
                    <a:pt x="21" y="21"/>
                  </a:lnTo>
                  <a:lnTo>
                    <a:pt x="21"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Freeform 12"/>
            <p:cNvSpPr>
              <a:spLocks noEditPoints="1"/>
            </p:cNvSpPr>
            <p:nvPr/>
          </p:nvSpPr>
          <p:spPr bwMode="gray">
            <a:xfrm>
              <a:off x="15772" y="1619"/>
              <a:ext cx="64" cy="65"/>
            </a:xfrm>
            <a:custGeom>
              <a:avLst/>
              <a:gdLst>
                <a:gd name="T0" fmla="*/ 64 w 64"/>
                <a:gd name="T1" fmla="*/ 65 h 65"/>
                <a:gd name="T2" fmla="*/ 0 w 64"/>
                <a:gd name="T3" fmla="*/ 65 h 65"/>
                <a:gd name="T4" fmla="*/ 0 w 64"/>
                <a:gd name="T5" fmla="*/ 0 h 65"/>
                <a:gd name="T6" fmla="*/ 64 w 64"/>
                <a:gd name="T7" fmla="*/ 0 h 65"/>
                <a:gd name="T8" fmla="*/ 64 w 64"/>
                <a:gd name="T9" fmla="*/ 65 h 65"/>
                <a:gd name="T10" fmla="*/ 21 w 64"/>
                <a:gd name="T11" fmla="*/ 43 h 65"/>
                <a:gd name="T12" fmla="*/ 43 w 64"/>
                <a:gd name="T13" fmla="*/ 43 h 65"/>
                <a:gd name="T14" fmla="*/ 43 w 64"/>
                <a:gd name="T15" fmla="*/ 22 h 65"/>
                <a:gd name="T16" fmla="*/ 21 w 64"/>
                <a:gd name="T17" fmla="*/ 22 h 65"/>
                <a:gd name="T18" fmla="*/ 21 w 64"/>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64" y="65"/>
                  </a:moveTo>
                  <a:lnTo>
                    <a:pt x="0" y="65"/>
                  </a:lnTo>
                  <a:lnTo>
                    <a:pt x="0" y="0"/>
                  </a:lnTo>
                  <a:lnTo>
                    <a:pt x="64" y="0"/>
                  </a:lnTo>
                  <a:lnTo>
                    <a:pt x="64" y="65"/>
                  </a:lnTo>
                  <a:close/>
                  <a:moveTo>
                    <a:pt x="21" y="43"/>
                  </a:moveTo>
                  <a:lnTo>
                    <a:pt x="43" y="43"/>
                  </a:lnTo>
                  <a:lnTo>
                    <a:pt x="43" y="22"/>
                  </a:lnTo>
                  <a:lnTo>
                    <a:pt x="21" y="22"/>
                  </a:lnTo>
                  <a:lnTo>
                    <a:pt x="21"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Freeform 13"/>
            <p:cNvSpPr>
              <a:spLocks noEditPoints="1"/>
            </p:cNvSpPr>
            <p:nvPr/>
          </p:nvSpPr>
          <p:spPr bwMode="gray">
            <a:xfrm>
              <a:off x="15685" y="1447"/>
              <a:ext cx="65" cy="64"/>
            </a:xfrm>
            <a:custGeom>
              <a:avLst/>
              <a:gdLst>
                <a:gd name="T0" fmla="*/ 65 w 65"/>
                <a:gd name="T1" fmla="*/ 64 h 64"/>
                <a:gd name="T2" fmla="*/ 0 w 65"/>
                <a:gd name="T3" fmla="*/ 64 h 64"/>
                <a:gd name="T4" fmla="*/ 0 w 65"/>
                <a:gd name="T5" fmla="*/ 0 h 64"/>
                <a:gd name="T6" fmla="*/ 65 w 65"/>
                <a:gd name="T7" fmla="*/ 0 h 64"/>
                <a:gd name="T8" fmla="*/ 65 w 65"/>
                <a:gd name="T9" fmla="*/ 64 h 64"/>
                <a:gd name="T10" fmla="*/ 22 w 65"/>
                <a:gd name="T11" fmla="*/ 43 h 64"/>
                <a:gd name="T12" fmla="*/ 43 w 65"/>
                <a:gd name="T13" fmla="*/ 43 h 64"/>
                <a:gd name="T14" fmla="*/ 43 w 65"/>
                <a:gd name="T15" fmla="*/ 21 h 64"/>
                <a:gd name="T16" fmla="*/ 22 w 65"/>
                <a:gd name="T17" fmla="*/ 21 h 64"/>
                <a:gd name="T18" fmla="*/ 22 w 65"/>
                <a:gd name="T19"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4">
                  <a:moveTo>
                    <a:pt x="65" y="64"/>
                  </a:moveTo>
                  <a:lnTo>
                    <a:pt x="0" y="64"/>
                  </a:lnTo>
                  <a:lnTo>
                    <a:pt x="0" y="0"/>
                  </a:lnTo>
                  <a:lnTo>
                    <a:pt x="65" y="0"/>
                  </a:lnTo>
                  <a:lnTo>
                    <a:pt x="65" y="64"/>
                  </a:lnTo>
                  <a:close/>
                  <a:moveTo>
                    <a:pt x="22" y="43"/>
                  </a:moveTo>
                  <a:lnTo>
                    <a:pt x="43" y="43"/>
                  </a:lnTo>
                  <a:lnTo>
                    <a:pt x="43" y="21"/>
                  </a:lnTo>
                  <a:lnTo>
                    <a:pt x="22" y="21"/>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Freeform 14"/>
            <p:cNvSpPr>
              <a:spLocks noEditPoints="1"/>
            </p:cNvSpPr>
            <p:nvPr/>
          </p:nvSpPr>
          <p:spPr bwMode="gray">
            <a:xfrm>
              <a:off x="15685" y="1533"/>
              <a:ext cx="65" cy="65"/>
            </a:xfrm>
            <a:custGeom>
              <a:avLst/>
              <a:gdLst>
                <a:gd name="T0" fmla="*/ 65 w 65"/>
                <a:gd name="T1" fmla="*/ 65 h 65"/>
                <a:gd name="T2" fmla="*/ 0 w 65"/>
                <a:gd name="T3" fmla="*/ 65 h 65"/>
                <a:gd name="T4" fmla="*/ 0 w 65"/>
                <a:gd name="T5" fmla="*/ 0 h 65"/>
                <a:gd name="T6" fmla="*/ 65 w 65"/>
                <a:gd name="T7" fmla="*/ 0 h 65"/>
                <a:gd name="T8" fmla="*/ 65 w 65"/>
                <a:gd name="T9" fmla="*/ 65 h 65"/>
                <a:gd name="T10" fmla="*/ 22 w 65"/>
                <a:gd name="T11" fmla="*/ 43 h 65"/>
                <a:gd name="T12" fmla="*/ 43 w 65"/>
                <a:gd name="T13" fmla="*/ 43 h 65"/>
                <a:gd name="T14" fmla="*/ 43 w 65"/>
                <a:gd name="T15" fmla="*/ 21 h 65"/>
                <a:gd name="T16" fmla="*/ 22 w 65"/>
                <a:gd name="T17" fmla="*/ 21 h 65"/>
                <a:gd name="T18" fmla="*/ 22 w 65"/>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65" y="65"/>
                  </a:moveTo>
                  <a:lnTo>
                    <a:pt x="0" y="65"/>
                  </a:lnTo>
                  <a:lnTo>
                    <a:pt x="0" y="0"/>
                  </a:lnTo>
                  <a:lnTo>
                    <a:pt x="65" y="0"/>
                  </a:lnTo>
                  <a:lnTo>
                    <a:pt x="65" y="65"/>
                  </a:lnTo>
                  <a:close/>
                  <a:moveTo>
                    <a:pt x="22" y="43"/>
                  </a:moveTo>
                  <a:lnTo>
                    <a:pt x="43" y="43"/>
                  </a:lnTo>
                  <a:lnTo>
                    <a:pt x="43" y="21"/>
                  </a:lnTo>
                  <a:lnTo>
                    <a:pt x="22" y="21"/>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Freeform 15"/>
            <p:cNvSpPr>
              <a:spLocks noEditPoints="1"/>
            </p:cNvSpPr>
            <p:nvPr/>
          </p:nvSpPr>
          <p:spPr bwMode="gray">
            <a:xfrm>
              <a:off x="15685" y="1619"/>
              <a:ext cx="65" cy="65"/>
            </a:xfrm>
            <a:custGeom>
              <a:avLst/>
              <a:gdLst>
                <a:gd name="T0" fmla="*/ 65 w 65"/>
                <a:gd name="T1" fmla="*/ 65 h 65"/>
                <a:gd name="T2" fmla="*/ 0 w 65"/>
                <a:gd name="T3" fmla="*/ 65 h 65"/>
                <a:gd name="T4" fmla="*/ 0 w 65"/>
                <a:gd name="T5" fmla="*/ 0 h 65"/>
                <a:gd name="T6" fmla="*/ 65 w 65"/>
                <a:gd name="T7" fmla="*/ 0 h 65"/>
                <a:gd name="T8" fmla="*/ 65 w 65"/>
                <a:gd name="T9" fmla="*/ 65 h 65"/>
                <a:gd name="T10" fmla="*/ 22 w 65"/>
                <a:gd name="T11" fmla="*/ 43 h 65"/>
                <a:gd name="T12" fmla="*/ 43 w 65"/>
                <a:gd name="T13" fmla="*/ 43 h 65"/>
                <a:gd name="T14" fmla="*/ 43 w 65"/>
                <a:gd name="T15" fmla="*/ 22 h 65"/>
                <a:gd name="T16" fmla="*/ 22 w 65"/>
                <a:gd name="T17" fmla="*/ 22 h 65"/>
                <a:gd name="T18" fmla="*/ 22 w 65"/>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65" y="65"/>
                  </a:moveTo>
                  <a:lnTo>
                    <a:pt x="0" y="65"/>
                  </a:lnTo>
                  <a:lnTo>
                    <a:pt x="0" y="0"/>
                  </a:lnTo>
                  <a:lnTo>
                    <a:pt x="65" y="0"/>
                  </a:lnTo>
                  <a:lnTo>
                    <a:pt x="65" y="65"/>
                  </a:lnTo>
                  <a:close/>
                  <a:moveTo>
                    <a:pt x="22" y="43"/>
                  </a:moveTo>
                  <a:lnTo>
                    <a:pt x="43" y="43"/>
                  </a:lnTo>
                  <a:lnTo>
                    <a:pt x="43" y="22"/>
                  </a:lnTo>
                  <a:lnTo>
                    <a:pt x="22" y="22"/>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Freeform 16"/>
            <p:cNvSpPr>
              <a:spLocks/>
            </p:cNvSpPr>
            <p:nvPr/>
          </p:nvSpPr>
          <p:spPr bwMode="gray">
            <a:xfrm>
              <a:off x="15880" y="1673"/>
              <a:ext cx="216" cy="119"/>
            </a:xfrm>
            <a:custGeom>
              <a:avLst/>
              <a:gdLst>
                <a:gd name="T0" fmla="*/ 216 w 216"/>
                <a:gd name="T1" fmla="*/ 119 h 119"/>
                <a:gd name="T2" fmla="*/ 43 w 216"/>
                <a:gd name="T3" fmla="*/ 119 h 119"/>
                <a:gd name="T4" fmla="*/ 43 w 216"/>
                <a:gd name="T5" fmla="*/ 76 h 119"/>
                <a:gd name="T6" fmla="*/ 0 w 216"/>
                <a:gd name="T7" fmla="*/ 76 h 119"/>
                <a:gd name="T8" fmla="*/ 0 w 216"/>
                <a:gd name="T9" fmla="*/ 0 h 119"/>
                <a:gd name="T10" fmla="*/ 21 w 216"/>
                <a:gd name="T11" fmla="*/ 0 h 119"/>
                <a:gd name="T12" fmla="*/ 21 w 216"/>
                <a:gd name="T13" fmla="*/ 54 h 119"/>
                <a:gd name="T14" fmla="*/ 64 w 216"/>
                <a:gd name="T15" fmla="*/ 54 h 119"/>
                <a:gd name="T16" fmla="*/ 64 w 216"/>
                <a:gd name="T17" fmla="*/ 97 h 119"/>
                <a:gd name="T18" fmla="*/ 216 w 216"/>
                <a:gd name="T19" fmla="*/ 97 h 119"/>
                <a:gd name="T20" fmla="*/ 216 w 216"/>
                <a:gd name="T21"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19">
                  <a:moveTo>
                    <a:pt x="216" y="119"/>
                  </a:moveTo>
                  <a:lnTo>
                    <a:pt x="43" y="119"/>
                  </a:lnTo>
                  <a:lnTo>
                    <a:pt x="43" y="76"/>
                  </a:lnTo>
                  <a:lnTo>
                    <a:pt x="0" y="76"/>
                  </a:lnTo>
                  <a:lnTo>
                    <a:pt x="0" y="0"/>
                  </a:lnTo>
                  <a:lnTo>
                    <a:pt x="21" y="0"/>
                  </a:lnTo>
                  <a:lnTo>
                    <a:pt x="21" y="54"/>
                  </a:lnTo>
                  <a:lnTo>
                    <a:pt x="64" y="54"/>
                  </a:lnTo>
                  <a:lnTo>
                    <a:pt x="64" y="97"/>
                  </a:lnTo>
                  <a:lnTo>
                    <a:pt x="216" y="97"/>
                  </a:lnTo>
                  <a:lnTo>
                    <a:pt x="216" y="119"/>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Rectangle 17"/>
            <p:cNvSpPr>
              <a:spLocks noChangeArrowheads="1"/>
            </p:cNvSpPr>
            <p:nvPr/>
          </p:nvSpPr>
          <p:spPr bwMode="gray">
            <a:xfrm>
              <a:off x="16074" y="1598"/>
              <a:ext cx="22" cy="21"/>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Freeform 18"/>
            <p:cNvSpPr>
              <a:spLocks/>
            </p:cNvSpPr>
            <p:nvPr/>
          </p:nvSpPr>
          <p:spPr bwMode="gray">
            <a:xfrm>
              <a:off x="15912" y="1554"/>
              <a:ext cx="76" cy="108"/>
            </a:xfrm>
            <a:custGeom>
              <a:avLst/>
              <a:gdLst>
                <a:gd name="T0" fmla="*/ 76 w 76"/>
                <a:gd name="T1" fmla="*/ 108 h 108"/>
                <a:gd name="T2" fmla="*/ 0 w 76"/>
                <a:gd name="T3" fmla="*/ 108 h 108"/>
                <a:gd name="T4" fmla="*/ 0 w 76"/>
                <a:gd name="T5" fmla="*/ 87 h 108"/>
                <a:gd name="T6" fmla="*/ 54 w 76"/>
                <a:gd name="T7" fmla="*/ 87 h 108"/>
                <a:gd name="T8" fmla="*/ 54 w 76"/>
                <a:gd name="T9" fmla="*/ 22 h 108"/>
                <a:gd name="T10" fmla="*/ 0 w 76"/>
                <a:gd name="T11" fmla="*/ 22 h 108"/>
                <a:gd name="T12" fmla="*/ 0 w 76"/>
                <a:gd name="T13" fmla="*/ 0 h 108"/>
                <a:gd name="T14" fmla="*/ 76 w 76"/>
                <a:gd name="T15" fmla="*/ 0 h 108"/>
                <a:gd name="T16" fmla="*/ 76 w 76"/>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8"/>
                  </a:moveTo>
                  <a:lnTo>
                    <a:pt x="0" y="108"/>
                  </a:lnTo>
                  <a:lnTo>
                    <a:pt x="0" y="87"/>
                  </a:lnTo>
                  <a:lnTo>
                    <a:pt x="54" y="87"/>
                  </a:lnTo>
                  <a:lnTo>
                    <a:pt x="54" y="22"/>
                  </a:lnTo>
                  <a:lnTo>
                    <a:pt x="0" y="22"/>
                  </a:lnTo>
                  <a:lnTo>
                    <a:pt x="0" y="0"/>
                  </a:lnTo>
                  <a:lnTo>
                    <a:pt x="76" y="0"/>
                  </a:lnTo>
                  <a:lnTo>
                    <a:pt x="76" y="108"/>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Rectangle 19"/>
            <p:cNvSpPr>
              <a:spLocks noChangeArrowheads="1"/>
            </p:cNvSpPr>
            <p:nvPr/>
          </p:nvSpPr>
          <p:spPr bwMode="gray">
            <a:xfrm>
              <a:off x="16009" y="1468"/>
              <a:ext cx="2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Rectangle 20"/>
            <p:cNvSpPr>
              <a:spLocks noChangeArrowheads="1"/>
            </p:cNvSpPr>
            <p:nvPr/>
          </p:nvSpPr>
          <p:spPr bwMode="gray">
            <a:xfrm>
              <a:off x="16009" y="1511"/>
              <a:ext cx="2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Rectangle 21"/>
            <p:cNvSpPr>
              <a:spLocks noChangeArrowheads="1"/>
            </p:cNvSpPr>
            <p:nvPr/>
          </p:nvSpPr>
          <p:spPr bwMode="gray">
            <a:xfrm>
              <a:off x="16052" y="1511"/>
              <a:ext cx="2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Rectangle 22"/>
            <p:cNvSpPr>
              <a:spLocks noChangeArrowheads="1"/>
            </p:cNvSpPr>
            <p:nvPr/>
          </p:nvSpPr>
          <p:spPr bwMode="gray">
            <a:xfrm>
              <a:off x="16009" y="1554"/>
              <a:ext cx="2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Freeform 23"/>
            <p:cNvSpPr>
              <a:spLocks/>
            </p:cNvSpPr>
            <p:nvPr/>
          </p:nvSpPr>
          <p:spPr bwMode="gray">
            <a:xfrm>
              <a:off x="15793" y="1673"/>
              <a:ext cx="65" cy="399"/>
            </a:xfrm>
            <a:custGeom>
              <a:avLst/>
              <a:gdLst>
                <a:gd name="T0" fmla="*/ 65 w 65"/>
                <a:gd name="T1" fmla="*/ 399 h 399"/>
                <a:gd name="T2" fmla="*/ 43 w 65"/>
                <a:gd name="T3" fmla="*/ 399 h 399"/>
                <a:gd name="T4" fmla="*/ 43 w 65"/>
                <a:gd name="T5" fmla="*/ 140 h 399"/>
                <a:gd name="T6" fmla="*/ 0 w 65"/>
                <a:gd name="T7" fmla="*/ 140 h 399"/>
                <a:gd name="T8" fmla="*/ 0 w 65"/>
                <a:gd name="T9" fmla="*/ 0 h 399"/>
                <a:gd name="T10" fmla="*/ 22 w 65"/>
                <a:gd name="T11" fmla="*/ 0 h 399"/>
                <a:gd name="T12" fmla="*/ 22 w 65"/>
                <a:gd name="T13" fmla="*/ 119 h 399"/>
                <a:gd name="T14" fmla="*/ 65 w 65"/>
                <a:gd name="T15" fmla="*/ 119 h 399"/>
                <a:gd name="T16" fmla="*/ 65 w 65"/>
                <a:gd name="T17" fmla="*/ 39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399">
                  <a:moveTo>
                    <a:pt x="65" y="399"/>
                  </a:moveTo>
                  <a:lnTo>
                    <a:pt x="43" y="399"/>
                  </a:lnTo>
                  <a:lnTo>
                    <a:pt x="43" y="140"/>
                  </a:lnTo>
                  <a:lnTo>
                    <a:pt x="0" y="140"/>
                  </a:lnTo>
                  <a:lnTo>
                    <a:pt x="0" y="0"/>
                  </a:lnTo>
                  <a:lnTo>
                    <a:pt x="22" y="0"/>
                  </a:lnTo>
                  <a:lnTo>
                    <a:pt x="22" y="119"/>
                  </a:lnTo>
                  <a:lnTo>
                    <a:pt x="65" y="119"/>
                  </a:lnTo>
                  <a:lnTo>
                    <a:pt x="65" y="399"/>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Rectangle 24"/>
            <p:cNvSpPr>
              <a:spLocks noChangeArrowheads="1"/>
            </p:cNvSpPr>
            <p:nvPr/>
          </p:nvSpPr>
          <p:spPr bwMode="gray">
            <a:xfrm>
              <a:off x="15880" y="1393"/>
              <a:ext cx="21" cy="64"/>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Freeform 25"/>
            <p:cNvSpPr>
              <a:spLocks/>
            </p:cNvSpPr>
            <p:nvPr/>
          </p:nvSpPr>
          <p:spPr bwMode="gray">
            <a:xfrm>
              <a:off x="15620" y="1468"/>
              <a:ext cx="76" cy="194"/>
            </a:xfrm>
            <a:custGeom>
              <a:avLst/>
              <a:gdLst>
                <a:gd name="T0" fmla="*/ 76 w 76"/>
                <a:gd name="T1" fmla="*/ 194 h 194"/>
                <a:gd name="T2" fmla="*/ 0 w 76"/>
                <a:gd name="T3" fmla="*/ 194 h 194"/>
                <a:gd name="T4" fmla="*/ 0 w 76"/>
                <a:gd name="T5" fmla="*/ 0 h 194"/>
                <a:gd name="T6" fmla="*/ 76 w 76"/>
                <a:gd name="T7" fmla="*/ 0 h 194"/>
                <a:gd name="T8" fmla="*/ 76 w 76"/>
                <a:gd name="T9" fmla="*/ 22 h 194"/>
                <a:gd name="T10" fmla="*/ 22 w 76"/>
                <a:gd name="T11" fmla="*/ 22 h 194"/>
                <a:gd name="T12" fmla="*/ 22 w 76"/>
                <a:gd name="T13" fmla="*/ 173 h 194"/>
                <a:gd name="T14" fmla="*/ 76 w 76"/>
                <a:gd name="T15" fmla="*/ 173 h 194"/>
                <a:gd name="T16" fmla="*/ 76 w 76"/>
                <a:gd name="T17"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94">
                  <a:moveTo>
                    <a:pt x="76" y="194"/>
                  </a:moveTo>
                  <a:lnTo>
                    <a:pt x="0" y="194"/>
                  </a:lnTo>
                  <a:lnTo>
                    <a:pt x="0" y="0"/>
                  </a:lnTo>
                  <a:lnTo>
                    <a:pt x="76" y="0"/>
                  </a:lnTo>
                  <a:lnTo>
                    <a:pt x="76" y="22"/>
                  </a:lnTo>
                  <a:lnTo>
                    <a:pt x="22" y="22"/>
                  </a:lnTo>
                  <a:lnTo>
                    <a:pt x="22" y="173"/>
                  </a:lnTo>
                  <a:lnTo>
                    <a:pt x="76" y="173"/>
                  </a:lnTo>
                  <a:lnTo>
                    <a:pt x="76" y="194"/>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Freeform 26"/>
            <p:cNvSpPr>
              <a:spLocks/>
            </p:cNvSpPr>
            <p:nvPr/>
          </p:nvSpPr>
          <p:spPr bwMode="gray">
            <a:xfrm>
              <a:off x="15707" y="1673"/>
              <a:ext cx="86" cy="399"/>
            </a:xfrm>
            <a:custGeom>
              <a:avLst/>
              <a:gdLst>
                <a:gd name="T0" fmla="*/ 32 w 32"/>
                <a:gd name="T1" fmla="*/ 148 h 148"/>
                <a:gd name="T2" fmla="*/ 24 w 32"/>
                <a:gd name="T3" fmla="*/ 148 h 148"/>
                <a:gd name="T4" fmla="*/ 24 w 32"/>
                <a:gd name="T5" fmla="*/ 89 h 148"/>
                <a:gd name="T6" fmla="*/ 0 w 32"/>
                <a:gd name="T7" fmla="*/ 42 h 148"/>
                <a:gd name="T8" fmla="*/ 0 w 32"/>
                <a:gd name="T9" fmla="*/ 40 h 148"/>
                <a:gd name="T10" fmla="*/ 0 w 32"/>
                <a:gd name="T11" fmla="*/ 0 h 148"/>
                <a:gd name="T12" fmla="*/ 8 w 32"/>
                <a:gd name="T13" fmla="*/ 0 h 148"/>
                <a:gd name="T14" fmla="*/ 8 w 32"/>
                <a:gd name="T15" fmla="*/ 39 h 148"/>
                <a:gd name="T16" fmla="*/ 32 w 32"/>
                <a:gd name="T17" fmla="*/ 86 h 148"/>
                <a:gd name="T18" fmla="*/ 32 w 32"/>
                <a:gd name="T19" fmla="*/ 88 h 148"/>
                <a:gd name="T20" fmla="*/ 32 w 32"/>
                <a:gd name="T21"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148">
                  <a:moveTo>
                    <a:pt x="32" y="148"/>
                  </a:moveTo>
                  <a:cubicBezTo>
                    <a:pt x="24" y="148"/>
                    <a:pt x="24" y="148"/>
                    <a:pt x="24" y="148"/>
                  </a:cubicBezTo>
                  <a:cubicBezTo>
                    <a:pt x="24" y="89"/>
                    <a:pt x="24" y="89"/>
                    <a:pt x="24" y="89"/>
                  </a:cubicBezTo>
                  <a:cubicBezTo>
                    <a:pt x="0" y="42"/>
                    <a:pt x="0" y="42"/>
                    <a:pt x="0" y="42"/>
                  </a:cubicBezTo>
                  <a:cubicBezTo>
                    <a:pt x="0" y="41"/>
                    <a:pt x="0" y="41"/>
                    <a:pt x="0" y="40"/>
                  </a:cubicBezTo>
                  <a:cubicBezTo>
                    <a:pt x="0" y="0"/>
                    <a:pt x="0" y="0"/>
                    <a:pt x="0" y="0"/>
                  </a:cubicBezTo>
                  <a:cubicBezTo>
                    <a:pt x="8" y="0"/>
                    <a:pt x="8" y="0"/>
                    <a:pt x="8" y="0"/>
                  </a:cubicBezTo>
                  <a:cubicBezTo>
                    <a:pt x="8" y="39"/>
                    <a:pt x="8" y="39"/>
                    <a:pt x="8" y="39"/>
                  </a:cubicBezTo>
                  <a:cubicBezTo>
                    <a:pt x="32" y="86"/>
                    <a:pt x="32" y="86"/>
                    <a:pt x="32" y="86"/>
                  </a:cubicBezTo>
                  <a:cubicBezTo>
                    <a:pt x="32" y="87"/>
                    <a:pt x="32" y="87"/>
                    <a:pt x="32" y="88"/>
                  </a:cubicBezTo>
                  <a:lnTo>
                    <a:pt x="32" y="148"/>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Rectangle 27"/>
            <p:cNvSpPr>
              <a:spLocks noChangeArrowheads="1"/>
            </p:cNvSpPr>
            <p:nvPr/>
          </p:nvSpPr>
          <p:spPr bwMode="gray">
            <a:xfrm>
              <a:off x="15880" y="1770"/>
              <a:ext cx="21"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Rectangle 28"/>
            <p:cNvSpPr>
              <a:spLocks noChangeArrowheads="1"/>
            </p:cNvSpPr>
            <p:nvPr/>
          </p:nvSpPr>
          <p:spPr bwMode="gray">
            <a:xfrm>
              <a:off x="15836" y="1705"/>
              <a:ext cx="2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Rectangle 29"/>
            <p:cNvSpPr>
              <a:spLocks noChangeArrowheads="1"/>
            </p:cNvSpPr>
            <p:nvPr/>
          </p:nvSpPr>
          <p:spPr bwMode="gray">
            <a:xfrm>
              <a:off x="15836" y="1749"/>
              <a:ext cx="22" cy="21"/>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Rectangle 30"/>
            <p:cNvSpPr>
              <a:spLocks noChangeArrowheads="1"/>
            </p:cNvSpPr>
            <p:nvPr/>
          </p:nvSpPr>
          <p:spPr bwMode="gray">
            <a:xfrm>
              <a:off x="15880" y="1813"/>
              <a:ext cx="21"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Rectangle 31"/>
            <p:cNvSpPr>
              <a:spLocks noChangeArrowheads="1"/>
            </p:cNvSpPr>
            <p:nvPr/>
          </p:nvSpPr>
          <p:spPr bwMode="gray">
            <a:xfrm>
              <a:off x="15923" y="1813"/>
              <a:ext cx="21"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Freeform 32"/>
            <p:cNvSpPr>
              <a:spLocks/>
            </p:cNvSpPr>
            <p:nvPr/>
          </p:nvSpPr>
          <p:spPr bwMode="gray">
            <a:xfrm>
              <a:off x="15912" y="1468"/>
              <a:ext cx="76" cy="65"/>
            </a:xfrm>
            <a:custGeom>
              <a:avLst/>
              <a:gdLst>
                <a:gd name="T0" fmla="*/ 76 w 76"/>
                <a:gd name="T1" fmla="*/ 65 h 65"/>
                <a:gd name="T2" fmla="*/ 54 w 76"/>
                <a:gd name="T3" fmla="*/ 65 h 65"/>
                <a:gd name="T4" fmla="*/ 54 w 76"/>
                <a:gd name="T5" fmla="*/ 22 h 65"/>
                <a:gd name="T6" fmla="*/ 0 w 76"/>
                <a:gd name="T7" fmla="*/ 22 h 65"/>
                <a:gd name="T8" fmla="*/ 0 w 76"/>
                <a:gd name="T9" fmla="*/ 0 h 65"/>
                <a:gd name="T10" fmla="*/ 76 w 76"/>
                <a:gd name="T11" fmla="*/ 0 h 65"/>
                <a:gd name="T12" fmla="*/ 76 w 76"/>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76" h="65">
                  <a:moveTo>
                    <a:pt x="76" y="65"/>
                  </a:moveTo>
                  <a:lnTo>
                    <a:pt x="54" y="65"/>
                  </a:lnTo>
                  <a:lnTo>
                    <a:pt x="54" y="22"/>
                  </a:lnTo>
                  <a:lnTo>
                    <a:pt x="0" y="22"/>
                  </a:lnTo>
                  <a:lnTo>
                    <a:pt x="0" y="0"/>
                  </a:lnTo>
                  <a:lnTo>
                    <a:pt x="76" y="0"/>
                  </a:lnTo>
                  <a:lnTo>
                    <a:pt x="76" y="65"/>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Rectangle 33"/>
            <p:cNvSpPr>
              <a:spLocks noChangeArrowheads="1"/>
            </p:cNvSpPr>
            <p:nvPr/>
          </p:nvSpPr>
          <p:spPr bwMode="gray">
            <a:xfrm>
              <a:off x="15977" y="1598"/>
              <a:ext cx="75" cy="21"/>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Freeform 34"/>
            <p:cNvSpPr>
              <a:spLocks noEditPoints="1"/>
            </p:cNvSpPr>
            <p:nvPr/>
          </p:nvSpPr>
          <p:spPr bwMode="gray">
            <a:xfrm>
              <a:off x="15772" y="1533"/>
              <a:ext cx="64" cy="65"/>
            </a:xfrm>
            <a:custGeom>
              <a:avLst/>
              <a:gdLst>
                <a:gd name="T0" fmla="*/ 64 w 64"/>
                <a:gd name="T1" fmla="*/ 65 h 65"/>
                <a:gd name="T2" fmla="*/ 0 w 64"/>
                <a:gd name="T3" fmla="*/ 65 h 65"/>
                <a:gd name="T4" fmla="*/ 0 w 64"/>
                <a:gd name="T5" fmla="*/ 0 h 65"/>
                <a:gd name="T6" fmla="*/ 64 w 64"/>
                <a:gd name="T7" fmla="*/ 0 h 65"/>
                <a:gd name="T8" fmla="*/ 64 w 64"/>
                <a:gd name="T9" fmla="*/ 65 h 65"/>
                <a:gd name="T10" fmla="*/ 21 w 64"/>
                <a:gd name="T11" fmla="*/ 43 h 65"/>
                <a:gd name="T12" fmla="*/ 43 w 64"/>
                <a:gd name="T13" fmla="*/ 43 h 65"/>
                <a:gd name="T14" fmla="*/ 43 w 64"/>
                <a:gd name="T15" fmla="*/ 21 h 65"/>
                <a:gd name="T16" fmla="*/ 21 w 64"/>
                <a:gd name="T17" fmla="*/ 21 h 65"/>
                <a:gd name="T18" fmla="*/ 21 w 64"/>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64" y="65"/>
                  </a:moveTo>
                  <a:lnTo>
                    <a:pt x="0" y="65"/>
                  </a:lnTo>
                  <a:lnTo>
                    <a:pt x="0" y="0"/>
                  </a:lnTo>
                  <a:lnTo>
                    <a:pt x="64" y="0"/>
                  </a:lnTo>
                  <a:lnTo>
                    <a:pt x="64" y="65"/>
                  </a:lnTo>
                  <a:close/>
                  <a:moveTo>
                    <a:pt x="21" y="43"/>
                  </a:moveTo>
                  <a:lnTo>
                    <a:pt x="43" y="43"/>
                  </a:lnTo>
                  <a:lnTo>
                    <a:pt x="43" y="21"/>
                  </a:lnTo>
                  <a:lnTo>
                    <a:pt x="21" y="21"/>
                  </a:lnTo>
                  <a:lnTo>
                    <a:pt x="21"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0" name="Freeform 35"/>
            <p:cNvSpPr>
              <a:spLocks/>
            </p:cNvSpPr>
            <p:nvPr/>
          </p:nvSpPr>
          <p:spPr bwMode="gray">
            <a:xfrm>
              <a:off x="15847" y="1857"/>
              <a:ext cx="54" cy="215"/>
            </a:xfrm>
            <a:custGeom>
              <a:avLst/>
              <a:gdLst>
                <a:gd name="T0" fmla="*/ 54 w 54"/>
                <a:gd name="T1" fmla="*/ 215 h 215"/>
                <a:gd name="T2" fmla="*/ 33 w 54"/>
                <a:gd name="T3" fmla="*/ 215 h 215"/>
                <a:gd name="T4" fmla="*/ 33 w 54"/>
                <a:gd name="T5" fmla="*/ 21 h 215"/>
                <a:gd name="T6" fmla="*/ 0 w 54"/>
                <a:gd name="T7" fmla="*/ 21 h 215"/>
                <a:gd name="T8" fmla="*/ 0 w 54"/>
                <a:gd name="T9" fmla="*/ 0 h 215"/>
                <a:gd name="T10" fmla="*/ 54 w 54"/>
                <a:gd name="T11" fmla="*/ 0 h 215"/>
                <a:gd name="T12" fmla="*/ 54 w 54"/>
                <a:gd name="T13" fmla="*/ 215 h 215"/>
              </a:gdLst>
              <a:ahLst/>
              <a:cxnLst>
                <a:cxn ang="0">
                  <a:pos x="T0" y="T1"/>
                </a:cxn>
                <a:cxn ang="0">
                  <a:pos x="T2" y="T3"/>
                </a:cxn>
                <a:cxn ang="0">
                  <a:pos x="T4" y="T5"/>
                </a:cxn>
                <a:cxn ang="0">
                  <a:pos x="T6" y="T7"/>
                </a:cxn>
                <a:cxn ang="0">
                  <a:pos x="T8" y="T9"/>
                </a:cxn>
                <a:cxn ang="0">
                  <a:pos x="T10" y="T11"/>
                </a:cxn>
                <a:cxn ang="0">
                  <a:pos x="T12" y="T13"/>
                </a:cxn>
              </a:cxnLst>
              <a:rect l="0" t="0" r="r" b="b"/>
              <a:pathLst>
                <a:path w="54" h="215">
                  <a:moveTo>
                    <a:pt x="54" y="215"/>
                  </a:moveTo>
                  <a:lnTo>
                    <a:pt x="33" y="215"/>
                  </a:lnTo>
                  <a:lnTo>
                    <a:pt x="33" y="21"/>
                  </a:lnTo>
                  <a:lnTo>
                    <a:pt x="0" y="21"/>
                  </a:lnTo>
                  <a:lnTo>
                    <a:pt x="0" y="0"/>
                  </a:lnTo>
                  <a:lnTo>
                    <a:pt x="54" y="0"/>
                  </a:lnTo>
                  <a:lnTo>
                    <a:pt x="54" y="215"/>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1" name="Freeform 36"/>
            <p:cNvSpPr>
              <a:spLocks/>
            </p:cNvSpPr>
            <p:nvPr/>
          </p:nvSpPr>
          <p:spPr bwMode="gray">
            <a:xfrm>
              <a:off x="15750" y="1382"/>
              <a:ext cx="475" cy="690"/>
            </a:xfrm>
            <a:custGeom>
              <a:avLst/>
              <a:gdLst>
                <a:gd name="T0" fmla="*/ 104 w 176"/>
                <a:gd name="T1" fmla="*/ 256 h 256"/>
                <a:gd name="T2" fmla="*/ 96 w 176"/>
                <a:gd name="T3" fmla="*/ 256 h 256"/>
                <a:gd name="T4" fmla="*/ 96 w 176"/>
                <a:gd name="T5" fmla="*/ 208 h 256"/>
                <a:gd name="T6" fmla="*/ 100 w 176"/>
                <a:gd name="T7" fmla="*/ 204 h 256"/>
                <a:gd name="T8" fmla="*/ 124 w 176"/>
                <a:gd name="T9" fmla="*/ 204 h 256"/>
                <a:gd name="T10" fmla="*/ 144 w 176"/>
                <a:gd name="T11" fmla="*/ 184 h 256"/>
                <a:gd name="T12" fmla="*/ 144 w 176"/>
                <a:gd name="T13" fmla="*/ 148 h 256"/>
                <a:gd name="T14" fmla="*/ 148 w 176"/>
                <a:gd name="T15" fmla="*/ 144 h 256"/>
                <a:gd name="T16" fmla="*/ 168 w 176"/>
                <a:gd name="T17" fmla="*/ 144 h 256"/>
                <a:gd name="T18" fmla="*/ 168 w 176"/>
                <a:gd name="T19" fmla="*/ 141 h 256"/>
                <a:gd name="T20" fmla="*/ 144 w 176"/>
                <a:gd name="T21" fmla="*/ 90 h 256"/>
                <a:gd name="T22" fmla="*/ 144 w 176"/>
                <a:gd name="T23" fmla="*/ 88 h 256"/>
                <a:gd name="T24" fmla="*/ 64 w 176"/>
                <a:gd name="T25" fmla="*/ 8 h 256"/>
                <a:gd name="T26" fmla="*/ 0 w 176"/>
                <a:gd name="T27" fmla="*/ 8 h 256"/>
                <a:gd name="T28" fmla="*/ 0 w 176"/>
                <a:gd name="T29" fmla="*/ 0 h 256"/>
                <a:gd name="T30" fmla="*/ 64 w 176"/>
                <a:gd name="T31" fmla="*/ 0 h 256"/>
                <a:gd name="T32" fmla="*/ 152 w 176"/>
                <a:gd name="T33" fmla="*/ 87 h 256"/>
                <a:gd name="T34" fmla="*/ 176 w 176"/>
                <a:gd name="T35" fmla="*/ 138 h 256"/>
                <a:gd name="T36" fmla="*/ 176 w 176"/>
                <a:gd name="T37" fmla="*/ 140 h 256"/>
                <a:gd name="T38" fmla="*/ 176 w 176"/>
                <a:gd name="T39" fmla="*/ 148 h 256"/>
                <a:gd name="T40" fmla="*/ 172 w 176"/>
                <a:gd name="T41" fmla="*/ 152 h 256"/>
                <a:gd name="T42" fmla="*/ 152 w 176"/>
                <a:gd name="T43" fmla="*/ 152 h 256"/>
                <a:gd name="T44" fmla="*/ 152 w 176"/>
                <a:gd name="T45" fmla="*/ 184 h 256"/>
                <a:gd name="T46" fmla="*/ 124 w 176"/>
                <a:gd name="T47" fmla="*/ 212 h 256"/>
                <a:gd name="T48" fmla="*/ 104 w 176"/>
                <a:gd name="T49" fmla="*/ 212 h 256"/>
                <a:gd name="T50" fmla="*/ 104 w 176"/>
                <a:gd name="T51" fmla="*/ 25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256">
                  <a:moveTo>
                    <a:pt x="104" y="256"/>
                  </a:moveTo>
                  <a:cubicBezTo>
                    <a:pt x="96" y="256"/>
                    <a:pt x="96" y="256"/>
                    <a:pt x="96" y="256"/>
                  </a:cubicBezTo>
                  <a:cubicBezTo>
                    <a:pt x="96" y="208"/>
                    <a:pt x="96" y="208"/>
                    <a:pt x="96" y="208"/>
                  </a:cubicBezTo>
                  <a:cubicBezTo>
                    <a:pt x="96" y="206"/>
                    <a:pt x="98" y="204"/>
                    <a:pt x="100" y="204"/>
                  </a:cubicBezTo>
                  <a:cubicBezTo>
                    <a:pt x="124" y="204"/>
                    <a:pt x="124" y="204"/>
                    <a:pt x="124" y="204"/>
                  </a:cubicBezTo>
                  <a:cubicBezTo>
                    <a:pt x="135" y="204"/>
                    <a:pt x="144" y="195"/>
                    <a:pt x="144" y="184"/>
                  </a:cubicBezTo>
                  <a:cubicBezTo>
                    <a:pt x="144" y="148"/>
                    <a:pt x="144" y="148"/>
                    <a:pt x="144" y="148"/>
                  </a:cubicBezTo>
                  <a:cubicBezTo>
                    <a:pt x="144" y="146"/>
                    <a:pt x="146" y="144"/>
                    <a:pt x="148" y="144"/>
                  </a:cubicBezTo>
                  <a:cubicBezTo>
                    <a:pt x="168" y="144"/>
                    <a:pt x="168" y="144"/>
                    <a:pt x="168" y="144"/>
                  </a:cubicBezTo>
                  <a:cubicBezTo>
                    <a:pt x="168" y="141"/>
                    <a:pt x="168" y="141"/>
                    <a:pt x="168" y="141"/>
                  </a:cubicBezTo>
                  <a:cubicBezTo>
                    <a:pt x="144" y="90"/>
                    <a:pt x="144" y="90"/>
                    <a:pt x="144" y="90"/>
                  </a:cubicBezTo>
                  <a:cubicBezTo>
                    <a:pt x="144" y="89"/>
                    <a:pt x="144" y="89"/>
                    <a:pt x="144" y="88"/>
                  </a:cubicBezTo>
                  <a:cubicBezTo>
                    <a:pt x="144" y="44"/>
                    <a:pt x="108" y="8"/>
                    <a:pt x="64" y="8"/>
                  </a:cubicBezTo>
                  <a:cubicBezTo>
                    <a:pt x="0" y="8"/>
                    <a:pt x="0" y="8"/>
                    <a:pt x="0" y="8"/>
                  </a:cubicBezTo>
                  <a:cubicBezTo>
                    <a:pt x="0" y="0"/>
                    <a:pt x="0" y="0"/>
                    <a:pt x="0" y="0"/>
                  </a:cubicBezTo>
                  <a:cubicBezTo>
                    <a:pt x="64" y="0"/>
                    <a:pt x="64" y="0"/>
                    <a:pt x="64" y="0"/>
                  </a:cubicBezTo>
                  <a:cubicBezTo>
                    <a:pt x="112" y="0"/>
                    <a:pt x="152" y="39"/>
                    <a:pt x="152" y="87"/>
                  </a:cubicBezTo>
                  <a:cubicBezTo>
                    <a:pt x="176" y="138"/>
                    <a:pt x="176" y="138"/>
                    <a:pt x="176" y="138"/>
                  </a:cubicBezTo>
                  <a:cubicBezTo>
                    <a:pt x="176" y="139"/>
                    <a:pt x="176" y="139"/>
                    <a:pt x="176" y="140"/>
                  </a:cubicBezTo>
                  <a:cubicBezTo>
                    <a:pt x="176" y="148"/>
                    <a:pt x="176" y="148"/>
                    <a:pt x="176" y="148"/>
                  </a:cubicBezTo>
                  <a:cubicBezTo>
                    <a:pt x="176" y="150"/>
                    <a:pt x="174" y="152"/>
                    <a:pt x="172" y="152"/>
                  </a:cubicBezTo>
                  <a:cubicBezTo>
                    <a:pt x="152" y="152"/>
                    <a:pt x="152" y="152"/>
                    <a:pt x="152" y="152"/>
                  </a:cubicBezTo>
                  <a:cubicBezTo>
                    <a:pt x="152" y="184"/>
                    <a:pt x="152" y="184"/>
                    <a:pt x="152" y="184"/>
                  </a:cubicBezTo>
                  <a:cubicBezTo>
                    <a:pt x="152" y="199"/>
                    <a:pt x="139" y="212"/>
                    <a:pt x="124" y="212"/>
                  </a:cubicBezTo>
                  <a:cubicBezTo>
                    <a:pt x="104" y="212"/>
                    <a:pt x="104" y="212"/>
                    <a:pt x="104" y="212"/>
                  </a:cubicBezTo>
                  <a:lnTo>
                    <a:pt x="104" y="256"/>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8" name="文本框 37"/>
          <p:cNvSpPr txBox="1"/>
          <p:nvPr/>
        </p:nvSpPr>
        <p:spPr bwMode="gray">
          <a:xfrm>
            <a:off x="8321530" y="3191877"/>
            <a:ext cx="2929943" cy="523220"/>
          </a:xfrm>
          <a:prstGeom prst="rect">
            <a:avLst/>
          </a:prstGeom>
          <a:noFill/>
        </p:spPr>
        <p:txBody>
          <a:bodyPr wrap="square" rtlCol="0">
            <a:spAutoFit/>
          </a:bodyPr>
          <a:lstStyle/>
          <a:p>
            <a:pPr defTabSz="1219028" fontAlgn="base">
              <a:spcBef>
                <a:spcPct val="0"/>
              </a:spcBef>
              <a:spcAft>
                <a:spcPct val="0"/>
              </a:spcAft>
              <a:buClr>
                <a:srgbClr val="CC9900"/>
              </a:buClr>
            </a:pP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Load balancing is not considered during load sharing calibration</a:t>
            </a:r>
          </a:p>
        </p:txBody>
      </p:sp>
      <p:sp>
        <p:nvSpPr>
          <p:cNvPr id="39" name="Freeform 18"/>
          <p:cNvSpPr>
            <a:spLocks/>
          </p:cNvSpPr>
          <p:nvPr/>
        </p:nvSpPr>
        <p:spPr bwMode="gray">
          <a:xfrm>
            <a:off x="7571128" y="3269114"/>
            <a:ext cx="347874" cy="368747"/>
          </a:xfrm>
          <a:custGeom>
            <a:avLst/>
            <a:gdLst/>
            <a:ahLst/>
            <a:cxnLst>
              <a:cxn ang="0">
                <a:pos x="132" y="124"/>
              </a:cxn>
              <a:cxn ang="0">
                <a:pos x="124" y="126"/>
              </a:cxn>
              <a:cxn ang="0">
                <a:pos x="88" y="91"/>
              </a:cxn>
              <a:cxn ang="0">
                <a:pos x="91" y="82"/>
              </a:cxn>
              <a:cxn ang="0">
                <a:pos x="91" y="80"/>
              </a:cxn>
              <a:cxn ang="0">
                <a:pos x="119" y="68"/>
              </a:cxn>
              <a:cxn ang="0">
                <a:pos x="132" y="74"/>
              </a:cxn>
              <a:cxn ang="0">
                <a:pos x="148" y="58"/>
              </a:cxn>
              <a:cxn ang="0">
                <a:pos x="132" y="41"/>
              </a:cxn>
              <a:cxn ang="0">
                <a:pos x="115" y="58"/>
              </a:cxn>
              <a:cxn ang="0">
                <a:pos x="116" y="60"/>
              </a:cxn>
              <a:cxn ang="0">
                <a:pos x="87" y="72"/>
              </a:cxn>
              <a:cxn ang="0">
                <a:pos x="78" y="66"/>
              </a:cxn>
              <a:cxn ang="0">
                <a:pos x="78" y="32"/>
              </a:cxn>
              <a:cxn ang="0">
                <a:pos x="91" y="16"/>
              </a:cxn>
              <a:cxn ang="0">
                <a:pos x="74" y="0"/>
              </a:cxn>
              <a:cxn ang="0">
                <a:pos x="58" y="16"/>
              </a:cxn>
              <a:cxn ang="0">
                <a:pos x="70" y="32"/>
              </a:cxn>
              <a:cxn ang="0">
                <a:pos x="70" y="66"/>
              </a:cxn>
              <a:cxn ang="0">
                <a:pos x="61" y="72"/>
              </a:cxn>
              <a:cxn ang="0">
                <a:pos x="33" y="60"/>
              </a:cxn>
              <a:cxn ang="0">
                <a:pos x="33" y="58"/>
              </a:cxn>
              <a:cxn ang="0">
                <a:pos x="17" y="41"/>
              </a:cxn>
              <a:cxn ang="0">
                <a:pos x="0" y="58"/>
              </a:cxn>
              <a:cxn ang="0">
                <a:pos x="17" y="74"/>
              </a:cxn>
              <a:cxn ang="0">
                <a:pos x="30" y="68"/>
              </a:cxn>
              <a:cxn ang="0">
                <a:pos x="58" y="80"/>
              </a:cxn>
              <a:cxn ang="0">
                <a:pos x="58" y="82"/>
              </a:cxn>
              <a:cxn ang="0">
                <a:pos x="60" y="91"/>
              </a:cxn>
              <a:cxn ang="0">
                <a:pos x="25" y="126"/>
              </a:cxn>
              <a:cxn ang="0">
                <a:pos x="17" y="124"/>
              </a:cxn>
              <a:cxn ang="0">
                <a:pos x="0" y="140"/>
              </a:cxn>
              <a:cxn ang="0">
                <a:pos x="17" y="157"/>
              </a:cxn>
              <a:cxn ang="0">
                <a:pos x="33" y="140"/>
              </a:cxn>
              <a:cxn ang="0">
                <a:pos x="31" y="132"/>
              </a:cxn>
              <a:cxn ang="0">
                <a:pos x="66" y="97"/>
              </a:cxn>
              <a:cxn ang="0">
                <a:pos x="70" y="98"/>
              </a:cxn>
              <a:cxn ang="0">
                <a:pos x="70" y="116"/>
              </a:cxn>
              <a:cxn ang="0">
                <a:pos x="58" y="132"/>
              </a:cxn>
              <a:cxn ang="0">
                <a:pos x="74" y="148"/>
              </a:cxn>
              <a:cxn ang="0">
                <a:pos x="91" y="132"/>
              </a:cxn>
              <a:cxn ang="0">
                <a:pos x="78" y="116"/>
              </a:cxn>
              <a:cxn ang="0">
                <a:pos x="78" y="98"/>
              </a:cxn>
              <a:cxn ang="0">
                <a:pos x="83" y="97"/>
              </a:cxn>
              <a:cxn ang="0">
                <a:pos x="118" y="132"/>
              </a:cxn>
              <a:cxn ang="0">
                <a:pos x="115" y="140"/>
              </a:cxn>
              <a:cxn ang="0">
                <a:pos x="132" y="157"/>
              </a:cxn>
              <a:cxn ang="0">
                <a:pos x="148" y="140"/>
              </a:cxn>
              <a:cxn ang="0">
                <a:pos x="132" y="124"/>
              </a:cxn>
            </a:cxnLst>
            <a:rect l="0" t="0" r="r" b="b"/>
            <a:pathLst>
              <a:path w="148" h="157">
                <a:moveTo>
                  <a:pt x="132" y="124"/>
                </a:moveTo>
                <a:cubicBezTo>
                  <a:pt x="129" y="124"/>
                  <a:pt x="126" y="124"/>
                  <a:pt x="124" y="126"/>
                </a:cubicBezTo>
                <a:cubicBezTo>
                  <a:pt x="88" y="91"/>
                  <a:pt x="88" y="91"/>
                  <a:pt x="88" y="91"/>
                </a:cubicBezTo>
                <a:cubicBezTo>
                  <a:pt x="90" y="88"/>
                  <a:pt x="91" y="85"/>
                  <a:pt x="91" y="82"/>
                </a:cubicBezTo>
                <a:cubicBezTo>
                  <a:pt x="91" y="82"/>
                  <a:pt x="91" y="81"/>
                  <a:pt x="91" y="80"/>
                </a:cubicBezTo>
                <a:cubicBezTo>
                  <a:pt x="119" y="68"/>
                  <a:pt x="119" y="68"/>
                  <a:pt x="119" y="68"/>
                </a:cubicBezTo>
                <a:cubicBezTo>
                  <a:pt x="122" y="72"/>
                  <a:pt x="127" y="74"/>
                  <a:pt x="132" y="74"/>
                </a:cubicBezTo>
                <a:cubicBezTo>
                  <a:pt x="141" y="74"/>
                  <a:pt x="148" y="67"/>
                  <a:pt x="148" y="58"/>
                </a:cubicBezTo>
                <a:cubicBezTo>
                  <a:pt x="148" y="49"/>
                  <a:pt x="141" y="41"/>
                  <a:pt x="132" y="41"/>
                </a:cubicBezTo>
                <a:cubicBezTo>
                  <a:pt x="123" y="41"/>
                  <a:pt x="115" y="49"/>
                  <a:pt x="115" y="58"/>
                </a:cubicBezTo>
                <a:cubicBezTo>
                  <a:pt x="115" y="59"/>
                  <a:pt x="116" y="59"/>
                  <a:pt x="116" y="60"/>
                </a:cubicBezTo>
                <a:cubicBezTo>
                  <a:pt x="87" y="72"/>
                  <a:pt x="87" y="72"/>
                  <a:pt x="87" y="72"/>
                </a:cubicBezTo>
                <a:cubicBezTo>
                  <a:pt x="85" y="70"/>
                  <a:pt x="82" y="67"/>
                  <a:pt x="78" y="66"/>
                </a:cubicBezTo>
                <a:cubicBezTo>
                  <a:pt x="78" y="32"/>
                  <a:pt x="78" y="32"/>
                  <a:pt x="78" y="32"/>
                </a:cubicBezTo>
                <a:cubicBezTo>
                  <a:pt x="85" y="31"/>
                  <a:pt x="91" y="24"/>
                  <a:pt x="91" y="16"/>
                </a:cubicBezTo>
                <a:cubicBezTo>
                  <a:pt x="91" y="7"/>
                  <a:pt x="83" y="0"/>
                  <a:pt x="74" y="0"/>
                </a:cubicBezTo>
                <a:cubicBezTo>
                  <a:pt x="65" y="0"/>
                  <a:pt x="58" y="7"/>
                  <a:pt x="58" y="16"/>
                </a:cubicBezTo>
                <a:cubicBezTo>
                  <a:pt x="58" y="24"/>
                  <a:pt x="63" y="31"/>
                  <a:pt x="70" y="32"/>
                </a:cubicBezTo>
                <a:cubicBezTo>
                  <a:pt x="70" y="66"/>
                  <a:pt x="70" y="66"/>
                  <a:pt x="70" y="66"/>
                </a:cubicBezTo>
                <a:cubicBezTo>
                  <a:pt x="67" y="67"/>
                  <a:pt x="64" y="70"/>
                  <a:pt x="61" y="72"/>
                </a:cubicBezTo>
                <a:cubicBezTo>
                  <a:pt x="33" y="60"/>
                  <a:pt x="33" y="60"/>
                  <a:pt x="33" y="60"/>
                </a:cubicBezTo>
                <a:cubicBezTo>
                  <a:pt x="33" y="59"/>
                  <a:pt x="33" y="59"/>
                  <a:pt x="33" y="58"/>
                </a:cubicBezTo>
                <a:cubicBezTo>
                  <a:pt x="33" y="49"/>
                  <a:pt x="26" y="41"/>
                  <a:pt x="17" y="41"/>
                </a:cubicBezTo>
                <a:cubicBezTo>
                  <a:pt x="8" y="41"/>
                  <a:pt x="0" y="49"/>
                  <a:pt x="0" y="58"/>
                </a:cubicBezTo>
                <a:cubicBezTo>
                  <a:pt x="0" y="67"/>
                  <a:pt x="8" y="74"/>
                  <a:pt x="17" y="74"/>
                </a:cubicBezTo>
                <a:cubicBezTo>
                  <a:pt x="22" y="74"/>
                  <a:pt x="27" y="72"/>
                  <a:pt x="30" y="68"/>
                </a:cubicBezTo>
                <a:cubicBezTo>
                  <a:pt x="58" y="80"/>
                  <a:pt x="58" y="80"/>
                  <a:pt x="58" y="80"/>
                </a:cubicBezTo>
                <a:cubicBezTo>
                  <a:pt x="58" y="81"/>
                  <a:pt x="58" y="82"/>
                  <a:pt x="58" y="82"/>
                </a:cubicBezTo>
                <a:cubicBezTo>
                  <a:pt x="58" y="85"/>
                  <a:pt x="59" y="88"/>
                  <a:pt x="60" y="91"/>
                </a:cubicBezTo>
                <a:cubicBezTo>
                  <a:pt x="25" y="126"/>
                  <a:pt x="25" y="126"/>
                  <a:pt x="25" y="126"/>
                </a:cubicBezTo>
                <a:cubicBezTo>
                  <a:pt x="23" y="124"/>
                  <a:pt x="20" y="124"/>
                  <a:pt x="17" y="124"/>
                </a:cubicBezTo>
                <a:cubicBezTo>
                  <a:pt x="8" y="124"/>
                  <a:pt x="0" y="131"/>
                  <a:pt x="0" y="140"/>
                </a:cubicBezTo>
                <a:cubicBezTo>
                  <a:pt x="0" y="149"/>
                  <a:pt x="8" y="157"/>
                  <a:pt x="17" y="157"/>
                </a:cubicBezTo>
                <a:cubicBezTo>
                  <a:pt x="26" y="157"/>
                  <a:pt x="33" y="149"/>
                  <a:pt x="33" y="140"/>
                </a:cubicBezTo>
                <a:cubicBezTo>
                  <a:pt x="33" y="137"/>
                  <a:pt x="32" y="134"/>
                  <a:pt x="31" y="132"/>
                </a:cubicBezTo>
                <a:cubicBezTo>
                  <a:pt x="66" y="97"/>
                  <a:pt x="66" y="97"/>
                  <a:pt x="66" y="97"/>
                </a:cubicBezTo>
                <a:cubicBezTo>
                  <a:pt x="67" y="97"/>
                  <a:pt x="69" y="98"/>
                  <a:pt x="70" y="98"/>
                </a:cubicBezTo>
                <a:cubicBezTo>
                  <a:pt x="70" y="116"/>
                  <a:pt x="70" y="116"/>
                  <a:pt x="70" y="116"/>
                </a:cubicBezTo>
                <a:cubicBezTo>
                  <a:pt x="63" y="118"/>
                  <a:pt x="58" y="124"/>
                  <a:pt x="58" y="132"/>
                </a:cubicBezTo>
                <a:cubicBezTo>
                  <a:pt x="58" y="141"/>
                  <a:pt x="65" y="148"/>
                  <a:pt x="74" y="148"/>
                </a:cubicBezTo>
                <a:cubicBezTo>
                  <a:pt x="83" y="148"/>
                  <a:pt x="91" y="141"/>
                  <a:pt x="91" y="132"/>
                </a:cubicBezTo>
                <a:cubicBezTo>
                  <a:pt x="91" y="124"/>
                  <a:pt x="85" y="118"/>
                  <a:pt x="78" y="116"/>
                </a:cubicBezTo>
                <a:cubicBezTo>
                  <a:pt x="78" y="98"/>
                  <a:pt x="78" y="98"/>
                  <a:pt x="78" y="98"/>
                </a:cubicBezTo>
                <a:cubicBezTo>
                  <a:pt x="80" y="98"/>
                  <a:pt x="81" y="97"/>
                  <a:pt x="83" y="97"/>
                </a:cubicBezTo>
                <a:cubicBezTo>
                  <a:pt x="118" y="132"/>
                  <a:pt x="118" y="132"/>
                  <a:pt x="118" y="132"/>
                </a:cubicBezTo>
                <a:cubicBezTo>
                  <a:pt x="116" y="134"/>
                  <a:pt x="115" y="137"/>
                  <a:pt x="115" y="140"/>
                </a:cubicBezTo>
                <a:cubicBezTo>
                  <a:pt x="115" y="149"/>
                  <a:pt x="123" y="157"/>
                  <a:pt x="132" y="157"/>
                </a:cubicBezTo>
                <a:cubicBezTo>
                  <a:pt x="141" y="157"/>
                  <a:pt x="148" y="149"/>
                  <a:pt x="148" y="140"/>
                </a:cubicBezTo>
                <a:cubicBezTo>
                  <a:pt x="148" y="131"/>
                  <a:pt x="141" y="124"/>
                  <a:pt x="132" y="124"/>
                </a:cubicBezTo>
                <a:close/>
              </a:path>
            </a:pathLst>
          </a:custGeom>
          <a:solidFill>
            <a:srgbClr val="898989"/>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TextBox 342"/>
          <p:cNvSpPr txBox="1"/>
          <p:nvPr/>
        </p:nvSpPr>
        <p:spPr bwMode="gray">
          <a:xfrm>
            <a:off x="7074984" y="2355263"/>
            <a:ext cx="3851853" cy="369304"/>
          </a:xfrm>
          <a:prstGeom prst="rect">
            <a:avLst/>
          </a:prstGeom>
          <a:noFill/>
        </p:spPr>
        <p:txBody>
          <a:bodyPr wrap="square" lIns="91413" tIns="45706" rIns="91413" bIns="45706" rtlCol="0">
            <a:spAutoFit/>
          </a:bodyPr>
          <a:lstStyle/>
          <a:p>
            <a:pPr algn="ctr" defTabSz="1219028">
              <a:buSzPct val="100000"/>
            </a:pPr>
            <a:r>
              <a:rPr lang="en-US" altLang="zh-CN"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Scenario 2: automatic calibration</a:t>
            </a:r>
          </a:p>
        </p:txBody>
      </p:sp>
      <p:sp>
        <p:nvSpPr>
          <p:cNvPr id="76" name="矩形 75"/>
          <p:cNvSpPr/>
          <p:nvPr/>
        </p:nvSpPr>
        <p:spPr bwMode="gray">
          <a:xfrm>
            <a:off x="7185174" y="2645514"/>
            <a:ext cx="3631475" cy="527901"/>
          </a:xfrm>
          <a:prstGeom prst="rect">
            <a:avLst/>
          </a:prstGeom>
          <a:noFill/>
        </p:spPr>
        <p:txBody>
          <a:bodyPr wrap="square">
            <a:spAutoFit/>
          </a:bodyPr>
          <a:lstStyle/>
          <a:p>
            <a:pPr>
              <a:lnSpc>
                <a:spcPct val="150000"/>
              </a:lnSpc>
            </a:pP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About 80% of customers choose automatic calibration. However, they may face the following challenges:</a:t>
            </a:r>
          </a:p>
        </p:txBody>
      </p:sp>
      <p:sp>
        <p:nvSpPr>
          <p:cNvPr id="77" name="文本框 76"/>
          <p:cNvSpPr txBox="1"/>
          <p:nvPr/>
        </p:nvSpPr>
        <p:spPr bwMode="gray">
          <a:xfrm>
            <a:off x="8321530" y="3870803"/>
            <a:ext cx="2869046" cy="861774"/>
          </a:xfrm>
          <a:prstGeom prst="rect">
            <a:avLst/>
          </a:prstGeom>
          <a:noFill/>
        </p:spPr>
        <p:txBody>
          <a:bodyPr wrap="square" rtlCol="0">
            <a:spAutoFit/>
          </a:bodyPr>
          <a:lstStyle/>
          <a:p>
            <a:pPr defTabSz="1219028" fontAlgn="base">
              <a:spcBef>
                <a:spcPct val="0"/>
              </a:spcBef>
              <a:spcAft>
                <a:spcPct val="0"/>
              </a:spcAft>
              <a:buClr>
                <a:srgbClr val="CC9900"/>
              </a:buClr>
            </a:pPr>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Only </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the current network status can be detected.</a:t>
            </a:r>
          </a:p>
          <a:p>
            <a:pPr defTabSz="1219028" fontAlgn="base">
              <a:spcBef>
                <a:spcPct val="0"/>
              </a:spcBef>
              <a:spcAft>
                <a:spcPct val="0"/>
              </a:spcAft>
              <a:buClr>
                <a:srgbClr val="CC9900"/>
              </a:buClr>
            </a:pPr>
            <a:r>
              <a:rPr kumimoji="1" lang="en-US" altLang="zh-CN" sz="11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Unable </a:t>
            </a:r>
            <a:r>
              <a:rPr kumimoji="1" lang="en-US" altLang="zh-CN" sz="11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to detect historical loads and interference</a:t>
            </a:r>
          </a:p>
        </p:txBody>
      </p:sp>
    </p:spTree>
    <p:extLst>
      <p:ext uri="{BB962C8B-B14F-4D97-AF65-F5344CB8AC3E}">
        <p14:creationId xmlns:p14="http://schemas.microsoft.com/office/powerpoint/2010/main" val="363414294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ym typeface="Huawei Sans" panose="020C0503030203020204" pitchFamily="34" charset="0"/>
              </a:rPr>
              <a:t>Scenario </a:t>
            </a:r>
            <a:r>
              <a:rPr lang="en-US" altLang="zh-CN" dirty="0" smtClean="0">
                <a:sym typeface="Huawei Sans" panose="020C0503030203020204" pitchFamily="34" charset="0"/>
              </a:rPr>
              <a:t>1: Providing </a:t>
            </a:r>
            <a:r>
              <a:rPr lang="en-US" altLang="zh-CN" dirty="0">
                <a:sym typeface="Huawei Sans" panose="020C0503030203020204" pitchFamily="34" charset="0"/>
              </a:rPr>
              <a:t>Optimal Channel Planning Suggestions Based on Neural Network Simulation </a:t>
            </a:r>
            <a:r>
              <a:rPr lang="en-US" altLang="zh-CN" dirty="0" smtClean="0">
                <a:sym typeface="Huawei Sans" panose="020C0503030203020204" pitchFamily="34" charset="0"/>
              </a:rPr>
              <a:t>Feedback (1)</a:t>
            </a:r>
            <a:endParaRPr lang="en-US" altLang="zh-CN" dirty="0">
              <a:sym typeface="Huawei Sans" panose="020C0503030203020204" pitchFamily="34" charset="0"/>
            </a:endParaRPr>
          </a:p>
        </p:txBody>
      </p:sp>
      <p:sp>
        <p:nvSpPr>
          <p:cNvPr id="3" name="文本框 214"/>
          <p:cNvSpPr txBox="1"/>
          <p:nvPr/>
        </p:nvSpPr>
        <p:spPr bwMode="gray">
          <a:xfrm>
            <a:off x="659835" y="2451285"/>
            <a:ext cx="5048780" cy="2129424"/>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just">
              <a:lnSpc>
                <a:spcPts val="2600"/>
              </a:lnSpc>
              <a:spcAft>
                <a:spcPts val="300"/>
              </a:spcAft>
              <a:buNone/>
            </a:pPr>
            <a:r>
              <a:rPr lang="en-US" altLang="zh-CN"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An IT engineer optimizes the network in the area where a fault is reported. However, faults are reported in surrounding areas after the optimization. The optimization is performed multiple times in several days, but the optimization result is not satisfactory, and the network stability becomes worse.</a:t>
            </a:r>
          </a:p>
        </p:txBody>
      </p:sp>
      <p:sp>
        <p:nvSpPr>
          <p:cNvPr id="4" name="矩形 3"/>
          <p:cNvSpPr/>
          <p:nvPr/>
        </p:nvSpPr>
        <p:spPr bwMode="gray">
          <a:xfrm>
            <a:off x="659835" y="2045724"/>
            <a:ext cx="5048778" cy="3600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Problem</a:t>
            </a:r>
            <a:endParaRPr lang="zh-CN" alt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214"/>
          <p:cNvSpPr txBox="1"/>
          <p:nvPr/>
        </p:nvSpPr>
        <p:spPr bwMode="gray">
          <a:xfrm>
            <a:off x="6096000" y="2442818"/>
            <a:ext cx="5126182" cy="2137891"/>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just">
              <a:lnSpc>
                <a:spcPts val="2600"/>
              </a:lnSpc>
              <a:spcAft>
                <a:spcPts val="300"/>
              </a:spcAft>
              <a:buNone/>
            </a:pPr>
            <a:r>
              <a:rPr lang="en-US" altLang="zh-CN"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Expert</a:t>
            </a:r>
            <a:r>
              <a:rPr lang="en-US" altLang="zh-CN"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experience-based optimization, high professional requirements; heavy analysis workload; wireless network not planned from the entire network perspective in manual </a:t>
            </a:r>
            <a:r>
              <a:rPr lang="en-US" altLang="zh-CN"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mode.</a:t>
            </a:r>
            <a:endPar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矩形 36"/>
          <p:cNvSpPr/>
          <p:nvPr/>
        </p:nvSpPr>
        <p:spPr bwMode="gray">
          <a:xfrm>
            <a:off x="6096000" y="2045724"/>
            <a:ext cx="5126180" cy="3600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Challenge</a:t>
            </a:r>
            <a:endParaRPr lang="zh-CN" alt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2411254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214"/>
          <p:cNvSpPr txBox="1"/>
          <p:nvPr/>
        </p:nvSpPr>
        <p:spPr bwMode="gray">
          <a:xfrm>
            <a:off x="536598" y="2077653"/>
            <a:ext cx="5271743" cy="4061889"/>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just">
              <a:lnSpc>
                <a:spcPts val="2600"/>
              </a:lnSpc>
              <a:spcAft>
                <a:spcPts val="300"/>
              </a:spcAft>
              <a:buNone/>
            </a:pPr>
            <a:endParaRPr lang="zh-CN" altLang="en-US">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p:txBody>
          <a:bodyPr>
            <a:normAutofit/>
          </a:bodyPr>
          <a:lstStyle/>
          <a:p>
            <a:r>
              <a:rPr lang="en-US" altLang="zh-CN" dirty="0">
                <a:sym typeface="Huawei Sans" panose="020C0503030203020204" pitchFamily="34" charset="0"/>
              </a:rPr>
              <a:t>Scenario 1</a:t>
            </a:r>
            <a:r>
              <a:rPr lang="en-US" altLang="zh-CN" dirty="0" smtClean="0">
                <a:sym typeface="Huawei Sans" panose="020C0503030203020204" pitchFamily="34" charset="0"/>
              </a:rPr>
              <a:t>: Providing </a:t>
            </a:r>
            <a:r>
              <a:rPr lang="en-US" altLang="zh-CN" dirty="0">
                <a:sym typeface="Huawei Sans" panose="020C0503030203020204" pitchFamily="34" charset="0"/>
              </a:rPr>
              <a:t>Optimal Channel Planning Suggestions Based on Neural Network Simulation </a:t>
            </a:r>
            <a:r>
              <a:rPr lang="en-US" altLang="zh-CN" dirty="0" smtClean="0">
                <a:sym typeface="Huawei Sans" panose="020C0503030203020204" pitchFamily="34" charset="0"/>
              </a:rPr>
              <a:t>Feedback (2)</a:t>
            </a:r>
            <a:endParaRPr lang="en-US" altLang="zh-CN" dirty="0">
              <a:sym typeface="Huawei Sans" panose="020C0503030203020204" pitchFamily="34" charset="0"/>
            </a:endParaRPr>
          </a:p>
        </p:txBody>
      </p:sp>
      <p:sp>
        <p:nvSpPr>
          <p:cNvPr id="7" name="六边形 6"/>
          <p:cNvSpPr/>
          <p:nvPr/>
        </p:nvSpPr>
        <p:spPr bwMode="gray">
          <a:xfrm>
            <a:off x="1177349" y="2250484"/>
            <a:ext cx="499533" cy="430632"/>
          </a:xfrm>
          <a:prstGeom prst="hexagon">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六边形 7"/>
          <p:cNvSpPr/>
          <p:nvPr/>
        </p:nvSpPr>
        <p:spPr bwMode="gray">
          <a:xfrm>
            <a:off x="1568509" y="2465800"/>
            <a:ext cx="499533" cy="430632"/>
          </a:xfrm>
          <a:prstGeom prst="hexagon">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六边形 8"/>
          <p:cNvSpPr/>
          <p:nvPr/>
        </p:nvSpPr>
        <p:spPr bwMode="gray">
          <a:xfrm>
            <a:off x="786189" y="2465800"/>
            <a:ext cx="499533" cy="430632"/>
          </a:xfrm>
          <a:prstGeom prst="hexagon">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六边形 9"/>
          <p:cNvSpPr/>
          <p:nvPr/>
        </p:nvSpPr>
        <p:spPr bwMode="gray">
          <a:xfrm>
            <a:off x="1568509" y="2896432"/>
            <a:ext cx="499533" cy="430632"/>
          </a:xfrm>
          <a:prstGeom prst="hexagon">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六边形 10"/>
          <p:cNvSpPr/>
          <p:nvPr/>
        </p:nvSpPr>
        <p:spPr bwMode="gray">
          <a:xfrm>
            <a:off x="786189" y="2896432"/>
            <a:ext cx="499533" cy="430632"/>
          </a:xfrm>
          <a:prstGeom prst="hexagon">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六边形 11"/>
          <p:cNvSpPr/>
          <p:nvPr/>
        </p:nvSpPr>
        <p:spPr bwMode="gray">
          <a:xfrm>
            <a:off x="1177349" y="3111748"/>
            <a:ext cx="499533" cy="430632"/>
          </a:xfrm>
          <a:prstGeom prst="hexagon">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六边形 12"/>
          <p:cNvSpPr/>
          <p:nvPr/>
        </p:nvSpPr>
        <p:spPr bwMode="gray">
          <a:xfrm>
            <a:off x="2350829" y="2465800"/>
            <a:ext cx="499533" cy="430632"/>
          </a:xfrm>
          <a:prstGeom prst="hexagon">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六边形 13"/>
          <p:cNvSpPr/>
          <p:nvPr/>
        </p:nvSpPr>
        <p:spPr bwMode="gray">
          <a:xfrm>
            <a:off x="2350829" y="2896432"/>
            <a:ext cx="499533" cy="430632"/>
          </a:xfrm>
          <a:prstGeom prst="hexagon">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六边形 14"/>
          <p:cNvSpPr/>
          <p:nvPr/>
        </p:nvSpPr>
        <p:spPr bwMode="gray">
          <a:xfrm>
            <a:off x="1959668" y="2250484"/>
            <a:ext cx="499533" cy="430632"/>
          </a:xfrm>
          <a:prstGeom prst="hexagon">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六边形 15"/>
          <p:cNvSpPr/>
          <p:nvPr/>
        </p:nvSpPr>
        <p:spPr bwMode="gray">
          <a:xfrm>
            <a:off x="1959668" y="3111748"/>
            <a:ext cx="499533" cy="430632"/>
          </a:xfrm>
          <a:prstGeom prst="hexagon">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六边形 16"/>
          <p:cNvSpPr/>
          <p:nvPr/>
        </p:nvSpPr>
        <p:spPr bwMode="gray">
          <a:xfrm>
            <a:off x="1177349" y="2681116"/>
            <a:ext cx="499533" cy="430632"/>
          </a:xfrm>
          <a:prstGeom prst="hexagon">
            <a:avLst/>
          </a:prstGeom>
          <a:solidFill>
            <a:srgbClr val="FF99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六边形 17"/>
          <p:cNvSpPr/>
          <p:nvPr/>
        </p:nvSpPr>
        <p:spPr bwMode="gray">
          <a:xfrm>
            <a:off x="1959669" y="2681116"/>
            <a:ext cx="499533" cy="430632"/>
          </a:xfrm>
          <a:prstGeom prst="hexagon">
            <a:avLst/>
          </a:prstGeom>
          <a:solidFill>
            <a:srgbClr val="FF99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六边形 18"/>
          <p:cNvSpPr/>
          <p:nvPr/>
        </p:nvSpPr>
        <p:spPr bwMode="gray">
          <a:xfrm>
            <a:off x="3916611" y="2250484"/>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六边形 19"/>
          <p:cNvSpPr/>
          <p:nvPr/>
        </p:nvSpPr>
        <p:spPr bwMode="gray">
          <a:xfrm>
            <a:off x="4307771" y="2465800"/>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六边形 20"/>
          <p:cNvSpPr/>
          <p:nvPr/>
        </p:nvSpPr>
        <p:spPr bwMode="gray">
          <a:xfrm>
            <a:off x="3525451" y="2465800"/>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六边形 21"/>
          <p:cNvSpPr/>
          <p:nvPr/>
        </p:nvSpPr>
        <p:spPr bwMode="gray">
          <a:xfrm>
            <a:off x="4307771" y="2896432"/>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六边形 22"/>
          <p:cNvSpPr/>
          <p:nvPr/>
        </p:nvSpPr>
        <p:spPr bwMode="gray">
          <a:xfrm>
            <a:off x="3525451" y="2896432"/>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六边形 23"/>
          <p:cNvSpPr/>
          <p:nvPr/>
        </p:nvSpPr>
        <p:spPr bwMode="gray">
          <a:xfrm>
            <a:off x="3916611" y="3111748"/>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六边形 24"/>
          <p:cNvSpPr/>
          <p:nvPr/>
        </p:nvSpPr>
        <p:spPr bwMode="gray">
          <a:xfrm>
            <a:off x="5090091" y="2465800"/>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六边形 25"/>
          <p:cNvSpPr/>
          <p:nvPr/>
        </p:nvSpPr>
        <p:spPr bwMode="gray">
          <a:xfrm>
            <a:off x="5090091" y="2896432"/>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六边形 26"/>
          <p:cNvSpPr/>
          <p:nvPr/>
        </p:nvSpPr>
        <p:spPr bwMode="gray">
          <a:xfrm>
            <a:off x="4698930" y="2250484"/>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六边形 27"/>
          <p:cNvSpPr/>
          <p:nvPr/>
        </p:nvSpPr>
        <p:spPr bwMode="gray">
          <a:xfrm>
            <a:off x="4698930" y="3111748"/>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六边形 28"/>
          <p:cNvSpPr/>
          <p:nvPr/>
        </p:nvSpPr>
        <p:spPr bwMode="gray">
          <a:xfrm>
            <a:off x="3916611" y="2681116"/>
            <a:ext cx="499533" cy="430632"/>
          </a:xfrm>
          <a:prstGeom prst="hexagon">
            <a:avLst/>
          </a:prstGeom>
          <a:solidFill>
            <a:srgbClr val="FF9933"/>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六边形 29"/>
          <p:cNvSpPr/>
          <p:nvPr/>
        </p:nvSpPr>
        <p:spPr bwMode="gray">
          <a:xfrm>
            <a:off x="4698931" y="2681116"/>
            <a:ext cx="499533" cy="430632"/>
          </a:xfrm>
          <a:prstGeom prst="hexagon">
            <a:avLst/>
          </a:prstGeom>
          <a:solidFill>
            <a:srgbClr val="FF9933"/>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椭圆 30"/>
          <p:cNvSpPr>
            <a:spLocks noChangeAspect="1"/>
          </p:cNvSpPr>
          <p:nvPr/>
        </p:nvSpPr>
        <p:spPr bwMode="gray">
          <a:xfrm>
            <a:off x="3666574" y="2375236"/>
            <a:ext cx="999607" cy="999607"/>
          </a:xfrm>
          <a:prstGeom prst="ellipse">
            <a:avLst/>
          </a:prstGeom>
          <a:solidFill>
            <a:srgbClr val="FFC000">
              <a:alpha val="50000"/>
            </a:srgbClr>
          </a:soli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smtClean="0">
              <a:ln>
                <a:noFill/>
              </a:ln>
              <a:solidFill>
                <a:srgbClr val="FFC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椭圆 31"/>
          <p:cNvSpPr>
            <a:spLocks noChangeAspect="1"/>
          </p:cNvSpPr>
          <p:nvPr/>
        </p:nvSpPr>
        <p:spPr bwMode="gray">
          <a:xfrm>
            <a:off x="4448893" y="2375236"/>
            <a:ext cx="999607" cy="999607"/>
          </a:xfrm>
          <a:prstGeom prst="ellipse">
            <a:avLst/>
          </a:prstGeom>
          <a:solidFill>
            <a:srgbClr val="FFC000">
              <a:alpha val="50000"/>
            </a:srgbClr>
          </a:soli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smtClean="0">
              <a:ln>
                <a:noFill/>
              </a:ln>
              <a:solidFill>
                <a:srgbClr val="FFC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内容占位符 2"/>
          <p:cNvSpPr txBox="1">
            <a:spLocks/>
          </p:cNvSpPr>
          <p:nvPr/>
        </p:nvSpPr>
        <p:spPr bwMode="gray">
          <a:xfrm>
            <a:off x="597014" y="3645657"/>
            <a:ext cx="2470082" cy="438582"/>
          </a:xfrm>
          <a:prstGeom prst="rect">
            <a:avLst/>
          </a:prstGeom>
          <a:ln>
            <a:noFill/>
          </a:ln>
        </p:spPr>
        <p:txBody>
          <a:bodyPr vert="horz" wrap="square" lIns="68580" tIns="34290" rIns="68580" bIns="34290" rtlCol="0" anchor="ctr" anchorCtr="1">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ctr">
              <a:spcBef>
                <a:spcPts val="0"/>
              </a:spcBef>
              <a:buNone/>
              <a:defRPr/>
            </a:pPr>
            <a:r>
              <a:rPr lang="en-US" altLang="zh-CN" sz="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Interference between APs caused by improper channel planning</a:t>
            </a:r>
          </a:p>
        </p:txBody>
      </p:sp>
      <p:sp>
        <p:nvSpPr>
          <p:cNvPr id="34" name="内容占位符 2"/>
          <p:cNvSpPr txBox="1">
            <a:spLocks/>
          </p:cNvSpPr>
          <p:nvPr/>
        </p:nvSpPr>
        <p:spPr bwMode="gray">
          <a:xfrm>
            <a:off x="3136378" y="3645657"/>
            <a:ext cx="2634439" cy="623248"/>
          </a:xfrm>
          <a:prstGeom prst="rect">
            <a:avLst/>
          </a:prstGeom>
          <a:ln>
            <a:noFill/>
          </a:ln>
        </p:spPr>
        <p:txBody>
          <a:bodyPr vert="horz" wrap="square" lIns="68580" tIns="34290" rIns="68580" bIns="34290" rtlCol="0" anchor="ctr" anchorCtr="1">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ctr">
              <a:spcBef>
                <a:spcPts val="0"/>
              </a:spcBef>
              <a:buNone/>
              <a:defRPr/>
            </a:pPr>
            <a:r>
              <a:rPr lang="en-US" altLang="zh-CN" sz="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Two APs using channel 1 are too close to each other. As a result, the two APs interfere with each other</a:t>
            </a:r>
            <a:r>
              <a:rPr lang="en-US" altLang="zh-CN" sz="1200" dirty="0" smtClean="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矩形 37"/>
          <p:cNvSpPr/>
          <p:nvPr/>
        </p:nvSpPr>
        <p:spPr bwMode="gray">
          <a:xfrm>
            <a:off x="536598" y="1676257"/>
            <a:ext cx="5271741" cy="3600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Technical </a:t>
            </a: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Root Cause</a:t>
            </a:r>
            <a:endParaRPr lang="zh-CN" alt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214"/>
          <p:cNvSpPr txBox="1"/>
          <p:nvPr/>
        </p:nvSpPr>
        <p:spPr bwMode="gray">
          <a:xfrm>
            <a:off x="536598" y="4372182"/>
            <a:ext cx="5271743" cy="169769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just">
              <a:lnSpc>
                <a:spcPct val="130000"/>
              </a:lnSpc>
              <a:spcAft>
                <a:spcPts val="300"/>
              </a:spcAft>
              <a:buNone/>
            </a:pPr>
            <a:r>
              <a:rPr lang="en-US" altLang="zh-CN"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Technical root cause: The impact of inter-AP interference, surrounding interference, and distance must be fully considered during AP configuration. In most cases, optimization can only ensure that the local network is at its optimal state, and </a:t>
            </a:r>
            <a:r>
              <a:rPr lang="en-US" altLang="zh-CN"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comprehensive network-wide evaluation cannot be provided.</a:t>
            </a:r>
          </a:p>
        </p:txBody>
      </p:sp>
      <p:sp>
        <p:nvSpPr>
          <p:cNvPr id="40" name="文本框 214"/>
          <p:cNvSpPr txBox="1"/>
          <p:nvPr/>
        </p:nvSpPr>
        <p:spPr bwMode="gray">
          <a:xfrm>
            <a:off x="5889928" y="2073350"/>
            <a:ext cx="5859160" cy="4066192"/>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just">
              <a:lnSpc>
                <a:spcPts val="2600"/>
              </a:lnSpc>
              <a:spcAft>
                <a:spcPts val="300"/>
              </a:spcAft>
              <a:buNone/>
            </a:pPr>
            <a:endParaRPr lang="zh-CN" altLang="en-US">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矩形 40"/>
          <p:cNvSpPr/>
          <p:nvPr/>
        </p:nvSpPr>
        <p:spPr bwMode="gray">
          <a:xfrm>
            <a:off x="5889928" y="1676257"/>
            <a:ext cx="5859158" cy="360000"/>
          </a:xfrm>
          <a:prstGeom prst="rect">
            <a:avLst/>
          </a:prstGeom>
          <a:solidFill>
            <a:srgbClr val="30B5C5"/>
          </a:solidFill>
          <a:ln w="9525" cap="flat" cmpd="sng" algn="ctr">
            <a:noFill/>
            <a:prstDash val="solid"/>
            <a:miter lim="800000"/>
          </a:ln>
          <a:effectLst/>
        </p:spPr>
        <p:txBody>
          <a:bodyPr wrap="none" lIns="0" tIns="0" rIns="0" bIns="0" rtlCol="0" anchor="ctr"/>
          <a:lstStyle/>
          <a:p>
            <a:pPr algn="ctr"/>
            <a:r>
              <a:rPr lang="en-US" altLang="zh-CN" sz="1600" kern="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Wireless Network Simulation Feedback Solution</a:t>
            </a:r>
          </a:p>
        </p:txBody>
      </p:sp>
      <p:sp>
        <p:nvSpPr>
          <p:cNvPr id="42" name="文本框 214"/>
          <p:cNvSpPr txBox="1"/>
          <p:nvPr/>
        </p:nvSpPr>
        <p:spPr bwMode="gray">
          <a:xfrm>
            <a:off x="5876358" y="4798430"/>
            <a:ext cx="5872728" cy="1278009"/>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just">
              <a:lnSpc>
                <a:spcPct val="130000"/>
              </a:lnSpc>
              <a:spcAft>
                <a:spcPts val="300"/>
              </a:spcAft>
              <a:buNone/>
            </a:pPr>
            <a:r>
              <a:rPr lang="en-US" altLang="zh-CN"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Expected result: </a:t>
            </a:r>
            <a:r>
              <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network-wide optimal reasoning to properly allocate air interface resources; simulation capability (customers evaluate the simulation result based on network scores and determine whether to deliver the simulation result)</a:t>
            </a:r>
          </a:p>
        </p:txBody>
      </p:sp>
      <p:sp>
        <p:nvSpPr>
          <p:cNvPr id="43" name="object 5"/>
          <p:cNvSpPr/>
          <p:nvPr/>
        </p:nvSpPr>
        <p:spPr bwMode="gray">
          <a:xfrm>
            <a:off x="8345584" y="2817670"/>
            <a:ext cx="1202916" cy="1085772"/>
          </a:xfrm>
          <a:custGeom>
            <a:avLst/>
            <a:gdLst/>
            <a:ahLst/>
            <a:cxnLst/>
            <a:rect l="l" t="t" r="r" b="b"/>
            <a:pathLst>
              <a:path w="1988185" h="1743075">
                <a:moveTo>
                  <a:pt x="994066" y="0"/>
                </a:moveTo>
                <a:lnTo>
                  <a:pt x="958423" y="11946"/>
                </a:lnTo>
                <a:lnTo>
                  <a:pt x="927172" y="47786"/>
                </a:lnTo>
                <a:lnTo>
                  <a:pt x="15413" y="1626981"/>
                </a:lnTo>
                <a:lnTo>
                  <a:pt x="0" y="1671979"/>
                </a:lnTo>
                <a:lnTo>
                  <a:pt x="7479" y="1708827"/>
                </a:lnTo>
                <a:lnTo>
                  <a:pt x="35652" y="1733724"/>
                </a:lnTo>
                <a:lnTo>
                  <a:pt x="82317" y="1742868"/>
                </a:lnTo>
                <a:lnTo>
                  <a:pt x="1905808" y="1742868"/>
                </a:lnTo>
                <a:lnTo>
                  <a:pt x="1952484" y="1733724"/>
                </a:lnTo>
                <a:lnTo>
                  <a:pt x="1980656" y="1708827"/>
                </a:lnTo>
                <a:lnTo>
                  <a:pt x="1988129" y="1671979"/>
                </a:lnTo>
                <a:lnTo>
                  <a:pt x="1972712" y="1626981"/>
                </a:lnTo>
                <a:lnTo>
                  <a:pt x="1060979" y="47786"/>
                </a:lnTo>
                <a:lnTo>
                  <a:pt x="1029713" y="11946"/>
                </a:lnTo>
                <a:lnTo>
                  <a:pt x="994066" y="0"/>
                </a:lnTo>
                <a:close/>
              </a:path>
            </a:pathLst>
          </a:custGeom>
          <a:solidFill>
            <a:srgbClr val="C8102E"/>
          </a:solidFill>
        </p:spPr>
        <p:txBody>
          <a:bodyPr wrap="square" lIns="0" tIns="0" rIns="0" bIns="0" rtlCol="0"/>
          <a:lstStyle/>
          <a:p>
            <a:pPr marL="0" marR="0" lvl="0" indent="0" defTabSz="1218916" eaLnBrk="1" fontAlgn="auto" latinLnBrk="0" hangingPunct="1">
              <a:lnSpc>
                <a:spcPct val="100000"/>
              </a:lnSpc>
              <a:spcBef>
                <a:spcPts val="0"/>
              </a:spcBef>
              <a:spcAft>
                <a:spcPts val="0"/>
              </a:spcAft>
              <a:buClrTx/>
              <a:buSzTx/>
              <a:buFontTx/>
              <a:buNone/>
              <a:tabLst/>
              <a:defRPr/>
            </a:pPr>
            <a:endParaRPr kumimoji="0" sz="20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object 6"/>
          <p:cNvSpPr/>
          <p:nvPr/>
        </p:nvSpPr>
        <p:spPr bwMode="gray">
          <a:xfrm>
            <a:off x="7763184" y="2309742"/>
            <a:ext cx="2367767" cy="2437719"/>
          </a:xfrm>
          <a:custGeom>
            <a:avLst/>
            <a:gdLst/>
            <a:ahLst/>
            <a:cxnLst/>
            <a:rect l="l" t="t" r="r" b="b"/>
            <a:pathLst>
              <a:path w="3128645" h="3128645">
                <a:moveTo>
                  <a:pt x="458152" y="458152"/>
                </a:moveTo>
                <a:lnTo>
                  <a:pt x="492475" y="424843"/>
                </a:lnTo>
                <a:lnTo>
                  <a:pt x="527550" y="392791"/>
                </a:lnTo>
                <a:lnTo>
                  <a:pt x="563348" y="361997"/>
                </a:lnTo>
                <a:lnTo>
                  <a:pt x="599841" y="332459"/>
                </a:lnTo>
                <a:lnTo>
                  <a:pt x="636998" y="304178"/>
                </a:lnTo>
                <a:lnTo>
                  <a:pt x="674792" y="277153"/>
                </a:lnTo>
                <a:lnTo>
                  <a:pt x="713194" y="251386"/>
                </a:lnTo>
                <a:lnTo>
                  <a:pt x="752174" y="226876"/>
                </a:lnTo>
                <a:lnTo>
                  <a:pt x="791704" y="203623"/>
                </a:lnTo>
                <a:lnTo>
                  <a:pt x="831754" y="181626"/>
                </a:lnTo>
                <a:lnTo>
                  <a:pt x="872297" y="160887"/>
                </a:lnTo>
                <a:lnTo>
                  <a:pt x="913302" y="141405"/>
                </a:lnTo>
                <a:lnTo>
                  <a:pt x="954741" y="123179"/>
                </a:lnTo>
                <a:lnTo>
                  <a:pt x="996585" y="106210"/>
                </a:lnTo>
                <a:lnTo>
                  <a:pt x="1038805" y="90499"/>
                </a:lnTo>
                <a:lnTo>
                  <a:pt x="1081372" y="76044"/>
                </a:lnTo>
                <a:lnTo>
                  <a:pt x="1124257" y="62846"/>
                </a:lnTo>
                <a:lnTo>
                  <a:pt x="1167432" y="50905"/>
                </a:lnTo>
                <a:lnTo>
                  <a:pt x="1210867" y="40221"/>
                </a:lnTo>
                <a:lnTo>
                  <a:pt x="1254533" y="30794"/>
                </a:lnTo>
                <a:lnTo>
                  <a:pt x="1298402" y="22624"/>
                </a:lnTo>
                <a:lnTo>
                  <a:pt x="1342445" y="15711"/>
                </a:lnTo>
                <a:lnTo>
                  <a:pt x="1386632" y="10055"/>
                </a:lnTo>
                <a:lnTo>
                  <a:pt x="1430935" y="5656"/>
                </a:lnTo>
                <a:lnTo>
                  <a:pt x="1475325" y="2513"/>
                </a:lnTo>
                <a:lnTo>
                  <a:pt x="1519772" y="628"/>
                </a:lnTo>
                <a:lnTo>
                  <a:pt x="1564249" y="0"/>
                </a:lnTo>
                <a:lnTo>
                  <a:pt x="1608726" y="628"/>
                </a:lnTo>
                <a:lnTo>
                  <a:pt x="1653173" y="2513"/>
                </a:lnTo>
                <a:lnTo>
                  <a:pt x="1697563" y="5656"/>
                </a:lnTo>
                <a:lnTo>
                  <a:pt x="1741866" y="10055"/>
                </a:lnTo>
                <a:lnTo>
                  <a:pt x="1786054" y="15711"/>
                </a:lnTo>
                <a:lnTo>
                  <a:pt x="1830096" y="22624"/>
                </a:lnTo>
                <a:lnTo>
                  <a:pt x="1873966" y="30794"/>
                </a:lnTo>
                <a:lnTo>
                  <a:pt x="1917633" y="40221"/>
                </a:lnTo>
                <a:lnTo>
                  <a:pt x="1961068" y="50905"/>
                </a:lnTo>
                <a:lnTo>
                  <a:pt x="2004243" y="62846"/>
                </a:lnTo>
                <a:lnTo>
                  <a:pt x="2047129" y="76044"/>
                </a:lnTo>
                <a:lnTo>
                  <a:pt x="2089697" y="90499"/>
                </a:lnTo>
                <a:lnTo>
                  <a:pt x="2131918" y="106210"/>
                </a:lnTo>
                <a:lnTo>
                  <a:pt x="2173762" y="123179"/>
                </a:lnTo>
                <a:lnTo>
                  <a:pt x="2215202" y="141405"/>
                </a:lnTo>
                <a:lnTo>
                  <a:pt x="2256208" y="160887"/>
                </a:lnTo>
                <a:lnTo>
                  <a:pt x="2296751" y="181626"/>
                </a:lnTo>
                <a:lnTo>
                  <a:pt x="2336802" y="203623"/>
                </a:lnTo>
                <a:lnTo>
                  <a:pt x="2376333" y="226876"/>
                </a:lnTo>
                <a:lnTo>
                  <a:pt x="2415314" y="251386"/>
                </a:lnTo>
                <a:lnTo>
                  <a:pt x="2453717" y="277153"/>
                </a:lnTo>
                <a:lnTo>
                  <a:pt x="2491512" y="304178"/>
                </a:lnTo>
                <a:lnTo>
                  <a:pt x="2528671" y="332459"/>
                </a:lnTo>
                <a:lnTo>
                  <a:pt x="2565165" y="361997"/>
                </a:lnTo>
                <a:lnTo>
                  <a:pt x="2600964" y="392791"/>
                </a:lnTo>
                <a:lnTo>
                  <a:pt x="2636041" y="424843"/>
                </a:lnTo>
                <a:lnTo>
                  <a:pt x="2670365" y="458152"/>
                </a:lnTo>
                <a:lnTo>
                  <a:pt x="2703675" y="492476"/>
                </a:lnTo>
                <a:lnTo>
                  <a:pt x="2735728" y="527551"/>
                </a:lnTo>
                <a:lnTo>
                  <a:pt x="2766524" y="563350"/>
                </a:lnTo>
                <a:lnTo>
                  <a:pt x="2796064" y="599843"/>
                </a:lnTo>
                <a:lnTo>
                  <a:pt x="2824346" y="637001"/>
                </a:lnTo>
                <a:lnTo>
                  <a:pt x="2851371" y="674796"/>
                </a:lnTo>
                <a:lnTo>
                  <a:pt x="2877139" y="713198"/>
                </a:lnTo>
                <a:lnTo>
                  <a:pt x="2901651" y="752179"/>
                </a:lnTo>
                <a:lnTo>
                  <a:pt x="2924905" y="791709"/>
                </a:lnTo>
                <a:lnTo>
                  <a:pt x="2946902" y="831760"/>
                </a:lnTo>
                <a:lnTo>
                  <a:pt x="2967642" y="872303"/>
                </a:lnTo>
                <a:lnTo>
                  <a:pt x="2987126" y="913308"/>
                </a:lnTo>
                <a:lnTo>
                  <a:pt x="3005352" y="954748"/>
                </a:lnTo>
                <a:lnTo>
                  <a:pt x="3022321" y="996592"/>
                </a:lnTo>
                <a:lnTo>
                  <a:pt x="3038034" y="1038812"/>
                </a:lnTo>
                <a:lnTo>
                  <a:pt x="3052489" y="1081380"/>
                </a:lnTo>
                <a:lnTo>
                  <a:pt x="3065687" y="1124266"/>
                </a:lnTo>
                <a:lnTo>
                  <a:pt x="3077629" y="1167440"/>
                </a:lnTo>
                <a:lnTo>
                  <a:pt x="3088313" y="1210876"/>
                </a:lnTo>
                <a:lnTo>
                  <a:pt x="3097740" y="1254542"/>
                </a:lnTo>
                <a:lnTo>
                  <a:pt x="3105911" y="1298411"/>
                </a:lnTo>
                <a:lnTo>
                  <a:pt x="3112824" y="1342454"/>
                </a:lnTo>
                <a:lnTo>
                  <a:pt x="3118481" y="1386641"/>
                </a:lnTo>
                <a:lnTo>
                  <a:pt x="3122880" y="1430944"/>
                </a:lnTo>
                <a:lnTo>
                  <a:pt x="3126023" y="1475334"/>
                </a:lnTo>
                <a:lnTo>
                  <a:pt x="3127908" y="1519782"/>
                </a:lnTo>
                <a:lnTo>
                  <a:pt x="3128537" y="1564259"/>
                </a:lnTo>
                <a:lnTo>
                  <a:pt x="3127908" y="1608735"/>
                </a:lnTo>
                <a:lnTo>
                  <a:pt x="3126023" y="1653183"/>
                </a:lnTo>
                <a:lnTo>
                  <a:pt x="3122880" y="1697573"/>
                </a:lnTo>
                <a:lnTo>
                  <a:pt x="3118481" y="1741876"/>
                </a:lnTo>
                <a:lnTo>
                  <a:pt x="3112824" y="1786063"/>
                </a:lnTo>
                <a:lnTo>
                  <a:pt x="3105911" y="1830106"/>
                </a:lnTo>
                <a:lnTo>
                  <a:pt x="3097740" y="1873975"/>
                </a:lnTo>
                <a:lnTo>
                  <a:pt x="3088313" y="1917641"/>
                </a:lnTo>
                <a:lnTo>
                  <a:pt x="3077629" y="1961077"/>
                </a:lnTo>
                <a:lnTo>
                  <a:pt x="3065687" y="2004251"/>
                </a:lnTo>
                <a:lnTo>
                  <a:pt x="3052489" y="2047137"/>
                </a:lnTo>
                <a:lnTo>
                  <a:pt x="3038034" y="2089705"/>
                </a:lnTo>
                <a:lnTo>
                  <a:pt x="3022321" y="2131925"/>
                </a:lnTo>
                <a:lnTo>
                  <a:pt x="3005352" y="2173769"/>
                </a:lnTo>
                <a:lnTo>
                  <a:pt x="2987126" y="2215209"/>
                </a:lnTo>
                <a:lnTo>
                  <a:pt x="2967642" y="2256214"/>
                </a:lnTo>
                <a:lnTo>
                  <a:pt x="2946902" y="2296757"/>
                </a:lnTo>
                <a:lnTo>
                  <a:pt x="2924905" y="2336808"/>
                </a:lnTo>
                <a:lnTo>
                  <a:pt x="2901651" y="2376338"/>
                </a:lnTo>
                <a:lnTo>
                  <a:pt x="2877139" y="2415319"/>
                </a:lnTo>
                <a:lnTo>
                  <a:pt x="2851371" y="2453721"/>
                </a:lnTo>
                <a:lnTo>
                  <a:pt x="2824346" y="2491516"/>
                </a:lnTo>
                <a:lnTo>
                  <a:pt x="2796064" y="2528674"/>
                </a:lnTo>
                <a:lnTo>
                  <a:pt x="2766524" y="2565167"/>
                </a:lnTo>
                <a:lnTo>
                  <a:pt x="2735728" y="2600966"/>
                </a:lnTo>
                <a:lnTo>
                  <a:pt x="2703675" y="2636041"/>
                </a:lnTo>
                <a:lnTo>
                  <a:pt x="2670365" y="2670365"/>
                </a:lnTo>
                <a:lnTo>
                  <a:pt x="2636041" y="2703674"/>
                </a:lnTo>
                <a:lnTo>
                  <a:pt x="2600964" y="2735727"/>
                </a:lnTo>
                <a:lnTo>
                  <a:pt x="2565165" y="2766522"/>
                </a:lnTo>
                <a:lnTo>
                  <a:pt x="2528671" y="2796061"/>
                </a:lnTo>
                <a:lnTo>
                  <a:pt x="2491512" y="2824343"/>
                </a:lnTo>
                <a:lnTo>
                  <a:pt x="2453717" y="2851367"/>
                </a:lnTo>
                <a:lnTo>
                  <a:pt x="2415314" y="2877135"/>
                </a:lnTo>
                <a:lnTo>
                  <a:pt x="2376333" y="2901646"/>
                </a:lnTo>
                <a:lnTo>
                  <a:pt x="2336802" y="2924899"/>
                </a:lnTo>
                <a:lnTo>
                  <a:pt x="2296751" y="2946896"/>
                </a:lnTo>
                <a:lnTo>
                  <a:pt x="2256208" y="2967636"/>
                </a:lnTo>
                <a:lnTo>
                  <a:pt x="2215202" y="2987119"/>
                </a:lnTo>
                <a:lnTo>
                  <a:pt x="2173762" y="3005345"/>
                </a:lnTo>
                <a:lnTo>
                  <a:pt x="2131918" y="3022314"/>
                </a:lnTo>
                <a:lnTo>
                  <a:pt x="2089697" y="3038026"/>
                </a:lnTo>
                <a:lnTo>
                  <a:pt x="2047129" y="3052481"/>
                </a:lnTo>
                <a:lnTo>
                  <a:pt x="2004243" y="3065679"/>
                </a:lnTo>
                <a:lnTo>
                  <a:pt x="1961068" y="3077620"/>
                </a:lnTo>
                <a:lnTo>
                  <a:pt x="1917633" y="3088304"/>
                </a:lnTo>
                <a:lnTo>
                  <a:pt x="1873966" y="3097731"/>
                </a:lnTo>
                <a:lnTo>
                  <a:pt x="1830096" y="3105902"/>
                </a:lnTo>
                <a:lnTo>
                  <a:pt x="1786054" y="3112815"/>
                </a:lnTo>
                <a:lnTo>
                  <a:pt x="1741866" y="3118471"/>
                </a:lnTo>
                <a:lnTo>
                  <a:pt x="1697563" y="3122871"/>
                </a:lnTo>
                <a:lnTo>
                  <a:pt x="1653173" y="3126013"/>
                </a:lnTo>
                <a:lnTo>
                  <a:pt x="1608726" y="3127899"/>
                </a:lnTo>
                <a:lnTo>
                  <a:pt x="1564249" y="3128527"/>
                </a:lnTo>
                <a:lnTo>
                  <a:pt x="1519772" y="3127899"/>
                </a:lnTo>
                <a:lnTo>
                  <a:pt x="1475325" y="3126013"/>
                </a:lnTo>
                <a:lnTo>
                  <a:pt x="1430935" y="3122871"/>
                </a:lnTo>
                <a:lnTo>
                  <a:pt x="1386632" y="3118471"/>
                </a:lnTo>
                <a:lnTo>
                  <a:pt x="1342445" y="3112815"/>
                </a:lnTo>
                <a:lnTo>
                  <a:pt x="1298402" y="3105902"/>
                </a:lnTo>
                <a:lnTo>
                  <a:pt x="1254533" y="3097731"/>
                </a:lnTo>
                <a:lnTo>
                  <a:pt x="1210867" y="3088304"/>
                </a:lnTo>
                <a:lnTo>
                  <a:pt x="1167432" y="3077620"/>
                </a:lnTo>
                <a:lnTo>
                  <a:pt x="1124257" y="3065679"/>
                </a:lnTo>
                <a:lnTo>
                  <a:pt x="1081372" y="3052481"/>
                </a:lnTo>
                <a:lnTo>
                  <a:pt x="1038805" y="3038026"/>
                </a:lnTo>
                <a:lnTo>
                  <a:pt x="996585" y="3022314"/>
                </a:lnTo>
                <a:lnTo>
                  <a:pt x="954741" y="3005345"/>
                </a:lnTo>
                <a:lnTo>
                  <a:pt x="913302" y="2987119"/>
                </a:lnTo>
                <a:lnTo>
                  <a:pt x="872297" y="2967636"/>
                </a:lnTo>
                <a:lnTo>
                  <a:pt x="831754" y="2946896"/>
                </a:lnTo>
                <a:lnTo>
                  <a:pt x="791704" y="2924899"/>
                </a:lnTo>
                <a:lnTo>
                  <a:pt x="752174" y="2901646"/>
                </a:lnTo>
                <a:lnTo>
                  <a:pt x="713194" y="2877135"/>
                </a:lnTo>
                <a:lnTo>
                  <a:pt x="674792" y="2851367"/>
                </a:lnTo>
                <a:lnTo>
                  <a:pt x="636998" y="2824343"/>
                </a:lnTo>
                <a:lnTo>
                  <a:pt x="599841" y="2796061"/>
                </a:lnTo>
                <a:lnTo>
                  <a:pt x="563348" y="2766522"/>
                </a:lnTo>
                <a:lnTo>
                  <a:pt x="527550" y="2735727"/>
                </a:lnTo>
                <a:lnTo>
                  <a:pt x="492475" y="2703674"/>
                </a:lnTo>
                <a:lnTo>
                  <a:pt x="458152" y="2670365"/>
                </a:lnTo>
                <a:lnTo>
                  <a:pt x="424843" y="2636041"/>
                </a:lnTo>
                <a:lnTo>
                  <a:pt x="392791" y="2600966"/>
                </a:lnTo>
                <a:lnTo>
                  <a:pt x="361997" y="2565167"/>
                </a:lnTo>
                <a:lnTo>
                  <a:pt x="332459" y="2528674"/>
                </a:lnTo>
                <a:lnTo>
                  <a:pt x="304178" y="2491516"/>
                </a:lnTo>
                <a:lnTo>
                  <a:pt x="277153" y="2453721"/>
                </a:lnTo>
                <a:lnTo>
                  <a:pt x="251386" y="2415319"/>
                </a:lnTo>
                <a:lnTo>
                  <a:pt x="226876" y="2376338"/>
                </a:lnTo>
                <a:lnTo>
                  <a:pt x="203623" y="2336808"/>
                </a:lnTo>
                <a:lnTo>
                  <a:pt x="181626" y="2296757"/>
                </a:lnTo>
                <a:lnTo>
                  <a:pt x="160887" y="2256214"/>
                </a:lnTo>
                <a:lnTo>
                  <a:pt x="141405" y="2215209"/>
                </a:lnTo>
                <a:lnTo>
                  <a:pt x="123179" y="2173769"/>
                </a:lnTo>
                <a:lnTo>
                  <a:pt x="106210" y="2131925"/>
                </a:lnTo>
                <a:lnTo>
                  <a:pt x="90499" y="2089705"/>
                </a:lnTo>
                <a:lnTo>
                  <a:pt x="76044" y="2047137"/>
                </a:lnTo>
                <a:lnTo>
                  <a:pt x="62846" y="2004251"/>
                </a:lnTo>
                <a:lnTo>
                  <a:pt x="50905" y="1961077"/>
                </a:lnTo>
                <a:lnTo>
                  <a:pt x="40221" y="1917641"/>
                </a:lnTo>
                <a:lnTo>
                  <a:pt x="30794" y="1873975"/>
                </a:lnTo>
                <a:lnTo>
                  <a:pt x="22624" y="1830106"/>
                </a:lnTo>
                <a:lnTo>
                  <a:pt x="15711" y="1786063"/>
                </a:lnTo>
                <a:lnTo>
                  <a:pt x="10055" y="1741876"/>
                </a:lnTo>
                <a:lnTo>
                  <a:pt x="5656" y="1697573"/>
                </a:lnTo>
                <a:lnTo>
                  <a:pt x="2513" y="1653183"/>
                </a:lnTo>
                <a:lnTo>
                  <a:pt x="628" y="1608735"/>
                </a:lnTo>
                <a:lnTo>
                  <a:pt x="0" y="1564259"/>
                </a:lnTo>
                <a:lnTo>
                  <a:pt x="628" y="1519782"/>
                </a:lnTo>
                <a:lnTo>
                  <a:pt x="2513" y="1475334"/>
                </a:lnTo>
                <a:lnTo>
                  <a:pt x="5656" y="1430944"/>
                </a:lnTo>
                <a:lnTo>
                  <a:pt x="10055" y="1386641"/>
                </a:lnTo>
                <a:lnTo>
                  <a:pt x="15711" y="1342454"/>
                </a:lnTo>
                <a:lnTo>
                  <a:pt x="22624" y="1298411"/>
                </a:lnTo>
                <a:lnTo>
                  <a:pt x="30794" y="1254542"/>
                </a:lnTo>
                <a:lnTo>
                  <a:pt x="40221" y="1210876"/>
                </a:lnTo>
                <a:lnTo>
                  <a:pt x="50905" y="1167440"/>
                </a:lnTo>
                <a:lnTo>
                  <a:pt x="62846" y="1124266"/>
                </a:lnTo>
                <a:lnTo>
                  <a:pt x="76044" y="1081380"/>
                </a:lnTo>
                <a:lnTo>
                  <a:pt x="90499" y="1038812"/>
                </a:lnTo>
                <a:lnTo>
                  <a:pt x="106210" y="996592"/>
                </a:lnTo>
                <a:lnTo>
                  <a:pt x="123179" y="954748"/>
                </a:lnTo>
                <a:lnTo>
                  <a:pt x="141405" y="913308"/>
                </a:lnTo>
                <a:lnTo>
                  <a:pt x="160887" y="872303"/>
                </a:lnTo>
                <a:lnTo>
                  <a:pt x="181626" y="831760"/>
                </a:lnTo>
                <a:lnTo>
                  <a:pt x="203623" y="791709"/>
                </a:lnTo>
                <a:lnTo>
                  <a:pt x="226876" y="752179"/>
                </a:lnTo>
                <a:lnTo>
                  <a:pt x="251386" y="713198"/>
                </a:lnTo>
                <a:lnTo>
                  <a:pt x="277153" y="674796"/>
                </a:lnTo>
                <a:lnTo>
                  <a:pt x="304178" y="637001"/>
                </a:lnTo>
                <a:lnTo>
                  <a:pt x="332459" y="599843"/>
                </a:lnTo>
                <a:lnTo>
                  <a:pt x="361997" y="563350"/>
                </a:lnTo>
                <a:lnTo>
                  <a:pt x="392791" y="527551"/>
                </a:lnTo>
                <a:lnTo>
                  <a:pt x="424843" y="492476"/>
                </a:lnTo>
                <a:lnTo>
                  <a:pt x="458152" y="458152"/>
                </a:lnTo>
                <a:close/>
              </a:path>
            </a:pathLst>
          </a:custGeom>
          <a:ln w="28575">
            <a:solidFill>
              <a:schemeClr val="bg1">
                <a:lumMod val="65000"/>
              </a:schemeClr>
            </a:solidFill>
            <a:prstDash val="sysDot"/>
          </a:ln>
        </p:spPr>
        <p:txBody>
          <a:bodyPr wrap="square" lIns="0" tIns="0" rIns="0" bIns="0" rtlCol="0"/>
          <a:lstStyle/>
          <a:p>
            <a:pPr marL="0" marR="0" lvl="0" indent="0" defTabSz="1218916" eaLnBrk="1" fontAlgn="auto" latinLnBrk="0" hangingPunct="1">
              <a:lnSpc>
                <a:spcPct val="100000"/>
              </a:lnSpc>
              <a:spcBef>
                <a:spcPts val="0"/>
              </a:spcBef>
              <a:spcAft>
                <a:spcPts val="0"/>
              </a:spcAft>
              <a:buClrTx/>
              <a:buSzTx/>
              <a:buFontTx/>
              <a:buNone/>
              <a:tabLst/>
              <a:defRPr/>
            </a:pPr>
            <a:endParaRPr kumimoji="0" sz="20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object 9"/>
          <p:cNvSpPr txBox="1"/>
          <p:nvPr/>
        </p:nvSpPr>
        <p:spPr bwMode="gray">
          <a:xfrm>
            <a:off x="8023957" y="2151344"/>
            <a:ext cx="1889794" cy="483960"/>
          </a:xfrm>
          <a:prstGeom prst="rect">
            <a:avLst/>
          </a:prstGeom>
          <a:solidFill>
            <a:schemeClr val="bg1">
              <a:lumMod val="95000"/>
            </a:schemeClr>
          </a:solidFill>
          <a:ln>
            <a:solidFill>
              <a:schemeClr val="bg1">
                <a:lumMod val="85000"/>
              </a:schemeClr>
            </a:solidFill>
          </a:ln>
        </p:spPr>
        <p:txBody>
          <a:bodyPr vert="horz" wrap="none" lIns="72000" tIns="72000" rIns="72000" bIns="72000" rtlCol="0">
            <a:spAutoFit/>
          </a:bodyPr>
          <a:lstStyle/>
          <a:p>
            <a:pPr marL="0" marR="0" lvl="0" indent="0" algn="ctr" defTabSz="305741" eaLnBrk="1" fontAlgn="auto" latinLnBrk="0" hangingPunct="0">
              <a:spcBef>
                <a:spcPts val="0"/>
              </a:spcBef>
              <a:spcAft>
                <a:spcPts val="0"/>
              </a:spcAft>
              <a:buClrTx/>
              <a:buSzTx/>
              <a:buFontTx/>
              <a:buNone/>
              <a:tabLst/>
              <a:defRPr/>
            </a:pPr>
            <a:r>
              <a:rPr lang="en-US" altLang="zh-CN" sz="1200" b="1" kern="0" spc="-5"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Reinforcement learning</a:t>
            </a:r>
            <a:endParaRPr kumimoji="0" lang="en-US" altLang="zh-CN" sz="1200" b="1" i="0" u="none" strike="noStrike" kern="0" cap="none" spc="-5"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ctr" defTabSz="305741" eaLnBrk="1" fontAlgn="auto" latinLnBrk="0" hangingPunct="0">
              <a:spcBef>
                <a:spcPts val="0"/>
              </a:spcBef>
              <a:spcAft>
                <a:spcPts val="0"/>
              </a:spcAft>
              <a:buClrTx/>
              <a:buSzTx/>
              <a:buFontTx/>
              <a:buNone/>
              <a:tabLst/>
              <a:defRPr/>
            </a:pPr>
            <a:r>
              <a:rPr lang="en-US" altLang="en-US" sz="1000" kern="0" spc="69" dirty="0" smtClean="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rPr>
              <a:t>Optimal iteration benefits</a:t>
            </a:r>
            <a:endParaRPr kumimoji="0" lang="en-US" altLang="en-US" sz="1000" b="0" i="0" u="none" strike="noStrike" kern="0" cap="none" spc="69" normalizeH="0" baseline="0" noProof="0" dirty="0">
              <a:ln>
                <a:noFill/>
              </a:ln>
              <a:solidFill>
                <a:srgbClr val="5C585B"/>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object 10"/>
          <p:cNvSpPr txBox="1"/>
          <p:nvPr/>
        </p:nvSpPr>
        <p:spPr bwMode="gray">
          <a:xfrm>
            <a:off x="9494363" y="3964282"/>
            <a:ext cx="2122871" cy="483960"/>
          </a:xfrm>
          <a:prstGeom prst="rect">
            <a:avLst/>
          </a:prstGeom>
          <a:solidFill>
            <a:schemeClr val="bg1">
              <a:lumMod val="95000"/>
            </a:schemeClr>
          </a:solidFill>
          <a:ln>
            <a:solidFill>
              <a:schemeClr val="bg1">
                <a:lumMod val="85000"/>
              </a:schemeClr>
            </a:solidFill>
          </a:ln>
        </p:spPr>
        <p:txBody>
          <a:bodyPr vert="horz" wrap="none" lIns="72000" tIns="72000" rIns="72000" bIns="72000" rtlCol="0">
            <a:spAutoFit/>
          </a:bodyPr>
          <a:lstStyle/>
          <a:p>
            <a:pPr lvl="0" algn="ctr" defTabSz="305741" hangingPunct="0">
              <a:defRPr/>
            </a:pPr>
            <a:r>
              <a:rPr lang="en-US" altLang="zh-CN" sz="1200" b="1" kern="0" spc="-5"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Optimized </a:t>
            </a:r>
            <a:r>
              <a:rPr lang="en-US" altLang="zh-CN" sz="1200" b="1" kern="0" spc="-5"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benefit forecast</a:t>
            </a:r>
          </a:p>
          <a:p>
            <a:pPr lvl="0" algn="ctr" defTabSz="305741" hangingPunct="0">
              <a:defRPr/>
            </a:pPr>
            <a:r>
              <a:rPr lang="en-US" altLang="zh-CN" sz="1000" kern="0" spc="69" dirty="0" smtClean="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rPr>
              <a:t>Quality scoring</a:t>
            </a:r>
            <a:endParaRPr lang="en-US" altLang="zh-CN" sz="1000" kern="0" spc="69" dirty="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object 12"/>
          <p:cNvSpPr txBox="1"/>
          <p:nvPr/>
        </p:nvSpPr>
        <p:spPr bwMode="gray">
          <a:xfrm>
            <a:off x="6018314" y="3962589"/>
            <a:ext cx="2137345" cy="791737"/>
          </a:xfrm>
          <a:prstGeom prst="rect">
            <a:avLst/>
          </a:prstGeom>
          <a:solidFill>
            <a:schemeClr val="bg1">
              <a:lumMod val="95000"/>
            </a:schemeClr>
          </a:solidFill>
          <a:ln>
            <a:solidFill>
              <a:schemeClr val="bg1">
                <a:lumMod val="85000"/>
              </a:schemeClr>
            </a:solidFill>
          </a:ln>
        </p:spPr>
        <p:txBody>
          <a:bodyPr vert="horz" wrap="square" lIns="72000" tIns="72000" rIns="72000" bIns="72000" rtlCol="0">
            <a:spAutoFit/>
          </a:bodyPr>
          <a:lstStyle/>
          <a:p>
            <a:pPr lvl="0" algn="ctr" defTabSz="305741" hangingPunct="0">
              <a:defRPr/>
            </a:pPr>
            <a:r>
              <a:rPr lang="en-US" altLang="zh-CN" sz="1200" b="1" kern="0" spc="-5"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Neural </a:t>
            </a:r>
            <a:r>
              <a:rPr lang="en-US" altLang="zh-CN" sz="1200" b="1" kern="0" spc="-5"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t>
            </a:r>
            <a:r>
              <a:rPr lang="en-US" altLang="zh-CN" sz="1200" b="1" kern="0" spc="-5"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reasoning</a:t>
            </a:r>
          </a:p>
          <a:p>
            <a:pPr lvl="0" algn="ctr" defTabSz="305741" hangingPunct="0">
              <a:defRPr/>
            </a:pPr>
            <a:r>
              <a:rPr lang="en-US" altLang="zh-CN" sz="1000" kern="0" spc="69" dirty="0" smtClean="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Configuration </a:t>
            </a:r>
            <a:r>
              <a:rPr lang="en-US" altLang="zh-CN" sz="1000" kern="0" spc="69" dirty="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rPr>
              <a:t>recommendation by </a:t>
            </a:r>
            <a:r>
              <a:rPr lang="en-US" altLang="zh-CN" sz="1000" kern="0" spc="69" dirty="0" smtClean="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rPr>
              <a:t>probability</a:t>
            </a:r>
            <a:endParaRPr lang="en-US" altLang="zh-CN" sz="1000" kern="0" spc="69" dirty="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object 13"/>
          <p:cNvSpPr txBox="1"/>
          <p:nvPr/>
        </p:nvSpPr>
        <p:spPr bwMode="gray">
          <a:xfrm>
            <a:off x="8843424" y="3400688"/>
            <a:ext cx="397789" cy="227622"/>
          </a:xfrm>
          <a:prstGeom prst="rect">
            <a:avLst/>
          </a:prstGeom>
        </p:spPr>
        <p:txBody>
          <a:bodyPr vert="horz" wrap="square" lIns="0" tIns="12061" rIns="0" bIns="0" rtlCol="0">
            <a:spAutoFit/>
          </a:bodyPr>
          <a:lstStyle/>
          <a:p>
            <a:pPr marL="0" marR="0" lvl="0" indent="0" defTabSz="1218916" eaLnBrk="1" fontAlgn="auto" latinLnBrk="0" hangingPunct="1">
              <a:lnSpc>
                <a:spcPct val="100000"/>
              </a:lnSpc>
              <a:spcBef>
                <a:spcPts val="95"/>
              </a:spcBef>
              <a:spcAft>
                <a:spcPts val="0"/>
              </a:spcAft>
              <a:buClrTx/>
              <a:buSzTx/>
              <a:buFontTx/>
              <a:buNone/>
              <a:tabLst/>
              <a:defRPr/>
            </a:pPr>
            <a:r>
              <a:rPr kumimoji="0" lang="en-US" sz="1400" b="1" i="0" u="none" strike="noStrike" kern="0" cap="none" spc="89"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AI</a:t>
            </a:r>
            <a:endParaRPr kumimoji="0"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9" name="图片 378" descr="图片 378"/>
          <p:cNvPicPr>
            <a:picLocks noChangeAspect="1"/>
          </p:cNvPicPr>
          <p:nvPr/>
        </p:nvPicPr>
        <p:blipFill>
          <a:blip r:embed="rId3" cstate="email">
            <a:duotone>
              <a:srgbClr val="EBEBEB">
                <a:shade val="45000"/>
                <a:satMod val="135000"/>
              </a:srgbClr>
              <a:prstClr val="white"/>
            </a:duotone>
            <a:extLst>
              <a:ext uri="{28A0092B-C50C-407E-A947-70E740481C1C}">
                <a14:useLocalDpi xmlns:a14="http://schemas.microsoft.com/office/drawing/2010/main"/>
              </a:ext>
            </a:extLst>
          </a:blip>
          <a:stretch>
            <a:fillRect/>
          </a:stretch>
        </p:blipFill>
        <p:spPr bwMode="gray">
          <a:xfrm>
            <a:off x="8662398" y="3198243"/>
            <a:ext cx="569287" cy="660715"/>
          </a:xfrm>
          <a:prstGeom prst="rect">
            <a:avLst/>
          </a:prstGeom>
          <a:ln w="12700" cap="flat">
            <a:noFill/>
            <a:miter lim="400000"/>
          </a:ln>
          <a:effectLst/>
        </p:spPr>
      </p:pic>
      <p:sp>
        <p:nvSpPr>
          <p:cNvPr id="50" name="矩形 49"/>
          <p:cNvSpPr/>
          <p:nvPr/>
        </p:nvSpPr>
        <p:spPr bwMode="gray">
          <a:xfrm>
            <a:off x="6018314" y="2778851"/>
            <a:ext cx="1481113" cy="791737"/>
          </a:xfrm>
          <a:prstGeom prst="rect">
            <a:avLst/>
          </a:prstGeom>
          <a:solidFill>
            <a:schemeClr val="bg1">
              <a:lumMod val="95000"/>
            </a:schemeClr>
          </a:solidFill>
          <a:ln>
            <a:solidFill>
              <a:schemeClr val="bg1">
                <a:lumMod val="85000"/>
              </a:schemeClr>
            </a:solidFill>
          </a:ln>
        </p:spPr>
        <p:txBody>
          <a:bodyPr wrap="square" lIns="72000" tIns="72000" rIns="72000" bIns="72000" rtlCol="0">
            <a:spAutoFit/>
          </a:bodyPr>
          <a:lstStyle/>
          <a:p>
            <a:pPr marL="0" marR="0" lvl="0" indent="0" algn="ctr" defTabSz="1218916" eaLnBrk="1" fontAlgn="auto" latinLnBrk="0" hangingPunct="1">
              <a:spcBef>
                <a:spcPts val="0"/>
              </a:spcBef>
              <a:spcAft>
                <a:spcPts val="0"/>
              </a:spcAft>
              <a:buClrTx/>
              <a:buSzTx/>
              <a:buFontTx/>
              <a:buNone/>
              <a:tabLst/>
              <a:defRPr/>
            </a:pPr>
            <a:r>
              <a:rPr lang="en-US" altLang="zh-CN" sz="1200" b="1" kern="0" spc="-5"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Real time data</a:t>
            </a:r>
            <a:endParaRPr kumimoji="0" lang="en-US" altLang="zh-CN" sz="1200" b="1" i="0" u="none" strike="noStrike" kern="0" cap="none" spc="-5"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a:p>
            <a:pPr lvl="0" algn="ctr" defTabSz="1218916">
              <a:defRPr/>
            </a:pPr>
            <a:r>
              <a:rPr lang="en-US" altLang="zh-CN" sz="1000" kern="0" spc="69" dirty="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Configuration and neighbor information</a:t>
            </a:r>
          </a:p>
        </p:txBody>
      </p:sp>
      <p:sp>
        <p:nvSpPr>
          <p:cNvPr id="51" name="矩形 50"/>
          <p:cNvSpPr/>
          <p:nvPr/>
        </p:nvSpPr>
        <p:spPr bwMode="gray">
          <a:xfrm>
            <a:off x="10304648" y="2927982"/>
            <a:ext cx="1312586" cy="668626"/>
          </a:xfrm>
          <a:prstGeom prst="rect">
            <a:avLst/>
          </a:prstGeom>
          <a:solidFill>
            <a:schemeClr val="bg1">
              <a:lumMod val="95000"/>
            </a:schemeClr>
          </a:solidFill>
          <a:ln>
            <a:solidFill>
              <a:schemeClr val="bg1">
                <a:lumMod val="85000"/>
              </a:schemeClr>
            </a:solidFill>
          </a:ln>
        </p:spPr>
        <p:txBody>
          <a:bodyPr wrap="square" lIns="72000" tIns="72000" rIns="72000" bIns="72000" rtlCol="0">
            <a:spAutoFit/>
          </a:bodyPr>
          <a:lstStyle/>
          <a:p>
            <a:pPr marL="0" marR="0" lvl="0" indent="0" algn="ctr" defTabSz="1218916" eaLnBrk="1" fontAlgn="auto" latinLnBrk="0" hangingPunct="1">
              <a:spcBef>
                <a:spcPts val="0"/>
              </a:spcBef>
              <a:spcAft>
                <a:spcPts val="0"/>
              </a:spcAft>
              <a:buClrTx/>
              <a:buSzTx/>
              <a:buFontTx/>
              <a:buNone/>
              <a:tabLst/>
              <a:defRPr/>
            </a:pPr>
            <a:r>
              <a:rPr lang="en-US" altLang="zh-CN" sz="1200" b="1" kern="0" spc="-5"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Signal Configuration</a:t>
            </a:r>
            <a:endParaRPr kumimoji="0" lang="zh-CN" altLang="en-US" sz="1200" b="1" i="0" u="none" strike="noStrike" kern="0" cap="none" spc="-5"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ctr" defTabSz="1218916" eaLnBrk="1" fontAlgn="auto" latinLnBrk="0" hangingPunct="1">
              <a:spcBef>
                <a:spcPts val="0"/>
              </a:spcBef>
              <a:spcAft>
                <a:spcPts val="0"/>
              </a:spcAft>
              <a:buClrTx/>
              <a:buSzTx/>
              <a:buFontTx/>
              <a:buNone/>
              <a:tabLst/>
              <a:defRPr/>
            </a:pPr>
            <a:r>
              <a:rPr lang="en-US" altLang="zh-CN" sz="1000" kern="0" spc="69" dirty="0" smtClean="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a:t>
            </a:r>
            <a:endParaRPr kumimoji="0" lang="zh-CN" altLang="en-US" sz="1000" b="0" i="0" u="none" strike="noStrike" kern="0" cap="none" spc="69" normalizeH="0" baseline="0" noProof="0" dirty="0" smtClean="0">
              <a:ln>
                <a:noFill/>
              </a:ln>
              <a:solidFill>
                <a:srgbClr val="5C585B"/>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右箭头 51"/>
          <p:cNvSpPr/>
          <p:nvPr/>
        </p:nvSpPr>
        <p:spPr bwMode="gray">
          <a:xfrm>
            <a:off x="7513532" y="3027253"/>
            <a:ext cx="400281" cy="228840"/>
          </a:xfrm>
          <a:prstGeom prst="rightArrow">
            <a:avLst/>
          </a:prstGeom>
          <a:gradFill flip="none" rotWithShape="1">
            <a:gsLst>
              <a:gs pos="15000">
                <a:srgbClr val="1AABE2">
                  <a:lumMod val="5000"/>
                  <a:lumOff val="95000"/>
                  <a:alpha val="0"/>
                </a:srgbClr>
              </a:gs>
              <a:gs pos="81000">
                <a:srgbClr val="99DFF9"/>
              </a:gs>
            </a:gsLst>
            <a:lin ang="0" scaled="1"/>
            <a:tileRect/>
          </a:gradFill>
          <a:ln w="952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右箭头 52"/>
          <p:cNvSpPr/>
          <p:nvPr/>
        </p:nvSpPr>
        <p:spPr bwMode="gray">
          <a:xfrm>
            <a:off x="9812257" y="3146003"/>
            <a:ext cx="400281" cy="228840"/>
          </a:xfrm>
          <a:prstGeom prst="rightArrow">
            <a:avLst/>
          </a:prstGeom>
          <a:gradFill flip="none" rotWithShape="1">
            <a:gsLst>
              <a:gs pos="15000">
                <a:srgbClr val="1AABE2">
                  <a:lumMod val="5000"/>
                  <a:lumOff val="95000"/>
                  <a:alpha val="0"/>
                </a:srgbClr>
              </a:gs>
              <a:gs pos="81000">
                <a:srgbClr val="99DFF9"/>
              </a:gs>
            </a:gsLst>
            <a:lin ang="0" scaled="1"/>
            <a:tileRect/>
          </a:gradFill>
          <a:ln w="952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矩形 53"/>
          <p:cNvSpPr/>
          <p:nvPr/>
        </p:nvSpPr>
        <p:spPr bwMode="gray">
          <a:xfrm>
            <a:off x="9644888" y="2911545"/>
            <a:ext cx="684803"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Output</a:t>
            </a:r>
            <a:endParaRPr kumimoji="0" lang="zh-CN" altLang="en-US"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矩形 54"/>
          <p:cNvSpPr/>
          <p:nvPr/>
        </p:nvSpPr>
        <p:spPr bwMode="gray">
          <a:xfrm>
            <a:off x="7475969" y="2769946"/>
            <a:ext cx="551754"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Input</a:t>
            </a:r>
            <a:endParaRPr kumimoji="0" lang="zh-CN" altLang="en-US"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53151848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ym typeface="Huawei Sans" panose="020C0503030203020204" pitchFamily="34" charset="0"/>
              </a:rPr>
              <a:t>Scenario 2: </a:t>
            </a:r>
            <a:r>
              <a:rPr lang="en-US" altLang="zh-CN" dirty="0" smtClean="0">
                <a:sym typeface="Huawei Sans" panose="020C0503030203020204" pitchFamily="34" charset="0"/>
              </a:rPr>
              <a:t>AI-Powered </a:t>
            </a:r>
            <a:r>
              <a:rPr lang="en-US" altLang="zh-CN" dirty="0">
                <a:sym typeface="Huawei Sans" panose="020C0503030203020204" pitchFamily="34" charset="0"/>
              </a:rPr>
              <a:t>Predictive Calibration</a:t>
            </a:r>
          </a:p>
        </p:txBody>
      </p:sp>
      <p:sp>
        <p:nvSpPr>
          <p:cNvPr id="3" name="矩形 2"/>
          <p:cNvSpPr/>
          <p:nvPr/>
        </p:nvSpPr>
        <p:spPr bwMode="gray">
          <a:xfrm>
            <a:off x="8191893" y="3146242"/>
            <a:ext cx="3206691" cy="1132346"/>
          </a:xfrm>
          <a:prstGeom prst="rect">
            <a:avLst/>
          </a:prstGeom>
          <a:solidFill>
            <a:schemeClr val="bg1">
              <a:lumMod val="85000"/>
            </a:schemeClr>
          </a:solidFill>
          <a:ln w="12700" cap="flat" cmpd="sng" algn="ctr">
            <a:no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矩形 3"/>
          <p:cNvSpPr/>
          <p:nvPr/>
        </p:nvSpPr>
        <p:spPr bwMode="gray">
          <a:xfrm>
            <a:off x="4374844" y="3025832"/>
            <a:ext cx="1746007" cy="2518619"/>
          </a:xfrm>
          <a:prstGeom prst="rect">
            <a:avLst/>
          </a:prstGeom>
          <a:solidFill>
            <a:srgbClr val="EFF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FFAF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矩形 4"/>
          <p:cNvSpPr/>
          <p:nvPr/>
        </p:nvSpPr>
        <p:spPr bwMode="gray">
          <a:xfrm>
            <a:off x="829378" y="3025832"/>
            <a:ext cx="3548803" cy="25186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矩形 5"/>
          <p:cNvSpPr/>
          <p:nvPr/>
        </p:nvSpPr>
        <p:spPr bwMode="gray">
          <a:xfrm>
            <a:off x="731837" y="1382530"/>
            <a:ext cx="10690681" cy="564594"/>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algn="just">
              <a:lnSpc>
                <a:spcPct val="130000"/>
              </a:lnSpc>
              <a:spcAft>
                <a:spcPts val="300"/>
              </a:spcAft>
              <a:buFont typeface="+mj-lt"/>
              <a:buNone/>
            </a:pPr>
            <a:r>
              <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On a wireless network, APs are busy to different extents. How to accurately predict the load trend of each AP and perform differentiated predictive calibration on the entire network?</a:t>
            </a:r>
          </a:p>
        </p:txBody>
      </p:sp>
      <p:sp>
        <p:nvSpPr>
          <p:cNvPr id="7" name="矩形 6"/>
          <p:cNvSpPr/>
          <p:nvPr/>
        </p:nvSpPr>
        <p:spPr bwMode="gray">
          <a:xfrm>
            <a:off x="731837" y="985142"/>
            <a:ext cx="10690681" cy="3600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Challenge: How to efficiently use spectrum resources based on AP load data?</a:t>
            </a:r>
          </a:p>
        </p:txBody>
      </p:sp>
      <p:sp>
        <p:nvSpPr>
          <p:cNvPr id="8" name="矩形 7"/>
          <p:cNvSpPr/>
          <p:nvPr/>
        </p:nvSpPr>
        <p:spPr bwMode="gray">
          <a:xfrm>
            <a:off x="731837" y="2066341"/>
            <a:ext cx="10690681" cy="360000"/>
          </a:xfrm>
          <a:prstGeom prst="rect">
            <a:avLst/>
          </a:prstGeom>
          <a:solidFill>
            <a:srgbClr val="30B5C5"/>
          </a:solidFill>
          <a:ln w="9525" cap="flat" cmpd="sng" algn="ctr">
            <a:noFill/>
            <a:prstDash val="solid"/>
            <a:miter lim="800000"/>
          </a:ln>
          <a:effectLst/>
        </p:spPr>
        <p:txBody>
          <a:bodyPr wrap="square" lIns="0" tIns="0" rIns="0" bIns="0" rtlCol="0" anchor="ctr">
            <a:noAutofit/>
          </a:bodyPr>
          <a:lstStyle/>
          <a:p>
            <a:pPr algn="ctr"/>
            <a:r>
              <a:rPr lang="en-US" altLang="zh-CN" sz="1400" kern="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Solution: </a:t>
            </a:r>
            <a:r>
              <a:rPr lang="en-US" altLang="zh-CN" sz="1400" kern="0"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Integrates </a:t>
            </a:r>
            <a:r>
              <a:rPr lang="en-US" altLang="zh-CN" sz="1400" kern="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multiple prediction models to accurately predict AP loads and implement differentiated radio calibration.</a:t>
            </a:r>
          </a:p>
        </p:txBody>
      </p:sp>
      <p:sp>
        <p:nvSpPr>
          <p:cNvPr id="9" name="矩形 8"/>
          <p:cNvSpPr/>
          <p:nvPr/>
        </p:nvSpPr>
        <p:spPr bwMode="gray">
          <a:xfrm>
            <a:off x="731837" y="2472705"/>
            <a:ext cx="10690681" cy="3564742"/>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algn="just">
              <a:lnSpc>
                <a:spcPts val="2600"/>
              </a:lnSpc>
              <a:spcAft>
                <a:spcPts val="300"/>
              </a:spcAft>
              <a:buFont typeface="+mj-lt"/>
              <a:buNone/>
            </a:pPr>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0" name="直接箭头连接符 9"/>
          <p:cNvCxnSpPr/>
          <p:nvPr/>
        </p:nvCxnSpPr>
        <p:spPr bwMode="gray">
          <a:xfrm>
            <a:off x="829378" y="5551973"/>
            <a:ext cx="5414208" cy="0"/>
          </a:xfrm>
          <a:prstGeom prst="straightConnector1">
            <a:avLst/>
          </a:prstGeom>
          <a:noFill/>
          <a:ln w="28575" cap="flat" cmpd="sng" algn="ctr">
            <a:solidFill>
              <a:schemeClr val="bg1">
                <a:lumMod val="50000"/>
              </a:schemeClr>
            </a:solidFill>
            <a:prstDash val="solid"/>
            <a:miter lim="800000"/>
            <a:tailEnd type="triangle"/>
          </a:ln>
          <a:effectLst/>
        </p:spPr>
      </p:cxnSp>
      <p:cxnSp>
        <p:nvCxnSpPr>
          <p:cNvPr id="11" name="直接箭头连接符 10"/>
          <p:cNvCxnSpPr/>
          <p:nvPr/>
        </p:nvCxnSpPr>
        <p:spPr bwMode="gray">
          <a:xfrm flipV="1">
            <a:off x="829378" y="2742060"/>
            <a:ext cx="0" cy="2809914"/>
          </a:xfrm>
          <a:prstGeom prst="straightConnector1">
            <a:avLst/>
          </a:prstGeom>
          <a:noFill/>
          <a:ln w="28575" cap="flat" cmpd="sng" algn="ctr">
            <a:solidFill>
              <a:schemeClr val="bg1">
                <a:lumMod val="50000"/>
              </a:schemeClr>
            </a:solidFill>
            <a:prstDash val="solid"/>
            <a:miter lim="800000"/>
            <a:tailEnd type="triangle"/>
          </a:ln>
          <a:effectLst/>
        </p:spPr>
      </p:cxnSp>
      <p:sp>
        <p:nvSpPr>
          <p:cNvPr id="12" name="椭圆 11"/>
          <p:cNvSpPr>
            <a:spLocks noChangeAspect="1"/>
          </p:cNvSpPr>
          <p:nvPr/>
        </p:nvSpPr>
        <p:spPr bwMode="gray">
          <a:xfrm>
            <a:off x="972871" y="4124793"/>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椭圆 12"/>
          <p:cNvSpPr>
            <a:spLocks noChangeAspect="1"/>
          </p:cNvSpPr>
          <p:nvPr/>
        </p:nvSpPr>
        <p:spPr bwMode="gray">
          <a:xfrm>
            <a:off x="1261736" y="4366743"/>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椭圆 13"/>
          <p:cNvSpPr>
            <a:spLocks noChangeAspect="1"/>
          </p:cNvSpPr>
          <p:nvPr/>
        </p:nvSpPr>
        <p:spPr bwMode="gray">
          <a:xfrm>
            <a:off x="1550601" y="3983128"/>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椭圆 14"/>
          <p:cNvSpPr>
            <a:spLocks noChangeAspect="1"/>
          </p:cNvSpPr>
          <p:nvPr/>
        </p:nvSpPr>
        <p:spPr bwMode="gray">
          <a:xfrm>
            <a:off x="1839466" y="4203990"/>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椭圆 15"/>
          <p:cNvSpPr>
            <a:spLocks noChangeAspect="1"/>
          </p:cNvSpPr>
          <p:nvPr/>
        </p:nvSpPr>
        <p:spPr bwMode="gray">
          <a:xfrm>
            <a:off x="2128331" y="4203990"/>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椭圆 16"/>
          <p:cNvSpPr>
            <a:spLocks noChangeAspect="1"/>
          </p:cNvSpPr>
          <p:nvPr/>
        </p:nvSpPr>
        <p:spPr bwMode="gray">
          <a:xfrm>
            <a:off x="2417196" y="4637257"/>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椭圆 17"/>
          <p:cNvSpPr>
            <a:spLocks noChangeAspect="1"/>
          </p:cNvSpPr>
          <p:nvPr/>
        </p:nvSpPr>
        <p:spPr bwMode="gray">
          <a:xfrm>
            <a:off x="2706061" y="4148711"/>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椭圆 18"/>
          <p:cNvSpPr>
            <a:spLocks noChangeAspect="1"/>
          </p:cNvSpPr>
          <p:nvPr/>
        </p:nvSpPr>
        <p:spPr bwMode="gray">
          <a:xfrm>
            <a:off x="2994926" y="4413223"/>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椭圆 19"/>
          <p:cNvSpPr>
            <a:spLocks noChangeAspect="1"/>
          </p:cNvSpPr>
          <p:nvPr/>
        </p:nvSpPr>
        <p:spPr bwMode="gray">
          <a:xfrm>
            <a:off x="3283791" y="4012804"/>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椭圆 20"/>
          <p:cNvSpPr>
            <a:spLocks noChangeAspect="1"/>
          </p:cNvSpPr>
          <p:nvPr/>
        </p:nvSpPr>
        <p:spPr bwMode="gray">
          <a:xfrm>
            <a:off x="3572656" y="4179328"/>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椭圆 21"/>
          <p:cNvSpPr>
            <a:spLocks noChangeAspect="1"/>
          </p:cNvSpPr>
          <p:nvPr/>
        </p:nvSpPr>
        <p:spPr bwMode="gray">
          <a:xfrm>
            <a:off x="3861521" y="4179328"/>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椭圆 22"/>
          <p:cNvSpPr>
            <a:spLocks noChangeAspect="1"/>
          </p:cNvSpPr>
          <p:nvPr/>
        </p:nvSpPr>
        <p:spPr bwMode="gray">
          <a:xfrm>
            <a:off x="4150386" y="4613598"/>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椭圆 23"/>
          <p:cNvSpPr>
            <a:spLocks noChangeAspect="1"/>
          </p:cNvSpPr>
          <p:nvPr/>
        </p:nvSpPr>
        <p:spPr bwMode="gray">
          <a:xfrm>
            <a:off x="4439251" y="4122230"/>
            <a:ext cx="153670" cy="15367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椭圆 24"/>
          <p:cNvSpPr>
            <a:spLocks noChangeAspect="1"/>
          </p:cNvSpPr>
          <p:nvPr/>
        </p:nvSpPr>
        <p:spPr bwMode="gray">
          <a:xfrm>
            <a:off x="4728116" y="4364768"/>
            <a:ext cx="153670" cy="15367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椭圆 25"/>
          <p:cNvSpPr>
            <a:spLocks noChangeAspect="1"/>
          </p:cNvSpPr>
          <p:nvPr/>
        </p:nvSpPr>
        <p:spPr bwMode="gray">
          <a:xfrm>
            <a:off x="5016981" y="3964678"/>
            <a:ext cx="153670" cy="15367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椭圆 26"/>
          <p:cNvSpPr>
            <a:spLocks noChangeAspect="1"/>
          </p:cNvSpPr>
          <p:nvPr/>
        </p:nvSpPr>
        <p:spPr bwMode="gray">
          <a:xfrm>
            <a:off x="5305846" y="4210678"/>
            <a:ext cx="153670" cy="15367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椭圆 27"/>
          <p:cNvSpPr>
            <a:spLocks noChangeAspect="1"/>
          </p:cNvSpPr>
          <p:nvPr/>
        </p:nvSpPr>
        <p:spPr bwMode="gray">
          <a:xfrm>
            <a:off x="5594711" y="4210678"/>
            <a:ext cx="153670" cy="15367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椭圆 28"/>
          <p:cNvSpPr>
            <a:spLocks noChangeAspect="1"/>
          </p:cNvSpPr>
          <p:nvPr/>
        </p:nvSpPr>
        <p:spPr bwMode="gray">
          <a:xfrm>
            <a:off x="5883572" y="4635778"/>
            <a:ext cx="153670" cy="15367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0" name="直接箭头连接符 29"/>
          <p:cNvCxnSpPr/>
          <p:nvPr/>
        </p:nvCxnSpPr>
        <p:spPr bwMode="gray">
          <a:xfrm>
            <a:off x="4378181" y="2880560"/>
            <a:ext cx="0" cy="2671413"/>
          </a:xfrm>
          <a:prstGeom prst="straightConnector1">
            <a:avLst/>
          </a:prstGeom>
          <a:noFill/>
          <a:ln w="19050" cap="flat" cmpd="sng" algn="ctr">
            <a:solidFill>
              <a:srgbClr val="C7000B"/>
            </a:solidFill>
            <a:prstDash val="sysDot"/>
            <a:miter lim="800000"/>
            <a:headEnd type="triangle" w="med" len="med"/>
            <a:tailEnd type="none" w="med" len="med"/>
          </a:ln>
          <a:effectLst/>
        </p:spPr>
      </p:cxnSp>
      <p:cxnSp>
        <p:nvCxnSpPr>
          <p:cNvPr id="31" name="直接箭头连接符 30"/>
          <p:cNvCxnSpPr/>
          <p:nvPr/>
        </p:nvCxnSpPr>
        <p:spPr bwMode="gray">
          <a:xfrm>
            <a:off x="2635273" y="3614216"/>
            <a:ext cx="0" cy="1937757"/>
          </a:xfrm>
          <a:prstGeom prst="straightConnector1">
            <a:avLst/>
          </a:prstGeom>
          <a:noFill/>
          <a:ln w="19050" cap="flat" cmpd="sng" algn="ctr">
            <a:solidFill>
              <a:schemeClr val="bg1">
                <a:lumMod val="75000"/>
              </a:schemeClr>
            </a:solidFill>
            <a:prstDash val="sysDot"/>
            <a:miter lim="800000"/>
            <a:headEnd type="none" w="med" len="med"/>
            <a:tailEnd type="none" w="med" len="med"/>
          </a:ln>
          <a:effectLst/>
        </p:spPr>
      </p:cxnSp>
      <p:sp>
        <p:nvSpPr>
          <p:cNvPr id="32" name="矩形 31"/>
          <p:cNvSpPr/>
          <p:nvPr/>
        </p:nvSpPr>
        <p:spPr bwMode="gray">
          <a:xfrm>
            <a:off x="689582" y="2506697"/>
            <a:ext cx="976549" cy="276999"/>
          </a:xfrm>
          <a:prstGeom prst="rect">
            <a:avLst/>
          </a:prstGeom>
        </p:spPr>
        <p:txBody>
          <a:bodyPr wrap="none">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Load Trend</a:t>
            </a:r>
          </a:p>
        </p:txBody>
      </p:sp>
      <p:sp>
        <p:nvSpPr>
          <p:cNvPr id="33" name="矩形 32"/>
          <p:cNvSpPr/>
          <p:nvPr/>
        </p:nvSpPr>
        <p:spPr bwMode="gray">
          <a:xfrm>
            <a:off x="5875218" y="5574153"/>
            <a:ext cx="522900" cy="276999"/>
          </a:xfrm>
          <a:prstGeom prst="rect">
            <a:avLst/>
          </a:prstGeom>
        </p:spPr>
        <p:txBody>
          <a:bodyPr wrap="none">
            <a:spAutoFit/>
          </a:bodyPr>
          <a:lstStyle/>
          <a:p>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Data</a:t>
            </a:r>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矩形 33"/>
          <p:cNvSpPr/>
          <p:nvPr/>
        </p:nvSpPr>
        <p:spPr bwMode="gray">
          <a:xfrm>
            <a:off x="1238713" y="5574153"/>
            <a:ext cx="862737" cy="276999"/>
          </a:xfrm>
          <a:prstGeom prst="rect">
            <a:avLst/>
          </a:prstGeom>
        </p:spPr>
        <p:txBody>
          <a:bodyPr wrap="none">
            <a:spAutoFit/>
          </a:bodyPr>
          <a:lstStyle/>
          <a:p>
            <a:pPr algn="ct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Yesterday</a:t>
            </a:r>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矩形 34"/>
          <p:cNvSpPr/>
          <p:nvPr/>
        </p:nvSpPr>
        <p:spPr bwMode="gray">
          <a:xfrm>
            <a:off x="3133531" y="5574153"/>
            <a:ext cx="607859" cy="276999"/>
          </a:xfrm>
          <a:prstGeom prst="rect">
            <a:avLst/>
          </a:prstGeom>
        </p:spPr>
        <p:txBody>
          <a:bodyPr wrap="none">
            <a:spAutoFit/>
          </a:bodyPr>
          <a:lstStyle/>
          <a:p>
            <a:pPr algn="ct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Today</a:t>
            </a:r>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矩形 35"/>
          <p:cNvSpPr/>
          <p:nvPr/>
        </p:nvSpPr>
        <p:spPr bwMode="gray">
          <a:xfrm>
            <a:off x="4649516" y="5574153"/>
            <a:ext cx="1042273" cy="276999"/>
          </a:xfrm>
          <a:prstGeom prst="rect">
            <a:avLst/>
          </a:prstGeom>
        </p:spPr>
        <p:txBody>
          <a:bodyPr wrap="none">
            <a:spAutoFit/>
          </a:bodyPr>
          <a:lstStyle/>
          <a:p>
            <a:pPr algn="ct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“Tomorrow”</a:t>
            </a:r>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矩形 36"/>
          <p:cNvSpPr/>
          <p:nvPr/>
        </p:nvSpPr>
        <p:spPr bwMode="gray">
          <a:xfrm>
            <a:off x="3468179" y="2543773"/>
            <a:ext cx="1810111" cy="307777"/>
          </a:xfrm>
          <a:prstGeom prst="rect">
            <a:avLst/>
          </a:prstGeom>
        </p:spPr>
        <p:txBody>
          <a:bodyPr wrap="none">
            <a:spAutoFit/>
          </a:bodyPr>
          <a:lstStyle/>
          <a:p>
            <a:r>
              <a:rPr lang="en-US" altLang="zh-CN" sz="14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Optimization Time</a:t>
            </a:r>
            <a:endParaRPr lang="zh-CN" altLang="en-US" sz="14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矩形 37"/>
          <p:cNvSpPr/>
          <p:nvPr/>
        </p:nvSpPr>
        <p:spPr bwMode="gray">
          <a:xfrm>
            <a:off x="1993135" y="3154337"/>
            <a:ext cx="2321597" cy="461665"/>
          </a:xfrm>
          <a:prstGeom prst="rect">
            <a:avLst/>
          </a:prstGeom>
        </p:spPr>
        <p:txBody>
          <a:bodyPr wrap="square">
            <a:spAutoFit/>
          </a:bodyPr>
          <a:lstStyle/>
          <a:p>
            <a:pPr algn="r"/>
            <a:r>
              <a:rPr lang="en-US" altLang="zh-CN" sz="12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Traditional calibration: based on historical data</a:t>
            </a:r>
          </a:p>
        </p:txBody>
      </p:sp>
      <p:sp>
        <p:nvSpPr>
          <p:cNvPr id="39" name="矩形 38"/>
          <p:cNvSpPr/>
          <p:nvPr/>
        </p:nvSpPr>
        <p:spPr bwMode="gray">
          <a:xfrm>
            <a:off x="4371079" y="3163367"/>
            <a:ext cx="2714205" cy="461665"/>
          </a:xfrm>
          <a:prstGeom prst="rect">
            <a:avLst/>
          </a:prstGeom>
        </p:spPr>
        <p:txBody>
          <a:bodyPr wrap="none">
            <a:spAutoFit/>
          </a:bodyPr>
          <a:lstStyle/>
          <a:p>
            <a:r>
              <a:rPr lang="en-US" altLang="zh-CN" sz="12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AI-powered predictive calibration:</a:t>
            </a:r>
          </a:p>
          <a:p>
            <a:r>
              <a:rPr lang="en-US" altLang="zh-CN" sz="12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based on predicted values</a:t>
            </a:r>
          </a:p>
        </p:txBody>
      </p:sp>
      <p:sp>
        <p:nvSpPr>
          <p:cNvPr id="40" name="矩形 39"/>
          <p:cNvSpPr/>
          <p:nvPr/>
        </p:nvSpPr>
        <p:spPr bwMode="gray">
          <a:xfrm>
            <a:off x="7141449" y="2549886"/>
            <a:ext cx="4342180" cy="523220"/>
          </a:xfrm>
          <a:prstGeom prst="rect">
            <a:avLst/>
          </a:prstGeom>
        </p:spPr>
        <p:txBody>
          <a:bodyPr wrap="square">
            <a:spAutoFit/>
          </a:bodyPr>
          <a:lstStyle/>
          <a:p>
            <a:r>
              <a:rPr lang="en-US" altLang="zh-CN" sz="14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Differentiated radio calibration: APs with heavy loads preferentially select clean channels.</a:t>
            </a:r>
          </a:p>
        </p:txBody>
      </p:sp>
      <p:sp>
        <p:nvSpPr>
          <p:cNvPr id="41" name="矩形 40"/>
          <p:cNvSpPr/>
          <p:nvPr/>
        </p:nvSpPr>
        <p:spPr bwMode="gray">
          <a:xfrm>
            <a:off x="6136668" y="3663912"/>
            <a:ext cx="1685683" cy="432000"/>
          </a:xfrm>
          <a:prstGeom prst="rect">
            <a:avLst/>
          </a:prstGeom>
          <a:solidFill>
            <a:srgbClr val="FEF3EC"/>
          </a:solidFill>
          <a:ln w="12700" cap="flat">
            <a:solidFill>
              <a:srgbClr val="F6B78C"/>
            </a:solidFill>
            <a:miter lim="400000"/>
          </a:ln>
          <a:effectLst/>
          <a:sp3d/>
        </p:spPr>
        <p:txBody>
          <a:bodyPr rot="0" spcFirstLastPara="1" vertOverflow="overflow" horzOverflow="overflow" vert="horz" wrap="square" lIns="18815" tIns="18815" rIns="18815" bIns="18815" numCol="1" spcCol="38100" rtlCol="0" anchor="ctr">
            <a:noAutofit/>
          </a:bodyPr>
          <a:lstStyle/>
          <a:p>
            <a:pPr lvl="0" algn="ctr" defTabSz="305741" hangingPunct="0">
              <a:defRPr/>
            </a:pPr>
            <a:r>
              <a:rPr lang="en-US" altLang="zh-CN" sz="1200" kern="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rPr>
              <a:t>Historical data in the past 7 days</a:t>
            </a:r>
          </a:p>
        </p:txBody>
      </p:sp>
      <p:sp>
        <p:nvSpPr>
          <p:cNvPr id="42" name="矩形 41"/>
          <p:cNvSpPr/>
          <p:nvPr/>
        </p:nvSpPr>
        <p:spPr bwMode="gray">
          <a:xfrm>
            <a:off x="8286238" y="3663912"/>
            <a:ext cx="1159749" cy="432000"/>
          </a:xfrm>
          <a:prstGeom prst="rect">
            <a:avLst/>
          </a:prstGeom>
          <a:solidFill>
            <a:srgbClr val="FEF3EC"/>
          </a:solidFill>
          <a:ln w="12700" cap="flat">
            <a:solidFill>
              <a:srgbClr val="F6B78C"/>
            </a:solidFill>
            <a:miter lim="400000"/>
          </a:ln>
          <a:effectLst/>
          <a:sp3d/>
        </p:spPr>
        <p:txBody>
          <a:bodyPr rot="0" spcFirstLastPara="1" vertOverflow="overflow" horzOverflow="overflow" vert="horz" wrap="square" lIns="18815" tIns="18815" rIns="18815" bIns="18815" numCol="1" spcCol="38100" rtlCol="0" anchor="ctr">
            <a:noAutofit/>
          </a:bodyPr>
          <a:lstStyle/>
          <a:p>
            <a:pPr lvl="0" algn="ctr" defTabSz="305741" hangingPunct="0">
              <a:defRPr/>
            </a:pPr>
            <a:r>
              <a:rPr lang="en-US" altLang="zh-CN" sz="1200" kern="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rPr>
              <a:t>Baseline training</a:t>
            </a:r>
          </a:p>
        </p:txBody>
      </p:sp>
      <p:sp>
        <p:nvSpPr>
          <p:cNvPr id="43" name="文本框 42"/>
          <p:cNvSpPr txBox="1"/>
          <p:nvPr/>
        </p:nvSpPr>
        <p:spPr bwMode="gray">
          <a:xfrm>
            <a:off x="8459695" y="3160011"/>
            <a:ext cx="2671085" cy="399324"/>
          </a:xfrm>
          <a:prstGeom prst="rect">
            <a:avLst/>
          </a:prstGeom>
          <a:noFill/>
          <a:ln w="28575" cap="flat">
            <a:noFill/>
            <a:miter lim="400000"/>
          </a:ln>
          <a:effectLst/>
          <a:sp3d/>
        </p:spPr>
        <p:txBody>
          <a:bodyPr rot="0" spcFirstLastPara="1" vertOverflow="overflow" horzOverflow="overflow" vert="horz" wrap="none" lIns="18815" tIns="18815" rIns="18815" bIns="18815" numCol="1" spcCol="38100" rtlCol="0" anchor="ctr">
            <a:noAutofit/>
          </a:bodyPr>
          <a:lstStyle/>
          <a:p>
            <a:pPr lvl="0" algn="ctr" defTabSz="305741" hangingPunct="0">
              <a:defRPr/>
            </a:pP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AI-powered intelligent algorithm</a:t>
            </a:r>
          </a:p>
        </p:txBody>
      </p:sp>
      <p:sp>
        <p:nvSpPr>
          <p:cNvPr id="44" name="文本框 43"/>
          <p:cNvSpPr txBox="1"/>
          <p:nvPr/>
        </p:nvSpPr>
        <p:spPr bwMode="gray">
          <a:xfrm>
            <a:off x="6274765" y="5173444"/>
            <a:ext cx="5131832" cy="412414"/>
          </a:xfrm>
          <a:prstGeom prst="rect">
            <a:avLst/>
          </a:prstGeom>
          <a:solidFill>
            <a:schemeClr val="bg1">
              <a:lumMod val="75000"/>
            </a:schemeClr>
          </a:solidFill>
          <a:ln w="28575" cap="flat">
            <a:noFill/>
            <a:miter lim="400000"/>
          </a:ln>
          <a:effectLst/>
          <a:sp3d/>
        </p:spPr>
        <p:txBody>
          <a:bodyPr rot="0" spcFirstLastPara="1" vertOverflow="overflow" horzOverflow="overflow" vert="horz" wrap="none" lIns="18815" tIns="18815" rIns="18815" bIns="18815" numCol="1" spcCol="38100" rtlCol="0" anchor="ctr">
            <a:noAutofit/>
          </a:bodyPr>
          <a:lstStyle/>
          <a:p>
            <a:pPr marL="0" marR="0" lvl="0" indent="0" algn="ctr" defTabSz="305741" eaLnBrk="1" fontAlgn="auto" latinLnBrk="0" hangingPunct="0">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Device</a:t>
            </a:r>
            <a:endParaRPr kumimoji="0" lang="en-US" altLang="en-US" sz="16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矩形 44"/>
          <p:cNvSpPr/>
          <p:nvPr/>
        </p:nvSpPr>
        <p:spPr bwMode="gray">
          <a:xfrm>
            <a:off x="10021784" y="3663912"/>
            <a:ext cx="1320724" cy="432000"/>
          </a:xfrm>
          <a:prstGeom prst="rect">
            <a:avLst/>
          </a:prstGeom>
          <a:solidFill>
            <a:srgbClr val="FEF3EC"/>
          </a:solidFill>
          <a:ln w="12700" cap="flat">
            <a:solidFill>
              <a:srgbClr val="F6B78C"/>
            </a:solidFill>
            <a:miter lim="400000"/>
          </a:ln>
          <a:effectLst/>
          <a:sp3d/>
        </p:spPr>
        <p:txBody>
          <a:bodyPr rot="0" spcFirstLastPara="1" vertOverflow="overflow" horzOverflow="overflow" vert="horz" wrap="square" lIns="18815" tIns="18815" rIns="18815" bIns="18815" numCol="1" spcCol="38100" rtlCol="0" anchor="ctr">
            <a:noAutofit/>
          </a:bodyPr>
          <a:lstStyle/>
          <a:p>
            <a:pPr lvl="0" algn="ctr" defTabSz="305741" hangingPunct="0">
              <a:defRPr/>
            </a:pPr>
            <a:r>
              <a:rPr lang="en-US" altLang="zh-CN" sz="1200" kern="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rPr>
              <a:t>Load prediction</a:t>
            </a:r>
          </a:p>
        </p:txBody>
      </p:sp>
      <p:cxnSp>
        <p:nvCxnSpPr>
          <p:cNvPr id="46" name="直接箭头连接符 45"/>
          <p:cNvCxnSpPr>
            <a:stCxn id="41" idx="3"/>
            <a:endCxn id="42" idx="1"/>
          </p:cNvCxnSpPr>
          <p:nvPr/>
        </p:nvCxnSpPr>
        <p:spPr bwMode="gray">
          <a:xfrm>
            <a:off x="7822351" y="3879912"/>
            <a:ext cx="463887" cy="0"/>
          </a:xfrm>
          <a:prstGeom prst="straightConnector1">
            <a:avLst/>
          </a:prstGeom>
          <a:noFill/>
          <a:ln w="28575" cap="flat" cmpd="sng" algn="ctr">
            <a:solidFill>
              <a:srgbClr val="F6B78C"/>
            </a:solidFill>
            <a:prstDash val="solid"/>
            <a:miter lim="800000"/>
            <a:tailEnd type="triangle"/>
          </a:ln>
          <a:effectLst/>
        </p:spPr>
      </p:cxnSp>
      <p:cxnSp>
        <p:nvCxnSpPr>
          <p:cNvPr id="47" name="直接箭头连接符 46"/>
          <p:cNvCxnSpPr>
            <a:stCxn id="42" idx="3"/>
            <a:endCxn id="45" idx="1"/>
          </p:cNvCxnSpPr>
          <p:nvPr/>
        </p:nvCxnSpPr>
        <p:spPr bwMode="gray">
          <a:xfrm>
            <a:off x="9445987" y="3879912"/>
            <a:ext cx="575797" cy="0"/>
          </a:xfrm>
          <a:prstGeom prst="straightConnector1">
            <a:avLst/>
          </a:prstGeom>
          <a:noFill/>
          <a:ln w="28575" cap="flat" cmpd="sng" algn="ctr">
            <a:solidFill>
              <a:srgbClr val="F6B78C"/>
            </a:solidFill>
            <a:prstDash val="solid"/>
            <a:miter lim="800000"/>
            <a:tailEnd type="triangle"/>
          </a:ln>
          <a:effectLst/>
        </p:spPr>
      </p:cxnSp>
      <p:cxnSp>
        <p:nvCxnSpPr>
          <p:cNvPr id="48" name="直接箭头连接符 47"/>
          <p:cNvCxnSpPr>
            <a:stCxn id="45" idx="2"/>
          </p:cNvCxnSpPr>
          <p:nvPr/>
        </p:nvCxnSpPr>
        <p:spPr bwMode="gray">
          <a:xfrm>
            <a:off x="10682146" y="4095912"/>
            <a:ext cx="1" cy="1077532"/>
          </a:xfrm>
          <a:prstGeom prst="straightConnector1">
            <a:avLst/>
          </a:prstGeom>
          <a:noFill/>
          <a:ln w="28575" cap="flat" cmpd="sng" algn="ctr">
            <a:solidFill>
              <a:srgbClr val="F6B78C"/>
            </a:solidFill>
            <a:prstDash val="solid"/>
            <a:miter lim="800000"/>
            <a:tailEnd type="triangle"/>
          </a:ln>
          <a:effectLst/>
        </p:spPr>
      </p:cxnSp>
      <p:sp>
        <p:nvSpPr>
          <p:cNvPr id="49" name="文本框 48"/>
          <p:cNvSpPr txBox="1"/>
          <p:nvPr/>
        </p:nvSpPr>
        <p:spPr bwMode="gray">
          <a:xfrm>
            <a:off x="6982026" y="4528145"/>
            <a:ext cx="1151277" cy="307777"/>
          </a:xfrm>
          <a:prstGeom prst="rect">
            <a:avLst/>
          </a:prstGeom>
          <a:noFill/>
        </p:spPr>
        <p:txBody>
          <a:bodyPr vert="horz" wrap="none" rtlCol="0">
            <a:spAutoFit/>
          </a:bodyPr>
          <a:lstStyle/>
          <a:p>
            <a:pPr lvl="0" defTabSz="914400">
              <a:defRPr/>
            </a:pP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Report data</a:t>
            </a:r>
          </a:p>
        </p:txBody>
      </p:sp>
      <p:sp>
        <p:nvSpPr>
          <p:cNvPr id="50" name="文本框 49"/>
          <p:cNvSpPr txBox="1"/>
          <p:nvPr/>
        </p:nvSpPr>
        <p:spPr bwMode="gray">
          <a:xfrm>
            <a:off x="8389118" y="4527912"/>
            <a:ext cx="2313454" cy="307777"/>
          </a:xfrm>
          <a:prstGeom prst="rect">
            <a:avLst/>
          </a:prstGeom>
          <a:noFill/>
        </p:spPr>
        <p:txBody>
          <a:bodyPr vert="horz" wrap="none" rtlCol="0">
            <a:spAutoFit/>
          </a:bodyPr>
          <a:lstStyle/>
          <a:p>
            <a:pPr lvl="0" algn="r" defTabSz="914400">
              <a:defRPr/>
            </a:pP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Guide device optimization</a:t>
            </a:r>
          </a:p>
        </p:txBody>
      </p:sp>
      <p:cxnSp>
        <p:nvCxnSpPr>
          <p:cNvPr id="51" name="直接箭头连接符 50"/>
          <p:cNvCxnSpPr>
            <a:endCxn id="41" idx="2"/>
          </p:cNvCxnSpPr>
          <p:nvPr/>
        </p:nvCxnSpPr>
        <p:spPr bwMode="gray">
          <a:xfrm flipV="1">
            <a:off x="6973311" y="4095912"/>
            <a:ext cx="0" cy="1077532"/>
          </a:xfrm>
          <a:prstGeom prst="straightConnector1">
            <a:avLst/>
          </a:prstGeom>
          <a:noFill/>
          <a:ln w="28575" cap="flat" cmpd="sng" algn="ctr">
            <a:solidFill>
              <a:srgbClr val="F6B78C"/>
            </a:solidFill>
            <a:prstDash val="solid"/>
            <a:miter lim="800000"/>
            <a:tailEnd type="triangle"/>
          </a:ln>
          <a:effectLst/>
        </p:spPr>
      </p:cxnSp>
    </p:spTree>
    <p:extLst>
      <p:ext uri="{BB962C8B-B14F-4D97-AF65-F5344CB8AC3E}">
        <p14:creationId xmlns:p14="http://schemas.microsoft.com/office/powerpoint/2010/main" val="29187572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79"/>
          <p:cNvPicPr>
            <a:picLocks noChangeAspect="1"/>
          </p:cNvPicPr>
          <p:nvPr/>
        </p:nvPicPr>
        <p:blipFill>
          <a:blip r:embed="rId3"/>
          <a:stretch>
            <a:fillRect/>
          </a:stretch>
        </p:blipFill>
        <p:spPr bwMode="invGray">
          <a:xfrm>
            <a:off x="7463259" y="4072987"/>
            <a:ext cx="3791224" cy="2122994"/>
          </a:xfrm>
          <a:prstGeom prst="rect">
            <a:avLst/>
          </a:prstGeom>
        </p:spPr>
      </p:pic>
      <p:pic>
        <p:nvPicPr>
          <p:cNvPr id="26" name="图片 35"/>
          <p:cNvPicPr>
            <a:picLocks noChangeAspect="1"/>
          </p:cNvPicPr>
          <p:nvPr/>
        </p:nvPicPr>
        <p:blipFill>
          <a:blip r:embed="rId4"/>
          <a:stretch>
            <a:fillRect/>
          </a:stretch>
        </p:blipFill>
        <p:spPr bwMode="invGray">
          <a:xfrm>
            <a:off x="2587953" y="3181342"/>
            <a:ext cx="4566479" cy="2720975"/>
          </a:xfrm>
          <a:prstGeom prst="rect">
            <a:avLst/>
          </a:prstGeom>
        </p:spPr>
      </p:pic>
      <p:pic>
        <p:nvPicPr>
          <p:cNvPr id="21" name="图片 56"/>
          <p:cNvPicPr>
            <a:picLocks noChangeAspect="1"/>
          </p:cNvPicPr>
          <p:nvPr/>
        </p:nvPicPr>
        <p:blipFill>
          <a:blip r:embed="rId5"/>
          <a:stretch>
            <a:fillRect/>
          </a:stretch>
        </p:blipFill>
        <p:spPr bwMode="invGray">
          <a:xfrm>
            <a:off x="562114" y="2547131"/>
            <a:ext cx="1771628" cy="1525856"/>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13: AI-Powered Predictive </a:t>
            </a:r>
            <a:r>
              <a:rPr lang="en-US" altLang="zh-CN" dirty="0" smtClean="0">
                <a:sym typeface="Huawei Sans" panose="020C0503030203020204" pitchFamily="34" charset="0"/>
              </a:rPr>
              <a:t>Calibration (1)</a:t>
            </a:r>
            <a:endParaRPr lang="zh-CN" altLang="en-US" dirty="0">
              <a:sym typeface="Huawei Sans" panose="020C0503030203020204" pitchFamily="34" charset="0"/>
            </a:endParaRPr>
          </a:p>
        </p:txBody>
      </p:sp>
      <p:sp>
        <p:nvSpPr>
          <p:cNvPr id="15" name="Working with Partners to Build One of the Five Clouds for an Intelligent World"/>
          <p:cNvSpPr txBox="1"/>
          <p:nvPr/>
        </p:nvSpPr>
        <p:spPr bwMode="gray">
          <a:xfrm>
            <a:off x="452339" y="973497"/>
            <a:ext cx="11260235" cy="1083548"/>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ct val="1300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The wireless network office area of a company was upgraded and reconstructed. Employees were temporarily moved to building C4 for centralized office. As a result, the number of employees in building C4 increased, and the network load also increased. Employees complained that the wireless network response was getting slower. Using the intelligent radio calibration, CampusInsight automatically identified high-load areas in building C4 and accordingly adjusted APs' frequency bandwidth, thereby improving client bandwidth and network experience.</a:t>
            </a:r>
          </a:p>
        </p:txBody>
      </p:sp>
      <p:sp>
        <p:nvSpPr>
          <p:cNvPr id="16" name="文本框 15"/>
          <p:cNvSpPr txBox="1"/>
          <p:nvPr/>
        </p:nvSpPr>
        <p:spPr bwMode="gray">
          <a:xfrm>
            <a:off x="449677" y="2085466"/>
            <a:ext cx="2798347" cy="461665"/>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1. Choose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Intelligent Radio Calibration</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 and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Big Data Calibration</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17" name="文本框 16"/>
          <p:cNvSpPr txBox="1"/>
          <p:nvPr/>
        </p:nvSpPr>
        <p:spPr bwMode="gray">
          <a:xfrm>
            <a:off x="2508619" y="2742440"/>
            <a:ext cx="4669300" cy="461665"/>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2. Enable intelligent radio calibration. You are advised to enable this function in advance to improve the data training accuracy.</a:t>
            </a:r>
          </a:p>
        </p:txBody>
      </p:sp>
      <p:sp>
        <p:nvSpPr>
          <p:cNvPr id="20" name="矩形 19"/>
          <p:cNvSpPr/>
          <p:nvPr/>
        </p:nvSpPr>
        <p:spPr bwMode="gray">
          <a:xfrm>
            <a:off x="1447929" y="3170338"/>
            <a:ext cx="885814" cy="239485"/>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矩形 22"/>
          <p:cNvSpPr/>
          <p:nvPr/>
        </p:nvSpPr>
        <p:spPr bwMode="gray">
          <a:xfrm>
            <a:off x="2650393" y="5371497"/>
            <a:ext cx="1117674" cy="20606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文本框 23"/>
          <p:cNvSpPr txBox="1"/>
          <p:nvPr/>
        </p:nvSpPr>
        <p:spPr bwMode="gray">
          <a:xfrm>
            <a:off x="2587953" y="4870310"/>
            <a:ext cx="2600392" cy="276999"/>
          </a:xfrm>
          <a:prstGeom prst="rect">
            <a:avLst/>
          </a:prstGeom>
          <a:solidFill>
            <a:srgbClr val="C7000B"/>
          </a:solidFill>
        </p:spPr>
        <p:txBody>
          <a:bodyPr vert="horz" wrap="none" rtlCol="0">
            <a:spAutoFit/>
          </a:bodyPr>
          <a:lstStyle/>
          <a:p>
            <a:r>
              <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Enable intelligent radio calibration</a:t>
            </a:r>
          </a:p>
        </p:txBody>
      </p:sp>
      <p:sp>
        <p:nvSpPr>
          <p:cNvPr id="25" name="文本框 24"/>
          <p:cNvSpPr txBox="1"/>
          <p:nvPr/>
        </p:nvSpPr>
        <p:spPr bwMode="gray">
          <a:xfrm>
            <a:off x="7394000" y="3650545"/>
            <a:ext cx="3860483" cy="461665"/>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3. Click Next. On the Load Optimization page, many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high-load APs</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 are identified by </a:t>
            </a: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4C-3F</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9" name="矩形 28"/>
          <p:cNvSpPr/>
          <p:nvPr/>
        </p:nvSpPr>
        <p:spPr bwMode="gray">
          <a:xfrm>
            <a:off x="9759853" y="4103044"/>
            <a:ext cx="699166" cy="264788"/>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矩形 29"/>
          <p:cNvSpPr/>
          <p:nvPr/>
        </p:nvSpPr>
        <p:spPr bwMode="gray">
          <a:xfrm>
            <a:off x="8828480" y="4668762"/>
            <a:ext cx="1862745" cy="46062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49784913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38"/>
          <p:cNvPicPr>
            <a:picLocks noChangeAspect="1"/>
          </p:cNvPicPr>
          <p:nvPr/>
        </p:nvPicPr>
        <p:blipFill>
          <a:blip r:embed="rId3"/>
          <a:stretch>
            <a:fillRect/>
          </a:stretch>
        </p:blipFill>
        <p:spPr bwMode="invGray">
          <a:xfrm>
            <a:off x="5966080" y="1978946"/>
            <a:ext cx="5178169" cy="2523927"/>
          </a:xfrm>
          <a:prstGeom prst="rect">
            <a:avLst/>
          </a:prstGeom>
        </p:spPr>
      </p:pic>
      <p:pic>
        <p:nvPicPr>
          <p:cNvPr id="16" name="图片 39"/>
          <p:cNvPicPr>
            <a:picLocks noChangeAspect="1"/>
          </p:cNvPicPr>
          <p:nvPr/>
        </p:nvPicPr>
        <p:blipFill>
          <a:blip r:embed="rId4"/>
          <a:stretch>
            <a:fillRect/>
          </a:stretch>
        </p:blipFill>
        <p:spPr bwMode="invGray">
          <a:xfrm>
            <a:off x="462068" y="1978946"/>
            <a:ext cx="5313909" cy="2027274"/>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13: AI-Powered Predictive Calibration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20" name="文本框 19"/>
          <p:cNvSpPr txBox="1"/>
          <p:nvPr/>
        </p:nvSpPr>
        <p:spPr bwMode="gray">
          <a:xfrm>
            <a:off x="452543" y="988521"/>
            <a:ext cx="4905115" cy="830997"/>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4. On the second day after big data calibration is enabled, the bandwidth of the APs on the third floor of building C4 is increased to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252 Mbps (by 50%) </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and the average channel utilization is reduced to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4% (by 50%)</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1" name="矩形 20"/>
          <p:cNvSpPr/>
          <p:nvPr/>
        </p:nvSpPr>
        <p:spPr bwMode="gray">
          <a:xfrm>
            <a:off x="1803462" y="2856577"/>
            <a:ext cx="1292163" cy="584114"/>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矩形 21"/>
          <p:cNvSpPr/>
          <p:nvPr/>
        </p:nvSpPr>
        <p:spPr bwMode="gray">
          <a:xfrm>
            <a:off x="4437019" y="2917314"/>
            <a:ext cx="1318693" cy="52337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文本框 22"/>
          <p:cNvSpPr txBox="1"/>
          <p:nvPr/>
        </p:nvSpPr>
        <p:spPr bwMode="gray">
          <a:xfrm>
            <a:off x="5893599" y="988521"/>
            <a:ext cx="5487755" cy="1015663"/>
          </a:xfrm>
          <a:prstGeom prst="rect">
            <a:avLst/>
          </a:prstGeom>
          <a:noFill/>
        </p:spPr>
        <p:txBody>
          <a:bodyPr vert="horz" wrap="square" rtlCol="0">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5. Check the calibration details. The 5 GHz frequency band of the high-load APs on the third floor of building </a:t>
            </a: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4C </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is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changed from 20 MHz to 40 </a:t>
            </a:r>
            <a:r>
              <a:rPr lang="en-US" altLang="zh-CN" sz="1200" dirty="0" err="1">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MHz.</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 The Internet access experience is improved and no frame freezing occurs</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Note: If the frequency band of APs increases, the client bandwidth will also increase.</a:t>
            </a:r>
          </a:p>
        </p:txBody>
      </p:sp>
      <p:sp>
        <p:nvSpPr>
          <p:cNvPr id="26" name="矩形 25"/>
          <p:cNvSpPr/>
          <p:nvPr/>
        </p:nvSpPr>
        <p:spPr bwMode="gray">
          <a:xfrm>
            <a:off x="9893206" y="4089228"/>
            <a:ext cx="1065250" cy="413645"/>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矩形 27"/>
          <p:cNvSpPr/>
          <p:nvPr/>
        </p:nvSpPr>
        <p:spPr bwMode="gray">
          <a:xfrm>
            <a:off x="5357658" y="3641335"/>
            <a:ext cx="177024" cy="164241"/>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圆角矩形 75"/>
          <p:cNvSpPr/>
          <p:nvPr/>
        </p:nvSpPr>
        <p:spPr bwMode="gray">
          <a:xfrm>
            <a:off x="922614" y="4891844"/>
            <a:ext cx="10346771" cy="305982"/>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Case Benefits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75"/>
          <p:cNvSpPr/>
          <p:nvPr/>
        </p:nvSpPr>
        <p:spPr bwMode="gray">
          <a:xfrm>
            <a:off x="922614" y="5233077"/>
            <a:ext cx="10346771" cy="636946"/>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lstStyle/>
          <a:p>
            <a:pPr>
              <a:lnSpc>
                <a:spcPts val="2200"/>
              </a:lnSpc>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Using intelligent radio calibration, CampusInsight continuously collects massive data of real clients, identifies high-load APs and edge APs through AI algorithms, and provides decision-making data for differentiated system optimization, enabling the network to follow clients.</a:t>
            </a:r>
          </a:p>
        </p:txBody>
      </p:sp>
    </p:spTree>
    <p:extLst>
      <p:ext uri="{BB962C8B-B14F-4D97-AF65-F5344CB8AC3E}">
        <p14:creationId xmlns:p14="http://schemas.microsoft.com/office/powerpoint/2010/main" val="32660392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ym typeface="Huawei Sans" panose="020C0503030203020204" pitchFamily="34" charset="0"/>
              </a:rPr>
              <a:t>Campus Network O&amp;M </a:t>
            </a:r>
            <a:r>
              <a:rPr lang="en-US" altLang="zh-CN" dirty="0" smtClean="0">
                <a:sym typeface="Huawei Sans" panose="020C0503030203020204" pitchFamily="34" charset="0"/>
              </a:rPr>
              <a:t>Requirements: AI-Powered Intelligent O&amp;M</a:t>
            </a:r>
            <a:endParaRPr lang="zh-CN" altLang="en-US" dirty="0">
              <a:sym typeface="Huawei Sans" panose="020C0503030203020204" pitchFamily="34" charset="0"/>
            </a:endParaRPr>
          </a:p>
        </p:txBody>
      </p:sp>
      <p:sp>
        <p:nvSpPr>
          <p:cNvPr id="4" name="任意多边形 3"/>
          <p:cNvSpPr/>
          <p:nvPr/>
        </p:nvSpPr>
        <p:spPr bwMode="gray">
          <a:xfrm rot="5400000" flipV="1">
            <a:off x="1903267" y="2303668"/>
            <a:ext cx="1410349" cy="49619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2042390"/>
              <a:gd name="connsiteY0" fmla="*/ 0 h 659976"/>
              <a:gd name="connsiteX1" fmla="*/ 0 w 2042390"/>
              <a:gd name="connsiteY1" fmla="*/ 659976 h 659976"/>
              <a:gd name="connsiteX2" fmla="*/ 2042390 w 2042390"/>
              <a:gd name="connsiteY2" fmla="*/ 480554 h 659976"/>
              <a:gd name="connsiteX3" fmla="*/ 602404 w 2042390"/>
              <a:gd name="connsiteY3" fmla="*/ 0 h 659976"/>
              <a:gd name="connsiteX0" fmla="*/ 4898426 w 6338412"/>
              <a:gd name="connsiteY0" fmla="*/ 0 h 507739"/>
              <a:gd name="connsiteX1" fmla="*/ 0 w 6338412"/>
              <a:gd name="connsiteY1" fmla="*/ 507739 h 507739"/>
              <a:gd name="connsiteX2" fmla="*/ 6338412 w 6338412"/>
              <a:gd name="connsiteY2" fmla="*/ 480554 h 507739"/>
              <a:gd name="connsiteX3" fmla="*/ 4898426 w 6338412"/>
              <a:gd name="connsiteY3" fmla="*/ 0 h 507739"/>
              <a:gd name="connsiteX0" fmla="*/ 4203860 w 6338412"/>
              <a:gd name="connsiteY0" fmla="*/ 0 h 627354"/>
              <a:gd name="connsiteX1" fmla="*/ 0 w 6338412"/>
              <a:gd name="connsiteY1" fmla="*/ 627354 h 627354"/>
              <a:gd name="connsiteX2" fmla="*/ 6338412 w 6338412"/>
              <a:gd name="connsiteY2" fmla="*/ 600169 h 627354"/>
              <a:gd name="connsiteX3" fmla="*/ 4203860 w 6338412"/>
              <a:gd name="connsiteY3"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261238"/>
              <a:gd name="connsiteY0" fmla="*/ 0 h 627354"/>
              <a:gd name="connsiteX1" fmla="*/ 0 w 6261238"/>
              <a:gd name="connsiteY1" fmla="*/ 627354 h 627354"/>
              <a:gd name="connsiteX2" fmla="*/ 6261238 w 6261238"/>
              <a:gd name="connsiteY2" fmla="*/ 605606 h 627354"/>
              <a:gd name="connsiteX3" fmla="*/ 4883586 w 6261238"/>
              <a:gd name="connsiteY3" fmla="*/ 6442 h 627354"/>
              <a:gd name="connsiteX4" fmla="*/ 4203860 w 6261238"/>
              <a:gd name="connsiteY4" fmla="*/ 0 h 627354"/>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660639 w 6261238"/>
              <a:gd name="connsiteY3" fmla="*/ 0 h 620912"/>
              <a:gd name="connsiteX4" fmla="*/ 3732241 w 6261238"/>
              <a:gd name="connsiteY4" fmla="*/ 4432 h 620912"/>
              <a:gd name="connsiteX0" fmla="*/ 4049512 w 6261238"/>
              <a:gd name="connsiteY0" fmla="*/ 0 h 638228"/>
              <a:gd name="connsiteX1" fmla="*/ 0 w 6261238"/>
              <a:gd name="connsiteY1" fmla="*/ 638228 h 638228"/>
              <a:gd name="connsiteX2" fmla="*/ 6261238 w 6261238"/>
              <a:gd name="connsiteY2" fmla="*/ 616480 h 638228"/>
              <a:gd name="connsiteX3" fmla="*/ 4660639 w 6261238"/>
              <a:gd name="connsiteY3" fmla="*/ 17316 h 638228"/>
              <a:gd name="connsiteX4" fmla="*/ 4049512 w 6261238"/>
              <a:gd name="connsiteY4" fmla="*/ 0 h 638228"/>
              <a:gd name="connsiteX0" fmla="*/ 4049512 w 6261238"/>
              <a:gd name="connsiteY0" fmla="*/ 0 h 638228"/>
              <a:gd name="connsiteX1" fmla="*/ 0 w 6261238"/>
              <a:gd name="connsiteY1" fmla="*/ 638228 h 638228"/>
              <a:gd name="connsiteX2" fmla="*/ 6261238 w 6261238"/>
              <a:gd name="connsiteY2" fmla="*/ 616480 h 638228"/>
              <a:gd name="connsiteX3" fmla="*/ 4652065 w 6261238"/>
              <a:gd name="connsiteY3" fmla="*/ 8254 h 638228"/>
              <a:gd name="connsiteX4" fmla="*/ 4049512 w 6261238"/>
              <a:gd name="connsiteY4" fmla="*/ 0 h 638228"/>
              <a:gd name="connsiteX0" fmla="*/ 4049512 w 6261238"/>
              <a:gd name="connsiteY0" fmla="*/ 808 h 639036"/>
              <a:gd name="connsiteX1" fmla="*/ 0 w 6261238"/>
              <a:gd name="connsiteY1" fmla="*/ 639036 h 639036"/>
              <a:gd name="connsiteX2" fmla="*/ 6261238 w 6261238"/>
              <a:gd name="connsiteY2" fmla="*/ 617288 h 639036"/>
              <a:gd name="connsiteX3" fmla="*/ 4632057 w 6261238"/>
              <a:gd name="connsiteY3" fmla="*/ 0 h 639036"/>
              <a:gd name="connsiteX4" fmla="*/ 4049512 w 6261238"/>
              <a:gd name="connsiteY4" fmla="*/ 808 h 639036"/>
              <a:gd name="connsiteX0" fmla="*/ 4232634 w 6261238"/>
              <a:gd name="connsiteY0" fmla="*/ 0 h 670850"/>
              <a:gd name="connsiteX1" fmla="*/ 0 w 6261238"/>
              <a:gd name="connsiteY1" fmla="*/ 670850 h 670850"/>
              <a:gd name="connsiteX2" fmla="*/ 6261238 w 6261238"/>
              <a:gd name="connsiteY2" fmla="*/ 649102 h 670850"/>
              <a:gd name="connsiteX3" fmla="*/ 4632057 w 6261238"/>
              <a:gd name="connsiteY3" fmla="*/ 31814 h 670850"/>
              <a:gd name="connsiteX4" fmla="*/ 4232634 w 6261238"/>
              <a:gd name="connsiteY4" fmla="*/ 0 h 670850"/>
              <a:gd name="connsiteX0" fmla="*/ 4232634 w 6261238"/>
              <a:gd name="connsiteY0" fmla="*/ 807 h 671657"/>
              <a:gd name="connsiteX1" fmla="*/ 0 w 6261238"/>
              <a:gd name="connsiteY1" fmla="*/ 671657 h 671657"/>
              <a:gd name="connsiteX2" fmla="*/ 6261238 w 6261238"/>
              <a:gd name="connsiteY2" fmla="*/ 649909 h 671657"/>
              <a:gd name="connsiteX3" fmla="*/ 4595441 w 6261238"/>
              <a:gd name="connsiteY3" fmla="*/ 0 h 671657"/>
              <a:gd name="connsiteX4" fmla="*/ 4232634 w 6261238"/>
              <a:gd name="connsiteY4" fmla="*/ 807 h 671657"/>
              <a:gd name="connsiteX0" fmla="*/ 1286382 w 3314986"/>
              <a:gd name="connsiteY0" fmla="*/ 807 h 649909"/>
              <a:gd name="connsiteX1" fmla="*/ 0 w 3314986"/>
              <a:gd name="connsiteY1" fmla="*/ 407055 h 649909"/>
              <a:gd name="connsiteX2" fmla="*/ 3314986 w 3314986"/>
              <a:gd name="connsiteY2" fmla="*/ 649909 h 649909"/>
              <a:gd name="connsiteX3" fmla="*/ 1649189 w 3314986"/>
              <a:gd name="connsiteY3" fmla="*/ 0 h 649909"/>
              <a:gd name="connsiteX4" fmla="*/ 1286382 w 3314986"/>
              <a:gd name="connsiteY4" fmla="*/ 807 h 649909"/>
              <a:gd name="connsiteX0" fmla="*/ 1286382 w 3087099"/>
              <a:gd name="connsiteY0" fmla="*/ 807 h 410680"/>
              <a:gd name="connsiteX1" fmla="*/ 0 w 3087099"/>
              <a:gd name="connsiteY1" fmla="*/ 407055 h 410680"/>
              <a:gd name="connsiteX2" fmla="*/ 3087099 w 3087099"/>
              <a:gd name="connsiteY2" fmla="*/ 410680 h 410680"/>
              <a:gd name="connsiteX3" fmla="*/ 1649189 w 3087099"/>
              <a:gd name="connsiteY3" fmla="*/ 0 h 410680"/>
              <a:gd name="connsiteX4" fmla="*/ 1286382 w 3087099"/>
              <a:gd name="connsiteY4" fmla="*/ 807 h 410680"/>
              <a:gd name="connsiteX0" fmla="*/ 1286382 w 3709719"/>
              <a:gd name="connsiteY0" fmla="*/ 807 h 407055"/>
              <a:gd name="connsiteX1" fmla="*/ 0 w 3709719"/>
              <a:gd name="connsiteY1" fmla="*/ 407055 h 407055"/>
              <a:gd name="connsiteX2" fmla="*/ 3709719 w 3709719"/>
              <a:gd name="connsiteY2" fmla="*/ 350873 h 407055"/>
              <a:gd name="connsiteX3" fmla="*/ 1649189 w 3709719"/>
              <a:gd name="connsiteY3" fmla="*/ 0 h 407055"/>
              <a:gd name="connsiteX4" fmla="*/ 1286382 w 3709719"/>
              <a:gd name="connsiteY4" fmla="*/ 807 h 407055"/>
              <a:gd name="connsiteX0" fmla="*/ 1616004 w 4039341"/>
              <a:gd name="connsiteY0" fmla="*/ 807 h 354044"/>
              <a:gd name="connsiteX1" fmla="*/ 0 w 4039341"/>
              <a:gd name="connsiteY1" fmla="*/ 354044 h 354044"/>
              <a:gd name="connsiteX2" fmla="*/ 4039341 w 4039341"/>
              <a:gd name="connsiteY2" fmla="*/ 350873 h 354044"/>
              <a:gd name="connsiteX3" fmla="*/ 1978811 w 4039341"/>
              <a:gd name="connsiteY3" fmla="*/ 0 h 354044"/>
              <a:gd name="connsiteX4" fmla="*/ 1616004 w 4039341"/>
              <a:gd name="connsiteY4" fmla="*/ 807 h 354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9341" h="354044">
                <a:moveTo>
                  <a:pt x="1616004" y="807"/>
                </a:moveTo>
                <a:lnTo>
                  <a:pt x="0" y="354044"/>
                </a:lnTo>
                <a:lnTo>
                  <a:pt x="4039341" y="350873"/>
                </a:lnTo>
                <a:lnTo>
                  <a:pt x="1978811" y="0"/>
                </a:lnTo>
                <a:lnTo>
                  <a:pt x="1616004" y="807"/>
                </a:lnTo>
                <a:close/>
              </a:path>
            </a:pathLst>
          </a:custGeom>
          <a:gradFill>
            <a:gsLst>
              <a:gs pos="100000">
                <a:schemeClr val="bg1"/>
              </a:gs>
              <a:gs pos="41000">
                <a:schemeClr val="bg1">
                  <a:lumMod val="85000"/>
                </a:schemeClr>
              </a:gs>
            </a:gsLst>
            <a:lin ang="5400000" scaled="1"/>
          </a:gradFill>
          <a:ln w="12700" cap="flat" cmpd="sng" algn="ctr">
            <a:noFill/>
            <a:prstDash val="solid"/>
            <a:miter lim="800000"/>
          </a:ln>
          <a:effectLst/>
        </p:spPr>
        <p:txBody>
          <a:bodyPr rtlCol="0" anchor="ct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圆角矩形 4"/>
          <p:cNvSpPr/>
          <p:nvPr/>
        </p:nvSpPr>
        <p:spPr bwMode="gray">
          <a:xfrm>
            <a:off x="519302" y="1315901"/>
            <a:ext cx="4225195" cy="360000"/>
          </a:xfrm>
          <a:prstGeom prst="roundRect">
            <a:avLst/>
          </a:prstGeom>
          <a:gradFill>
            <a:gsLst>
              <a:gs pos="0">
                <a:schemeClr val="bg1"/>
              </a:gs>
              <a:gs pos="100000">
                <a:schemeClr val="bg1">
                  <a:lumMod val="85000"/>
                </a:schemeClr>
              </a:gs>
            </a:gsLst>
            <a:lin ang="5400000" scaled="1"/>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Device-Centric Network Management</a:t>
            </a:r>
          </a:p>
        </p:txBody>
      </p:sp>
      <p:sp>
        <p:nvSpPr>
          <p:cNvPr id="6" name="圆角矩形 5"/>
          <p:cNvSpPr/>
          <p:nvPr/>
        </p:nvSpPr>
        <p:spPr bwMode="gray">
          <a:xfrm>
            <a:off x="5397180" y="1315901"/>
            <a:ext cx="6351908"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User Experience-Centric AI-Powered Intelligent O&amp;M</a:t>
            </a:r>
          </a:p>
        </p:txBody>
      </p:sp>
      <p:sp>
        <p:nvSpPr>
          <p:cNvPr id="7" name="圆角矩形 6"/>
          <p:cNvSpPr/>
          <p:nvPr/>
        </p:nvSpPr>
        <p:spPr bwMode="gray">
          <a:xfrm>
            <a:off x="5397179" y="1712040"/>
            <a:ext cx="6351909" cy="4481286"/>
          </a:xfrm>
          <a:prstGeom prst="roundRect">
            <a:avLst>
              <a:gd name="adj" fmla="val 973"/>
            </a:avLst>
          </a:prstGeom>
          <a:noFill/>
          <a:ln w="3175" cap="flat" cmpd="sng" algn="ctr">
            <a:solidFill>
              <a:schemeClr val="bg1">
                <a:lumMod val="7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bodyPr>
          <a:lstStyle/>
          <a:p>
            <a:pPr algn="ctr" defTabSz="1068595"/>
            <a:endParaRPr lang="zh-CN" altLang="en-US" sz="3199"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圆角矩形 7"/>
          <p:cNvSpPr/>
          <p:nvPr/>
        </p:nvSpPr>
        <p:spPr bwMode="gray">
          <a:xfrm>
            <a:off x="515410" y="1712038"/>
            <a:ext cx="4228737" cy="4481288"/>
          </a:xfrm>
          <a:prstGeom prst="roundRect">
            <a:avLst>
              <a:gd name="adj" fmla="val 1810"/>
            </a:avLst>
          </a:prstGeom>
          <a:noFill/>
          <a:ln w="3175" cap="flat" cmpd="sng" algn="ctr">
            <a:solidFill>
              <a:schemeClr val="bg1">
                <a:lumMod val="7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bodyPr>
          <a:lstStyle/>
          <a:p>
            <a:pPr algn="ctr" defTabSz="1068595"/>
            <a:endParaRPr lang="zh-CN" altLang="en-US" sz="3199"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文本框 9"/>
          <p:cNvSpPr txBox="1"/>
          <p:nvPr/>
        </p:nvSpPr>
        <p:spPr bwMode="gray">
          <a:xfrm>
            <a:off x="519301" y="4840017"/>
            <a:ext cx="4224846" cy="984885"/>
          </a:xfrm>
          <a:prstGeom prst="rect">
            <a:avLst/>
          </a:prstGeom>
          <a:noFill/>
        </p:spPr>
        <p:txBody>
          <a:bodyPr wrap="square" rtlCol="0">
            <a:spAutoFit/>
          </a:bodyPr>
          <a:lstStyle/>
          <a:p>
            <a:pPr marL="180849" indent="-180849" defTabSz="1218418">
              <a:spcAft>
                <a:spcPts val="600"/>
              </a:spcAft>
              <a:buFont typeface="Arial" panose="020B0604020202020204" pitchFamily="34" charset="0"/>
              <a:buChar char="•"/>
            </a:pPr>
            <a:r>
              <a:rPr lang="en-US" altLang="zh-CN" sz="12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Device-centric management</a:t>
            </a:r>
            <a:r>
              <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User experience cannot be perceived.</a:t>
            </a:r>
          </a:p>
          <a:p>
            <a:pPr marL="180849" indent="-180849" defTabSz="1218418">
              <a:spcAft>
                <a:spcPts val="600"/>
              </a:spcAft>
              <a:buFont typeface="Arial" panose="020B0604020202020204" pitchFamily="34" charset="0"/>
              <a:buChar char="•"/>
            </a:pPr>
            <a:r>
              <a:rPr lang="en-US" altLang="zh-CN" sz="12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Passive response</a:t>
            </a:r>
            <a:r>
              <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Potential faults cannot be identified.</a:t>
            </a:r>
          </a:p>
          <a:p>
            <a:pPr marL="180849" indent="-180849" defTabSz="1218418">
              <a:spcAft>
                <a:spcPts val="600"/>
              </a:spcAft>
              <a:buFont typeface="Arial" panose="020B0604020202020204" pitchFamily="34" charset="0"/>
              <a:buChar char="•"/>
            </a:pPr>
            <a:r>
              <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Professional engineers </a:t>
            </a:r>
            <a:r>
              <a:rPr lang="en-US" altLang="zh-CN" sz="12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locate faults on site</a:t>
            </a:r>
            <a:r>
              <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11" name="矩形 10"/>
          <p:cNvSpPr/>
          <p:nvPr/>
        </p:nvSpPr>
        <p:spPr bwMode="gray">
          <a:xfrm>
            <a:off x="722653" y="3642331"/>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a:endParaRPr lang="zh-CN" altLang="en-US" sz="3199">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文本框 11"/>
          <p:cNvSpPr txBox="1"/>
          <p:nvPr/>
        </p:nvSpPr>
        <p:spPr bwMode="gray">
          <a:xfrm>
            <a:off x="392552" y="2836453"/>
            <a:ext cx="1910202" cy="1015214"/>
          </a:xfrm>
          <a:prstGeom prst="rect">
            <a:avLst/>
          </a:prstGeom>
          <a:noFill/>
        </p:spPr>
        <p:txBody>
          <a:bodyPr wrap="square" rtlCol="0">
            <a:spAutoFit/>
          </a:bodyPr>
          <a:lstStyle/>
          <a:p>
            <a:pPr algn="r" defTabSz="1218418"/>
            <a:r>
              <a:rPr lang="en-US" altLang="zh-CN" sz="1998"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SNMP</a:t>
            </a:r>
          </a:p>
          <a:p>
            <a:pPr algn="r" defTabSz="1218418"/>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t>
            </a:r>
            <a:r>
              <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data collection within minutes</a:t>
            </a:r>
          </a:p>
          <a:p>
            <a:pPr algn="r" defTabSz="1218418"/>
            <a:endParaRPr lang="en-US" altLang="zh-CN" sz="1599"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 name="直接箭头连接符 12"/>
          <p:cNvCxnSpPr/>
          <p:nvPr/>
        </p:nvCxnSpPr>
        <p:spPr bwMode="gray">
          <a:xfrm>
            <a:off x="2263284" y="2729387"/>
            <a:ext cx="0" cy="798527"/>
          </a:xfrm>
          <a:prstGeom prst="straightConnector1">
            <a:avLst/>
          </a:prstGeom>
          <a:noFill/>
          <a:ln w="28575" algn="ctr">
            <a:solidFill>
              <a:schemeClr val="bg1">
                <a:lumMod val="50000"/>
              </a:schemeClr>
            </a:solidFill>
            <a:round/>
            <a:headEnd type="triangle" w="med" len="med"/>
            <a:tailEnd type="none" w="med" len="med"/>
          </a:ln>
        </p:spPr>
      </p:cxnSp>
      <p:sp>
        <p:nvSpPr>
          <p:cNvPr id="14" name="矩形 13"/>
          <p:cNvSpPr/>
          <p:nvPr/>
        </p:nvSpPr>
        <p:spPr bwMode="gray">
          <a:xfrm>
            <a:off x="2853966" y="1850444"/>
            <a:ext cx="1805879" cy="1406494"/>
          </a:xfrm>
          <a:prstGeom prst="rect">
            <a:avLst/>
          </a:prstGeom>
          <a:solidFill>
            <a:schemeClr val="bg1"/>
          </a:solidFill>
          <a:ln w="9525" cap="flat" cmpd="sng" algn="ctr">
            <a:solidFill>
              <a:schemeClr val="bg1">
                <a:lumMod val="75000"/>
              </a:schemeClr>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176213" indent="-176213">
              <a:lnSpc>
                <a:spcPts val="1800"/>
              </a:lnSpc>
              <a:buFont typeface="Arial" panose="020B0604020202020204" pitchFamily="34" charset="0"/>
              <a:buChar char="•"/>
            </a:pPr>
            <a:r>
              <a:rPr lang="en-US" altLang="zh-CN" sz="11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Topology management</a:t>
            </a:r>
          </a:p>
          <a:p>
            <a:pPr marL="176213" indent="-176213">
              <a:lnSpc>
                <a:spcPts val="1800"/>
              </a:lnSpc>
              <a:buFont typeface="Arial" panose="020B0604020202020204" pitchFamily="34" charset="0"/>
              <a:buChar char="•"/>
            </a:pPr>
            <a:r>
              <a:rPr lang="en-US" altLang="zh-CN" sz="11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Performance management</a:t>
            </a:r>
          </a:p>
          <a:p>
            <a:pPr marL="176213" indent="-176213">
              <a:lnSpc>
                <a:spcPts val="1800"/>
              </a:lnSpc>
              <a:buFont typeface="Arial" panose="020B0604020202020204" pitchFamily="34" charset="0"/>
              <a:buChar char="•"/>
            </a:pPr>
            <a:r>
              <a:rPr lang="en-US" altLang="zh-CN" sz="11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Alarm management</a:t>
            </a:r>
          </a:p>
          <a:p>
            <a:pPr marL="176213" indent="-176213">
              <a:lnSpc>
                <a:spcPts val="1800"/>
              </a:lnSpc>
              <a:buFont typeface="Arial" panose="020B0604020202020204" pitchFamily="34" charset="0"/>
              <a:buChar char="•"/>
            </a:pPr>
            <a:r>
              <a:rPr lang="en-US" altLang="zh-CN" sz="11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Configuration management</a:t>
            </a:r>
          </a:p>
        </p:txBody>
      </p:sp>
      <p:sp>
        <p:nvSpPr>
          <p:cNvPr id="15" name="矩形 14"/>
          <p:cNvSpPr/>
          <p:nvPr/>
        </p:nvSpPr>
        <p:spPr bwMode="gray">
          <a:xfrm>
            <a:off x="5397179" y="4131223"/>
            <a:ext cx="6351909" cy="2062103"/>
          </a:xfrm>
          <a:prstGeom prst="rect">
            <a:avLst/>
          </a:prstGeom>
          <a:noFill/>
        </p:spPr>
        <p:txBody>
          <a:bodyPr wrap="square" rtlCol="0">
            <a:spAutoFit/>
          </a:bodyPr>
          <a:lstStyle/>
          <a:p>
            <a:pPr marL="180849" indent="-180849" defTabSz="1218418">
              <a:spcAft>
                <a:spcPts val="600"/>
              </a:spcAft>
              <a:buFont typeface="Arial" panose="020B0604020202020204" pitchFamily="34" charset="0"/>
              <a:buChar char="•"/>
            </a:pPr>
            <a:r>
              <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rPr>
              <a:t>Experience </a:t>
            </a: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visibility: </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Telemetry-based data collection within seconds, enabling visible experience for each client, in each application, and at each </a:t>
            </a: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moment.</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849" indent="-180849" defTabSz="1218418">
              <a:spcAft>
                <a:spcPts val="600"/>
              </a:spcAft>
              <a:buFont typeface="Arial" panose="020B0604020202020204" pitchFamily="34" charset="0"/>
              <a:buChar char="•"/>
            </a:pP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Identification </a:t>
            </a:r>
            <a:r>
              <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rPr>
              <a:t>of potential faults and location of root </a:t>
            </a: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causes</a:t>
            </a:r>
            <a:r>
              <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rPr>
              <a:t>:</a:t>
            </a:r>
          </a:p>
          <a:p>
            <a:pPr marL="638089" lvl="1" indent="-180849" defTabSz="1218418">
              <a:spcAft>
                <a:spcPts val="600"/>
              </a:spcAft>
              <a:buFont typeface="Huawei Sans" panose="020C0503030203020204" pitchFamily="34" charset="0"/>
              <a:buChar char="▫"/>
            </a:pP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Identification of potential faults based on the dynamic baseline and big data </a:t>
            </a: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correlation.</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638089" lvl="1" indent="-180849" defTabSz="1218418">
              <a:spcAft>
                <a:spcPts val="600"/>
              </a:spcAft>
              <a:buFont typeface="Huawei Sans" panose="020C0503030203020204" pitchFamily="34" charset="0"/>
              <a:buChar char="▫"/>
            </a:pP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KPI correlation analysis and protocol tracing, helping accurately locate root causes of </a:t>
            </a: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faults.</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849" indent="-180849" defTabSz="1218418">
              <a:spcAft>
                <a:spcPts val="600"/>
              </a:spcAft>
              <a:buFont typeface="Arial" panose="020B0604020202020204" pitchFamily="34" charset="0"/>
              <a:buChar char="•"/>
            </a:pPr>
            <a:r>
              <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rPr>
              <a:t>Network optimization and </a:t>
            </a: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self-healing: </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Continuous learning and predictive analysis through AI algorithms, implementing predictive optimization of wireless </a:t>
            </a: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networks.</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矩形 16"/>
          <p:cNvSpPr/>
          <p:nvPr/>
        </p:nvSpPr>
        <p:spPr bwMode="gray">
          <a:xfrm>
            <a:off x="595954" y="2297456"/>
            <a:ext cx="1524776" cy="307648"/>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217982">
              <a:spcAft>
                <a:spcPts val="0"/>
              </a:spcAft>
            </a:pPr>
            <a:r>
              <a:rPr lang="en-US" altLang="zh-CN" sz="1399"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Traditional NMS</a:t>
            </a:r>
            <a:endParaRPr lang="en-US" altLang="zh-CN" sz="1399"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8" name="组合 17"/>
          <p:cNvGrpSpPr/>
          <p:nvPr/>
        </p:nvGrpSpPr>
        <p:grpSpPr bwMode="gray">
          <a:xfrm>
            <a:off x="955065" y="3753699"/>
            <a:ext cx="2594795" cy="249395"/>
            <a:chOff x="940595" y="3748838"/>
            <a:chExt cx="2594795" cy="249395"/>
          </a:xfrm>
        </p:grpSpPr>
        <p:pic>
          <p:nvPicPr>
            <p:cNvPr id="19"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30575" y="3748838"/>
              <a:ext cx="304815" cy="249395"/>
            </a:xfrm>
            <a:prstGeom prst="rect">
              <a:avLst/>
            </a:prstGeom>
          </p:spPr>
        </p:pic>
        <p:pic>
          <p:nvPicPr>
            <p:cNvPr id="20"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085585" y="3748838"/>
              <a:ext cx="304815" cy="249395"/>
            </a:xfrm>
            <a:prstGeom prst="rect">
              <a:avLst/>
            </a:prstGeom>
            <a:noFill/>
          </p:spPr>
        </p:pic>
        <p:pic>
          <p:nvPicPr>
            <p:cNvPr id="21" name="图片 76" descr="接入交换机.png"/>
            <p:cNvPicPr>
              <a:picLocks noChangeAspect="1"/>
            </p:cNvPicPr>
            <p:nvPr/>
          </p:nvPicPr>
          <p:blipFill>
            <a:blip r:embed="rId5" cstate="print"/>
            <a:stretch>
              <a:fillRect/>
            </a:stretch>
          </p:blipFill>
          <p:spPr bwMode="gray">
            <a:xfrm>
              <a:off x="2658080" y="3748838"/>
              <a:ext cx="304815" cy="249395"/>
            </a:xfrm>
            <a:prstGeom prst="rect">
              <a:avLst/>
            </a:prstGeom>
          </p:spPr>
        </p:pic>
        <p:pic>
          <p:nvPicPr>
            <p:cNvPr id="22" name="图片 105" descr="AP.png"/>
            <p:cNvPicPr>
              <a:picLocks noChangeAspect="1"/>
            </p:cNvPicPr>
            <p:nvPr/>
          </p:nvPicPr>
          <p:blipFill>
            <a:blip r:embed="rId6" cstate="print"/>
            <a:stretch>
              <a:fillRect/>
            </a:stretch>
          </p:blipFill>
          <p:spPr bwMode="gray">
            <a:xfrm>
              <a:off x="940595" y="3748838"/>
              <a:ext cx="304815" cy="249395"/>
            </a:xfrm>
            <a:prstGeom prst="rect">
              <a:avLst/>
            </a:prstGeom>
          </p:spPr>
        </p:pic>
        <p:pic>
          <p:nvPicPr>
            <p:cNvPr id="23" name="图片 102" descr="AC-蓝.png"/>
            <p:cNvPicPr>
              <a:picLocks noChangeAspect="1"/>
            </p:cNvPicPr>
            <p:nvPr/>
          </p:nvPicPr>
          <p:blipFill>
            <a:blip r:embed="rId7" cstate="print"/>
            <a:stretch>
              <a:fillRect/>
            </a:stretch>
          </p:blipFill>
          <p:spPr bwMode="gray">
            <a:xfrm>
              <a:off x="1513090" y="3748838"/>
              <a:ext cx="304815" cy="249395"/>
            </a:xfrm>
            <a:prstGeom prst="rect">
              <a:avLst/>
            </a:prstGeom>
          </p:spPr>
        </p:pic>
      </p:grpSp>
      <p:sp>
        <p:nvSpPr>
          <p:cNvPr id="24" name="文本框 23"/>
          <p:cNvSpPr txBox="1"/>
          <p:nvPr/>
        </p:nvSpPr>
        <p:spPr bwMode="gray">
          <a:xfrm>
            <a:off x="6371635" y="2836423"/>
            <a:ext cx="1874911" cy="1015214"/>
          </a:xfrm>
          <a:prstGeom prst="rect">
            <a:avLst/>
          </a:prstGeom>
          <a:noFill/>
        </p:spPr>
        <p:txBody>
          <a:bodyPr wrap="square" rtlCol="0">
            <a:spAutoFit/>
          </a:bodyPr>
          <a:lstStyle/>
          <a:p>
            <a:pPr algn="r" defTabSz="1218418"/>
            <a:r>
              <a:rPr lang="en-US" altLang="zh-CN" sz="1998" b="1" dirty="0">
                <a:latin typeface="Huawei Sans" panose="020C0503030203020204" pitchFamily="34" charset="0"/>
                <a:ea typeface="方正兰亭黑简体" panose="02000000000000000000" pitchFamily="2" charset="-122"/>
                <a:cs typeface="+mn-ea"/>
                <a:sym typeface="Huawei Sans" panose="020C0503030203020204" pitchFamily="34" charset="0"/>
              </a:rPr>
              <a:t>Telemetry</a:t>
            </a:r>
          </a:p>
          <a:p>
            <a:pPr algn="r" defTabSz="1218418"/>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Network </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data collection within seconds</a:t>
            </a:r>
          </a:p>
          <a:p>
            <a:pPr algn="r" defTabSz="1218418"/>
            <a:endParaRPr lang="en-US" altLang="zh-CN" sz="1599"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5" name="直接箭头连接符 24"/>
          <p:cNvCxnSpPr/>
          <p:nvPr/>
        </p:nvCxnSpPr>
        <p:spPr bwMode="gray">
          <a:xfrm>
            <a:off x="8239485" y="2729387"/>
            <a:ext cx="0" cy="798527"/>
          </a:xfrm>
          <a:prstGeom prst="straightConnector1">
            <a:avLst/>
          </a:prstGeom>
          <a:noFill/>
          <a:ln w="28575" algn="ctr">
            <a:solidFill>
              <a:srgbClr val="C7000B"/>
            </a:solidFill>
            <a:round/>
            <a:headEnd type="triangle" w="med" len="med"/>
            <a:tailEnd type="none" w="med" len="med"/>
          </a:ln>
        </p:spPr>
      </p:cxnSp>
      <p:sp>
        <p:nvSpPr>
          <p:cNvPr id="26" name="矩形 25"/>
          <p:cNvSpPr/>
          <p:nvPr/>
        </p:nvSpPr>
        <p:spPr bwMode="gray">
          <a:xfrm>
            <a:off x="9446431" y="1765772"/>
            <a:ext cx="1988099" cy="1830829"/>
          </a:xfrm>
          <a:prstGeom prst="rect">
            <a:avLst/>
          </a:prstGeom>
          <a:solidFill>
            <a:schemeClr val="bg1"/>
          </a:solidFill>
          <a:ln w="9525" cap="flat" cmpd="sng" algn="ctr">
            <a:solidFill>
              <a:srgbClr val="94DAE2"/>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176213" indent="-176213">
              <a:lnSpc>
                <a:spcPts val="1800"/>
              </a:lnSpc>
              <a:buFont typeface="Arial" panose="020B0604020202020204" pitchFamily="34" charset="0"/>
              <a:buChar char="•"/>
            </a:pP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Visible experience management</a:t>
            </a:r>
          </a:p>
          <a:p>
            <a:pPr marL="176213" indent="-176213">
              <a:lnSpc>
                <a:spcPts val="1800"/>
              </a:lnSpc>
              <a:buFont typeface="Arial" panose="020B0604020202020204" pitchFamily="34" charset="0"/>
              <a:buChar char="•"/>
            </a:pP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Client journey tracing</a:t>
            </a:r>
          </a:p>
          <a:p>
            <a:pPr marL="176213" indent="-176213">
              <a:lnSpc>
                <a:spcPts val="1800"/>
              </a:lnSpc>
              <a:buFont typeface="Arial" panose="020B0604020202020204" pitchFamily="34" charset="0"/>
              <a:buChar char="•"/>
            </a:pP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Identification of potential faults</a:t>
            </a:r>
          </a:p>
          <a:p>
            <a:pPr marL="176213" indent="-176213">
              <a:lnSpc>
                <a:spcPts val="1800"/>
              </a:lnSpc>
              <a:buFont typeface="Arial" panose="020B0604020202020204" pitchFamily="34" charset="0"/>
              <a:buChar char="•"/>
            </a:pP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Location of root causes</a:t>
            </a:r>
          </a:p>
          <a:p>
            <a:pPr marL="176213" indent="-176213">
              <a:lnSpc>
                <a:spcPts val="1800"/>
              </a:lnSpc>
              <a:buFont typeface="Arial" panose="020B0604020202020204" pitchFamily="34" charset="0"/>
              <a:buChar char="•"/>
            </a:pP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Intelligent network optimization</a:t>
            </a:r>
          </a:p>
        </p:txBody>
      </p:sp>
      <p:pic>
        <p:nvPicPr>
          <p:cNvPr id="27" name="图片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7252298" y="2112095"/>
            <a:ext cx="1574850" cy="524950"/>
          </a:xfrm>
          <a:prstGeom prst="rect">
            <a:avLst/>
          </a:prstGeom>
        </p:spPr>
      </p:pic>
      <p:sp>
        <p:nvSpPr>
          <p:cNvPr id="28" name="矩形 27"/>
          <p:cNvSpPr/>
          <p:nvPr/>
        </p:nvSpPr>
        <p:spPr bwMode="gray">
          <a:xfrm>
            <a:off x="6590944" y="3642331"/>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a:endParaRPr lang="zh-CN" altLang="en-US" sz="3199">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9" name="组合 28"/>
          <p:cNvGrpSpPr/>
          <p:nvPr/>
        </p:nvGrpSpPr>
        <p:grpSpPr bwMode="gray">
          <a:xfrm>
            <a:off x="6823356" y="3753699"/>
            <a:ext cx="2594795" cy="249395"/>
            <a:chOff x="940595" y="3748838"/>
            <a:chExt cx="2594795" cy="249395"/>
          </a:xfrm>
        </p:grpSpPr>
        <p:pic>
          <p:nvPicPr>
            <p:cNvPr id="3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30575" y="3748838"/>
              <a:ext cx="304815" cy="249395"/>
            </a:xfrm>
            <a:prstGeom prst="rect">
              <a:avLst/>
            </a:prstGeom>
          </p:spPr>
        </p:pic>
        <p:pic>
          <p:nvPicPr>
            <p:cNvPr id="31"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085585" y="3748838"/>
              <a:ext cx="304815" cy="249395"/>
            </a:xfrm>
            <a:prstGeom prst="rect">
              <a:avLst/>
            </a:prstGeom>
            <a:noFill/>
          </p:spPr>
        </p:pic>
        <p:pic>
          <p:nvPicPr>
            <p:cNvPr id="32" name="图片 76" descr="接入交换机.png"/>
            <p:cNvPicPr>
              <a:picLocks noChangeAspect="1"/>
            </p:cNvPicPr>
            <p:nvPr/>
          </p:nvPicPr>
          <p:blipFill>
            <a:blip r:embed="rId5" cstate="print"/>
            <a:stretch>
              <a:fillRect/>
            </a:stretch>
          </p:blipFill>
          <p:spPr bwMode="gray">
            <a:xfrm>
              <a:off x="2658080" y="3748838"/>
              <a:ext cx="304815" cy="249395"/>
            </a:xfrm>
            <a:prstGeom prst="rect">
              <a:avLst/>
            </a:prstGeom>
          </p:spPr>
        </p:pic>
        <p:pic>
          <p:nvPicPr>
            <p:cNvPr id="33" name="图片 105" descr="AP.png"/>
            <p:cNvPicPr>
              <a:picLocks noChangeAspect="1"/>
            </p:cNvPicPr>
            <p:nvPr/>
          </p:nvPicPr>
          <p:blipFill>
            <a:blip r:embed="rId6" cstate="print"/>
            <a:stretch>
              <a:fillRect/>
            </a:stretch>
          </p:blipFill>
          <p:spPr bwMode="gray">
            <a:xfrm>
              <a:off x="940595" y="3748838"/>
              <a:ext cx="304815" cy="249395"/>
            </a:xfrm>
            <a:prstGeom prst="rect">
              <a:avLst/>
            </a:prstGeom>
          </p:spPr>
        </p:pic>
        <p:pic>
          <p:nvPicPr>
            <p:cNvPr id="34" name="图片 102" descr="AC-蓝.png"/>
            <p:cNvPicPr>
              <a:picLocks noChangeAspect="1"/>
            </p:cNvPicPr>
            <p:nvPr/>
          </p:nvPicPr>
          <p:blipFill>
            <a:blip r:embed="rId7" cstate="print"/>
            <a:stretch>
              <a:fillRect/>
            </a:stretch>
          </p:blipFill>
          <p:spPr bwMode="gray">
            <a:xfrm>
              <a:off x="1513090" y="3748838"/>
              <a:ext cx="304815" cy="249395"/>
            </a:xfrm>
            <a:prstGeom prst="rect">
              <a:avLst/>
            </a:prstGeom>
          </p:spPr>
        </p:pic>
      </p:grpSp>
      <p:pic>
        <p:nvPicPr>
          <p:cNvPr id="35" name="图片 72" descr="交换机.png"/>
          <p:cNvPicPr>
            <a:picLocks noChangeAspect="1"/>
          </p:cNvPicPr>
          <p:nvPr/>
        </p:nvPicPr>
        <p:blipFill>
          <a:blip r:embed="rId9" cstate="print"/>
          <a:stretch>
            <a:fillRect/>
          </a:stretch>
        </p:blipFill>
        <p:spPr bwMode="gray">
          <a:xfrm>
            <a:off x="2078338" y="2305102"/>
            <a:ext cx="404368" cy="331943"/>
          </a:xfrm>
          <a:prstGeom prst="rect">
            <a:avLst/>
          </a:prstGeom>
        </p:spPr>
      </p:pic>
      <p:sp>
        <p:nvSpPr>
          <p:cNvPr id="36" name="任意多边形 35"/>
          <p:cNvSpPr/>
          <p:nvPr/>
        </p:nvSpPr>
        <p:spPr bwMode="gray">
          <a:xfrm rot="5400000" flipV="1">
            <a:off x="8185126" y="2355867"/>
            <a:ext cx="1830829" cy="650640"/>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2042390"/>
              <a:gd name="connsiteY0" fmla="*/ 0 h 659976"/>
              <a:gd name="connsiteX1" fmla="*/ 0 w 2042390"/>
              <a:gd name="connsiteY1" fmla="*/ 659976 h 659976"/>
              <a:gd name="connsiteX2" fmla="*/ 2042390 w 2042390"/>
              <a:gd name="connsiteY2" fmla="*/ 480554 h 659976"/>
              <a:gd name="connsiteX3" fmla="*/ 602404 w 2042390"/>
              <a:gd name="connsiteY3" fmla="*/ 0 h 659976"/>
              <a:gd name="connsiteX0" fmla="*/ 4898426 w 6338412"/>
              <a:gd name="connsiteY0" fmla="*/ 0 h 507739"/>
              <a:gd name="connsiteX1" fmla="*/ 0 w 6338412"/>
              <a:gd name="connsiteY1" fmla="*/ 507739 h 507739"/>
              <a:gd name="connsiteX2" fmla="*/ 6338412 w 6338412"/>
              <a:gd name="connsiteY2" fmla="*/ 480554 h 507739"/>
              <a:gd name="connsiteX3" fmla="*/ 4898426 w 6338412"/>
              <a:gd name="connsiteY3" fmla="*/ 0 h 507739"/>
              <a:gd name="connsiteX0" fmla="*/ 4203860 w 6338412"/>
              <a:gd name="connsiteY0" fmla="*/ 0 h 627354"/>
              <a:gd name="connsiteX1" fmla="*/ 0 w 6338412"/>
              <a:gd name="connsiteY1" fmla="*/ 627354 h 627354"/>
              <a:gd name="connsiteX2" fmla="*/ 6338412 w 6338412"/>
              <a:gd name="connsiteY2" fmla="*/ 600169 h 627354"/>
              <a:gd name="connsiteX3" fmla="*/ 4203860 w 6338412"/>
              <a:gd name="connsiteY3"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261238"/>
              <a:gd name="connsiteY0" fmla="*/ 0 h 627354"/>
              <a:gd name="connsiteX1" fmla="*/ 0 w 6261238"/>
              <a:gd name="connsiteY1" fmla="*/ 627354 h 627354"/>
              <a:gd name="connsiteX2" fmla="*/ 6261238 w 6261238"/>
              <a:gd name="connsiteY2" fmla="*/ 605606 h 627354"/>
              <a:gd name="connsiteX3" fmla="*/ 4883586 w 6261238"/>
              <a:gd name="connsiteY3" fmla="*/ 6442 h 627354"/>
              <a:gd name="connsiteX4" fmla="*/ 4203860 w 6261238"/>
              <a:gd name="connsiteY4" fmla="*/ 0 h 627354"/>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660639 w 6261238"/>
              <a:gd name="connsiteY3" fmla="*/ 0 h 620912"/>
              <a:gd name="connsiteX4" fmla="*/ 3732241 w 6261238"/>
              <a:gd name="connsiteY4" fmla="*/ 4432 h 620912"/>
              <a:gd name="connsiteX0" fmla="*/ 4049512 w 6261238"/>
              <a:gd name="connsiteY0" fmla="*/ 0 h 638228"/>
              <a:gd name="connsiteX1" fmla="*/ 0 w 6261238"/>
              <a:gd name="connsiteY1" fmla="*/ 638228 h 638228"/>
              <a:gd name="connsiteX2" fmla="*/ 6261238 w 6261238"/>
              <a:gd name="connsiteY2" fmla="*/ 616480 h 638228"/>
              <a:gd name="connsiteX3" fmla="*/ 4660639 w 6261238"/>
              <a:gd name="connsiteY3" fmla="*/ 17316 h 638228"/>
              <a:gd name="connsiteX4" fmla="*/ 4049512 w 6261238"/>
              <a:gd name="connsiteY4" fmla="*/ 0 h 638228"/>
              <a:gd name="connsiteX0" fmla="*/ 4049512 w 6261238"/>
              <a:gd name="connsiteY0" fmla="*/ 0 h 638228"/>
              <a:gd name="connsiteX1" fmla="*/ 0 w 6261238"/>
              <a:gd name="connsiteY1" fmla="*/ 638228 h 638228"/>
              <a:gd name="connsiteX2" fmla="*/ 6261238 w 6261238"/>
              <a:gd name="connsiteY2" fmla="*/ 616480 h 638228"/>
              <a:gd name="connsiteX3" fmla="*/ 4652065 w 6261238"/>
              <a:gd name="connsiteY3" fmla="*/ 8254 h 638228"/>
              <a:gd name="connsiteX4" fmla="*/ 4049512 w 6261238"/>
              <a:gd name="connsiteY4" fmla="*/ 0 h 638228"/>
              <a:gd name="connsiteX0" fmla="*/ 4049512 w 6261238"/>
              <a:gd name="connsiteY0" fmla="*/ 808 h 639036"/>
              <a:gd name="connsiteX1" fmla="*/ 0 w 6261238"/>
              <a:gd name="connsiteY1" fmla="*/ 639036 h 639036"/>
              <a:gd name="connsiteX2" fmla="*/ 6261238 w 6261238"/>
              <a:gd name="connsiteY2" fmla="*/ 617288 h 639036"/>
              <a:gd name="connsiteX3" fmla="*/ 4632057 w 6261238"/>
              <a:gd name="connsiteY3" fmla="*/ 0 h 639036"/>
              <a:gd name="connsiteX4" fmla="*/ 4049512 w 6261238"/>
              <a:gd name="connsiteY4" fmla="*/ 808 h 639036"/>
              <a:gd name="connsiteX0" fmla="*/ 4232634 w 6261238"/>
              <a:gd name="connsiteY0" fmla="*/ 0 h 670850"/>
              <a:gd name="connsiteX1" fmla="*/ 0 w 6261238"/>
              <a:gd name="connsiteY1" fmla="*/ 670850 h 670850"/>
              <a:gd name="connsiteX2" fmla="*/ 6261238 w 6261238"/>
              <a:gd name="connsiteY2" fmla="*/ 649102 h 670850"/>
              <a:gd name="connsiteX3" fmla="*/ 4632057 w 6261238"/>
              <a:gd name="connsiteY3" fmla="*/ 31814 h 670850"/>
              <a:gd name="connsiteX4" fmla="*/ 4232634 w 6261238"/>
              <a:gd name="connsiteY4" fmla="*/ 0 h 670850"/>
              <a:gd name="connsiteX0" fmla="*/ 4232634 w 6261238"/>
              <a:gd name="connsiteY0" fmla="*/ 807 h 671657"/>
              <a:gd name="connsiteX1" fmla="*/ 0 w 6261238"/>
              <a:gd name="connsiteY1" fmla="*/ 671657 h 671657"/>
              <a:gd name="connsiteX2" fmla="*/ 6261238 w 6261238"/>
              <a:gd name="connsiteY2" fmla="*/ 649909 h 671657"/>
              <a:gd name="connsiteX3" fmla="*/ 4595441 w 6261238"/>
              <a:gd name="connsiteY3" fmla="*/ 0 h 671657"/>
              <a:gd name="connsiteX4" fmla="*/ 4232634 w 6261238"/>
              <a:gd name="connsiteY4" fmla="*/ 807 h 671657"/>
              <a:gd name="connsiteX0" fmla="*/ 1286382 w 3314986"/>
              <a:gd name="connsiteY0" fmla="*/ 807 h 649909"/>
              <a:gd name="connsiteX1" fmla="*/ 0 w 3314986"/>
              <a:gd name="connsiteY1" fmla="*/ 407055 h 649909"/>
              <a:gd name="connsiteX2" fmla="*/ 3314986 w 3314986"/>
              <a:gd name="connsiteY2" fmla="*/ 649909 h 649909"/>
              <a:gd name="connsiteX3" fmla="*/ 1649189 w 3314986"/>
              <a:gd name="connsiteY3" fmla="*/ 0 h 649909"/>
              <a:gd name="connsiteX4" fmla="*/ 1286382 w 3314986"/>
              <a:gd name="connsiteY4" fmla="*/ 807 h 649909"/>
              <a:gd name="connsiteX0" fmla="*/ 1286382 w 3087099"/>
              <a:gd name="connsiteY0" fmla="*/ 807 h 410680"/>
              <a:gd name="connsiteX1" fmla="*/ 0 w 3087099"/>
              <a:gd name="connsiteY1" fmla="*/ 407055 h 410680"/>
              <a:gd name="connsiteX2" fmla="*/ 3087099 w 3087099"/>
              <a:gd name="connsiteY2" fmla="*/ 410680 h 410680"/>
              <a:gd name="connsiteX3" fmla="*/ 1649189 w 3087099"/>
              <a:gd name="connsiteY3" fmla="*/ 0 h 410680"/>
              <a:gd name="connsiteX4" fmla="*/ 1286382 w 3087099"/>
              <a:gd name="connsiteY4" fmla="*/ 807 h 410680"/>
              <a:gd name="connsiteX0" fmla="*/ 1286382 w 3709719"/>
              <a:gd name="connsiteY0" fmla="*/ 807 h 407055"/>
              <a:gd name="connsiteX1" fmla="*/ 0 w 3709719"/>
              <a:gd name="connsiteY1" fmla="*/ 407055 h 407055"/>
              <a:gd name="connsiteX2" fmla="*/ 3709719 w 3709719"/>
              <a:gd name="connsiteY2" fmla="*/ 350873 h 407055"/>
              <a:gd name="connsiteX3" fmla="*/ 1649189 w 3709719"/>
              <a:gd name="connsiteY3" fmla="*/ 0 h 407055"/>
              <a:gd name="connsiteX4" fmla="*/ 1286382 w 3709719"/>
              <a:gd name="connsiteY4" fmla="*/ 807 h 407055"/>
              <a:gd name="connsiteX0" fmla="*/ 1616004 w 4039341"/>
              <a:gd name="connsiteY0" fmla="*/ 807 h 354044"/>
              <a:gd name="connsiteX1" fmla="*/ 0 w 4039341"/>
              <a:gd name="connsiteY1" fmla="*/ 354044 h 354044"/>
              <a:gd name="connsiteX2" fmla="*/ 4039341 w 4039341"/>
              <a:gd name="connsiteY2" fmla="*/ 350873 h 354044"/>
              <a:gd name="connsiteX3" fmla="*/ 1978811 w 4039341"/>
              <a:gd name="connsiteY3" fmla="*/ 0 h 354044"/>
              <a:gd name="connsiteX4" fmla="*/ 1616004 w 4039341"/>
              <a:gd name="connsiteY4" fmla="*/ 807 h 354044"/>
              <a:gd name="connsiteX0" fmla="*/ 1616004 w 4063764"/>
              <a:gd name="connsiteY0" fmla="*/ 807 h 412041"/>
              <a:gd name="connsiteX1" fmla="*/ 0 w 4063764"/>
              <a:gd name="connsiteY1" fmla="*/ 354044 h 412041"/>
              <a:gd name="connsiteX2" fmla="*/ 4063765 w 4063764"/>
              <a:gd name="connsiteY2" fmla="*/ 412041 h 412041"/>
              <a:gd name="connsiteX3" fmla="*/ 1978811 w 4063764"/>
              <a:gd name="connsiteY3" fmla="*/ 0 h 412041"/>
              <a:gd name="connsiteX4" fmla="*/ 1616004 w 4063764"/>
              <a:gd name="connsiteY4" fmla="*/ 807 h 412041"/>
              <a:gd name="connsiteX0" fmla="*/ 1603796 w 4051556"/>
              <a:gd name="connsiteY0" fmla="*/ 807 h 412041"/>
              <a:gd name="connsiteX1" fmla="*/ 0 w 4051556"/>
              <a:gd name="connsiteY1" fmla="*/ 409773 h 412041"/>
              <a:gd name="connsiteX2" fmla="*/ 4051557 w 4051556"/>
              <a:gd name="connsiteY2" fmla="*/ 412041 h 412041"/>
              <a:gd name="connsiteX3" fmla="*/ 1966603 w 4051556"/>
              <a:gd name="connsiteY3" fmla="*/ 0 h 412041"/>
              <a:gd name="connsiteX4" fmla="*/ 1603796 w 4051556"/>
              <a:gd name="connsiteY4" fmla="*/ 807 h 412041"/>
              <a:gd name="connsiteX0" fmla="*/ 1127675 w 4051556"/>
              <a:gd name="connsiteY0" fmla="*/ 0 h 464245"/>
              <a:gd name="connsiteX1" fmla="*/ 0 w 4051556"/>
              <a:gd name="connsiteY1" fmla="*/ 461977 h 464245"/>
              <a:gd name="connsiteX2" fmla="*/ 4051557 w 4051556"/>
              <a:gd name="connsiteY2" fmla="*/ 464245 h 464245"/>
              <a:gd name="connsiteX3" fmla="*/ 1966603 w 4051556"/>
              <a:gd name="connsiteY3" fmla="*/ 52204 h 464245"/>
              <a:gd name="connsiteX4" fmla="*/ 1127675 w 4051556"/>
              <a:gd name="connsiteY4" fmla="*/ 0 h 464245"/>
              <a:gd name="connsiteX0" fmla="*/ 1127675 w 4051556"/>
              <a:gd name="connsiteY0" fmla="*/ 0 h 464245"/>
              <a:gd name="connsiteX1" fmla="*/ 0 w 4051556"/>
              <a:gd name="connsiteY1" fmla="*/ 461977 h 464245"/>
              <a:gd name="connsiteX2" fmla="*/ 4051557 w 4051556"/>
              <a:gd name="connsiteY2" fmla="*/ 464245 h 464245"/>
              <a:gd name="connsiteX3" fmla="*/ 1875040 w 4051556"/>
              <a:gd name="connsiteY3" fmla="*/ 4630 h 464245"/>
              <a:gd name="connsiteX4" fmla="*/ 1127675 w 4051556"/>
              <a:gd name="connsiteY4" fmla="*/ 0 h 464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556" h="464245">
                <a:moveTo>
                  <a:pt x="1127675" y="0"/>
                </a:moveTo>
                <a:lnTo>
                  <a:pt x="0" y="461977"/>
                </a:lnTo>
                <a:lnTo>
                  <a:pt x="4051557" y="464245"/>
                </a:lnTo>
                <a:lnTo>
                  <a:pt x="1875040" y="4630"/>
                </a:lnTo>
                <a:lnTo>
                  <a:pt x="1127675" y="0"/>
                </a:lnTo>
                <a:close/>
              </a:path>
            </a:pathLst>
          </a:custGeom>
          <a:gradFill>
            <a:gsLst>
              <a:gs pos="100000">
                <a:schemeClr val="bg1"/>
              </a:gs>
              <a:gs pos="41000">
                <a:srgbClr val="BEE9EE"/>
              </a:gs>
            </a:gsLst>
            <a:lin ang="5400000" scaled="1"/>
          </a:gradFill>
          <a:ln w="12700" cap="flat" cmpd="sng" algn="ctr">
            <a:noFill/>
            <a:prstDash val="solid"/>
            <a:miter lim="800000"/>
          </a:ln>
          <a:effectLst/>
        </p:spPr>
        <p:txBody>
          <a:bodyPr rtlCol="0" anchor="ct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下箭头 63"/>
          <p:cNvSpPr/>
          <p:nvPr/>
        </p:nvSpPr>
        <p:spPr bwMode="gray">
          <a:xfrm rot="5400000" flipV="1">
            <a:off x="4719784" y="3211624"/>
            <a:ext cx="701764" cy="653033"/>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4695771" y="3407320"/>
            <a:ext cx="598241" cy="276999"/>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217982">
              <a:spcAft>
                <a:spcPts val="0"/>
              </a:spcAft>
            </a:pPr>
            <a:r>
              <a:rPr lang="en-US" altLang="zh-CN" sz="12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To-BE</a:t>
            </a:r>
            <a:endParaRPr lang="en-US" altLang="zh-CN"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178813270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a:sym typeface="Huawei Sans" panose="020C0503030203020204" pitchFamily="34" charset="0"/>
              </a:rPr>
              <a:t>(</a:t>
            </a:r>
            <a:r>
              <a:rPr lang="en-US" altLang="zh-CN" dirty="0" smtClean="0">
                <a:sym typeface="Huawei Sans" panose="020C0503030203020204" pitchFamily="34" charset="0"/>
              </a:rPr>
              <a:t>Multiple-choice) </a:t>
            </a:r>
            <a:r>
              <a:rPr lang="en-US" altLang="zh-CN" dirty="0">
                <a:sym typeface="Huawei Sans" panose="020C0503030203020204" pitchFamily="34" charset="0"/>
              </a:rPr>
              <a:t>Which of the following functions can CampusInsight provide</a:t>
            </a:r>
            <a:r>
              <a:rPr lang="en-US" altLang="zh-CN" dirty="0" smtClean="0">
                <a:sym typeface="Huawei Sans" panose="020C0503030203020204" pitchFamily="34" charset="0"/>
              </a:rPr>
              <a:t>?(     )</a:t>
            </a:r>
          </a:p>
          <a:p>
            <a:pPr lvl="1"/>
            <a:r>
              <a:rPr lang="en-US" altLang="zh-CN" dirty="0" smtClean="0">
                <a:sym typeface="Huawei Sans" panose="020C0503030203020204" pitchFamily="34" charset="0"/>
              </a:rPr>
              <a:t>Network Health Evaluation</a:t>
            </a:r>
          </a:p>
          <a:p>
            <a:pPr lvl="1"/>
            <a:r>
              <a:rPr lang="en-US" altLang="zh-CN" dirty="0" smtClean="0">
                <a:sym typeface="Huawei Sans" panose="020C0503030203020204" pitchFamily="34" charset="0"/>
              </a:rPr>
              <a:t>Wired-user </a:t>
            </a:r>
            <a:r>
              <a:rPr lang="en-US" altLang="zh-CN" dirty="0">
                <a:sym typeface="Huawei Sans" panose="020C0503030203020204" pitchFamily="34" charset="0"/>
              </a:rPr>
              <a:t>E</a:t>
            </a:r>
            <a:r>
              <a:rPr lang="en-US" altLang="zh-CN" dirty="0" smtClean="0">
                <a:sym typeface="Huawei Sans" panose="020C0503030203020204" pitchFamily="34" charset="0"/>
              </a:rPr>
              <a:t>xperience Visualization</a:t>
            </a:r>
          </a:p>
          <a:p>
            <a:pPr lvl="1"/>
            <a:r>
              <a:rPr lang="en-US" altLang="zh-CN" dirty="0" smtClean="0">
                <a:sym typeface="Huawei Sans" panose="020C0503030203020204" pitchFamily="34" charset="0"/>
              </a:rPr>
              <a:t>Protocol Tracing for Locating Wireless Access Issues</a:t>
            </a:r>
          </a:p>
          <a:p>
            <a:pPr lvl="1"/>
            <a:r>
              <a:rPr lang="en-US" altLang="zh-CN" dirty="0" smtClean="0">
                <a:sym typeface="Huawei Sans" panose="020C0503030203020204" pitchFamily="34" charset="0"/>
              </a:rPr>
              <a:t>Minute-level Fault Locating</a:t>
            </a:r>
            <a:endParaRPr lang="zh-CN" altLang="en-US" dirty="0">
              <a:sym typeface="Huawei Sans" panose="020C0503030203020204" pitchFamily="34" charset="0"/>
            </a:endParaRPr>
          </a:p>
        </p:txBody>
      </p:sp>
    </p:spTree>
    <p:extLst>
      <p:ext uri="{BB962C8B-B14F-4D97-AF65-F5344CB8AC3E}">
        <p14:creationId xmlns:p14="http://schemas.microsoft.com/office/powerpoint/2010/main" val="13918923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1019175" y="1844675"/>
            <a:ext cx="10153650" cy="4356100"/>
          </a:xfrm>
        </p:spPr>
        <p:txBody>
          <a:bodyPr/>
          <a:lstStyle/>
          <a:p>
            <a:r>
              <a:rPr lang="en-US" altLang="zh-CN" sz="2000" dirty="0" smtClean="0">
                <a:sym typeface="Huawei Sans" panose="020C0503030203020204" pitchFamily="34" charset="0"/>
              </a:rPr>
              <a:t>CampusInsight is a campus network analyzer launched by Huawei. It uses big data analytics technologies and machine learning algorithms to provide excellent network service assurance experience by analyzing data of each user at any time.</a:t>
            </a:r>
          </a:p>
          <a:p>
            <a:r>
              <a:rPr lang="en-US" altLang="zh-CN" sz="2000" dirty="0" smtClean="0">
                <a:sym typeface="Huawei Sans" panose="020C0503030203020204" pitchFamily="34" charset="0"/>
              </a:rPr>
              <a:t>CampusInsight can implement real-time experience visualization, minute-level fault locating, and intelligent network optimization. This course describes the main functions and application cases of CampusInsight, including wired and wireless network health, individual and massive fault analysis, and intelligent optimization.</a:t>
            </a:r>
            <a:endParaRPr lang="zh-CN" altLang="en-US" sz="2000" dirty="0">
              <a:sym typeface="Huawei Sans" panose="020C0503030203020204" pitchFamily="34" charset="0"/>
            </a:endParaRPr>
          </a:p>
        </p:txBody>
      </p:sp>
    </p:spTree>
    <p:extLst>
      <p:ext uri="{BB962C8B-B14F-4D97-AF65-F5344CB8AC3E}">
        <p14:creationId xmlns:p14="http://schemas.microsoft.com/office/powerpoint/2010/main" val="367067816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66424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altLang="zh-CN" dirty="0" smtClean="0">
                <a:sym typeface="Huawei Sans" panose="020C0503030203020204" pitchFamily="34" charset="0"/>
              </a:rPr>
              <a:t>CampusInsight</a:t>
            </a:r>
            <a:r>
              <a:rPr lang="en-US" altLang="zh-CN" dirty="0">
                <a:sym typeface="Huawei Sans" panose="020C0503030203020204" pitchFamily="34" charset="0"/>
              </a:rPr>
              <a:t>: Improving User and Service Experience Based on Prediction and AI</a:t>
            </a:r>
            <a:endParaRPr lang="zh-CN" altLang="en-US" dirty="0">
              <a:sym typeface="Huawei Sans" panose="020C0503030203020204" pitchFamily="34" charset="0"/>
            </a:endParaRPr>
          </a:p>
        </p:txBody>
      </p:sp>
      <p:sp>
        <p:nvSpPr>
          <p:cNvPr id="22" name="圆角矩形 21"/>
          <p:cNvSpPr/>
          <p:nvPr/>
        </p:nvSpPr>
        <p:spPr bwMode="gray">
          <a:xfrm>
            <a:off x="8304737" y="1764601"/>
            <a:ext cx="3096000" cy="4439707"/>
          </a:xfrm>
          <a:prstGeom prst="roundRect">
            <a:avLst>
              <a:gd name="adj" fmla="val 984"/>
            </a:avLst>
          </a:prstGeom>
          <a:no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bwMode="gray">
          <a:xfrm>
            <a:off x="4592665" y="1764601"/>
            <a:ext cx="3096000" cy="4439707"/>
          </a:xfrm>
          <a:prstGeom prst="roundRect">
            <a:avLst>
              <a:gd name="adj" fmla="val 1320"/>
            </a:avLst>
          </a:prstGeom>
          <a:no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23"/>
          <p:cNvSpPr/>
          <p:nvPr/>
        </p:nvSpPr>
        <p:spPr bwMode="gray">
          <a:xfrm>
            <a:off x="863993" y="1764601"/>
            <a:ext cx="3096000" cy="4439707"/>
          </a:xfrm>
          <a:prstGeom prst="roundRect">
            <a:avLst>
              <a:gd name="adj" fmla="val 1594"/>
            </a:avLst>
          </a:prstGeom>
          <a:no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bwMode="gray">
          <a:xfrm>
            <a:off x="8288896" y="1344114"/>
            <a:ext cx="3096000" cy="360000"/>
          </a:xfrm>
          <a:prstGeom prst="roundRect">
            <a:avLst>
              <a:gd name="adj" fmla="val 678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Intelligent </a:t>
            </a:r>
            <a:r>
              <a:rPr lang="en-US" sz="15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a:t>
            </a:r>
            <a:r>
              <a:rPr lang="en-US" sz="15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ptimization</a:t>
            </a:r>
            <a:endPar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bwMode="gray">
          <a:xfrm>
            <a:off x="867483" y="1333442"/>
            <a:ext cx="3096000" cy="360000"/>
          </a:xfrm>
          <a:prstGeom prst="roundRect">
            <a:avLst>
              <a:gd name="adj" fmla="val 678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Real-time </a:t>
            </a:r>
            <a:r>
              <a:rPr lang="en-US" sz="15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Experience </a:t>
            </a:r>
            <a:r>
              <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a:t>
            </a:r>
            <a:r>
              <a:rPr lang="en-US" sz="15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isibility</a:t>
            </a:r>
            <a:endPar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bwMode="gray">
          <a:xfrm>
            <a:off x="4585419" y="1333442"/>
            <a:ext cx="3096000" cy="360000"/>
          </a:xfrm>
          <a:prstGeom prst="roundRect">
            <a:avLst>
              <a:gd name="adj" fmla="val 82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Fault Locating Within Minutes</a:t>
            </a:r>
          </a:p>
        </p:txBody>
      </p:sp>
      <p:sp>
        <p:nvSpPr>
          <p:cNvPr id="28" name="885553165"/>
          <p:cNvSpPr>
            <a:spLocks noChangeArrowheads="1"/>
          </p:cNvSpPr>
          <p:nvPr/>
        </p:nvSpPr>
        <p:spPr bwMode="gray">
          <a:xfrm>
            <a:off x="4592664" y="3587392"/>
            <a:ext cx="3088755" cy="2593018"/>
          </a:xfrm>
          <a:prstGeom prst="rect">
            <a:avLst/>
          </a:prstGeom>
          <a:noFill/>
          <a:ln w="9525">
            <a:noFill/>
            <a:miter lim="800000"/>
            <a:headEnd/>
            <a:tailEnd/>
          </a:ln>
        </p:spPr>
        <p:txBody>
          <a:bodyPr wrap="square">
            <a:spAutoFit/>
          </a:bodyPr>
          <a:lstStyle/>
          <a:p>
            <a:pPr marL="182490" indent="-182490" fontAlgn="ctr">
              <a:spcAft>
                <a:spcPts val="300"/>
              </a:spcAft>
              <a:buFont typeface="Arial" panose="020B0604020202020204" pitchFamily="34" charset="0"/>
              <a:buChar char="•"/>
              <a:defRPr/>
            </a:pPr>
            <a:r>
              <a:rPr lang="en-US" altLang="zh-CN" sz="105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Proactive issue identification: </a:t>
            </a:r>
            <a:r>
              <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Proactively identify 85% of potential network issues through the AI algorithms that are continuously trained via Huawei's 200,000+ terminals.</a:t>
            </a:r>
          </a:p>
          <a:p>
            <a:pPr marL="182490" indent="-182490" fontAlgn="ctr">
              <a:spcAft>
                <a:spcPts val="300"/>
              </a:spcAft>
              <a:buFont typeface="Arial" panose="020B0604020202020204" pitchFamily="34" charset="0"/>
              <a:buChar char="•"/>
              <a:defRPr/>
            </a:pPr>
            <a:r>
              <a:rPr lang="en-US" altLang="zh-CN" sz="105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Fault locating within minutes: </a:t>
            </a:r>
            <a:r>
              <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Locate issues within minutes, identify the root causes of issues, and provide effective fault rectification suggestions based on the fault reasoning engine.</a:t>
            </a:r>
          </a:p>
          <a:p>
            <a:pPr marL="182490" indent="-182490" fontAlgn="ctr">
              <a:spcAft>
                <a:spcPts val="300"/>
              </a:spcAft>
              <a:buFont typeface="Arial" panose="020B0604020202020204" pitchFamily="34" charset="0"/>
              <a:buChar char="•"/>
              <a:defRPr/>
            </a:pPr>
            <a:r>
              <a:rPr lang="en-US" altLang="zh-CN" sz="105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Intelligent fault prediction: </a:t>
            </a:r>
            <a:r>
              <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Learn historical data through AI to dynamically generate a baseline, and compare and analyze the baseline with real-time data to predict possible faults.</a:t>
            </a:r>
          </a:p>
        </p:txBody>
      </p:sp>
      <p:sp>
        <p:nvSpPr>
          <p:cNvPr id="29" name="2012034018"/>
          <p:cNvSpPr>
            <a:spLocks noChangeArrowheads="1"/>
          </p:cNvSpPr>
          <p:nvPr/>
        </p:nvSpPr>
        <p:spPr bwMode="gray">
          <a:xfrm>
            <a:off x="8316541" y="3587392"/>
            <a:ext cx="3071921" cy="2392963"/>
          </a:xfrm>
          <a:prstGeom prst="rect">
            <a:avLst/>
          </a:prstGeom>
          <a:noFill/>
          <a:ln w="9525">
            <a:noFill/>
            <a:miter lim="800000"/>
            <a:headEnd/>
            <a:tailEnd/>
          </a:ln>
        </p:spPr>
        <p:txBody>
          <a:bodyPr wrap="square">
            <a:spAutoFit/>
          </a:bodyPr>
          <a:lstStyle/>
          <a:p>
            <a:pPr marL="182490" indent="-182490" fontAlgn="ctr">
              <a:spcAft>
                <a:spcPts val="300"/>
              </a:spcAft>
              <a:buFont typeface="Arial" panose="020B0604020202020204" pitchFamily="34" charset="0"/>
              <a:buChar char="•"/>
              <a:defRPr/>
            </a:pPr>
            <a:r>
              <a:rPr lang="en-US" altLang="zh-CN" sz="105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Real-time simulation feedback: </a:t>
            </a:r>
            <a:r>
              <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Evaluate channel conflicts on wireless networks in real time and provide optimization suggestions based on the neighbor relationship and radio information of devices on each floor.</a:t>
            </a:r>
          </a:p>
          <a:p>
            <a:pPr marL="182490" indent="-182490" fontAlgn="ctr">
              <a:spcAft>
                <a:spcPts val="300"/>
              </a:spcAft>
              <a:buFont typeface="Arial" panose="020B0604020202020204" pitchFamily="34" charset="0"/>
              <a:buChar char="•"/>
              <a:defRPr/>
            </a:pPr>
            <a:r>
              <a:rPr lang="en-US" altLang="zh-CN" sz="105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Predictive optimization: </a:t>
            </a:r>
            <a:r>
              <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Identify edge APs, predict the load trend of APs, perform predictive optimization on wireless networks, and compare the gains before and after the optimization based on historical data analysis. This practice improves the network-wide performance by 50%+ (</a:t>
            </a:r>
            <a:r>
              <a:rPr lang="en-US" altLang="zh-CN" sz="105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Tolly</a:t>
            </a:r>
            <a:r>
              <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-verified).</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76090" y="1958618"/>
            <a:ext cx="2129149" cy="1596862"/>
          </a:xfrm>
          <a:prstGeom prst="rect">
            <a:avLst/>
          </a:prstGeom>
          <a:effectLst>
            <a:softEdge rad="88900"/>
          </a:effectLst>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772321" y="1958618"/>
            <a:ext cx="2129150" cy="1599958"/>
          </a:xfrm>
          <a:prstGeom prst="rect">
            <a:avLst/>
          </a:prstGeom>
          <a:effectLst>
            <a:softEdge rad="88900"/>
          </a:effectLst>
        </p:spPr>
      </p:pic>
      <p:sp>
        <p:nvSpPr>
          <p:cNvPr id="32" name="603136532"/>
          <p:cNvSpPr>
            <a:spLocks noChangeArrowheads="1"/>
          </p:cNvSpPr>
          <p:nvPr/>
        </p:nvSpPr>
        <p:spPr bwMode="gray">
          <a:xfrm>
            <a:off x="880293" y="3587392"/>
            <a:ext cx="3076816" cy="2431435"/>
          </a:xfrm>
          <a:prstGeom prst="rect">
            <a:avLst/>
          </a:prstGeom>
          <a:noFill/>
          <a:ln w="9525">
            <a:noFill/>
            <a:miter lim="800000"/>
            <a:headEnd/>
            <a:tailEnd/>
          </a:ln>
        </p:spPr>
        <p:txBody>
          <a:bodyPr wrap="square">
            <a:spAutoFit/>
          </a:bodyPr>
          <a:lstStyle/>
          <a:p>
            <a:pPr marL="171450" indent="-171450" defTabSz="1219272" fontAlgn="ctr">
              <a:spcBef>
                <a:spcPts val="0"/>
              </a:spcBef>
              <a:spcAft>
                <a:spcPts val="300"/>
              </a:spcAft>
              <a:buFont typeface="Arial" panose="020B0604020202020204" pitchFamily="34" charset="0"/>
              <a:buChar char="•"/>
              <a:defRPr/>
            </a:pPr>
            <a:r>
              <a:rPr lang="en-US" altLang="zh-CN" sz="105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Each region: </a:t>
            </a:r>
            <a:r>
              <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Intuitively display the network status and user experience on the entire network or in each region through multi-dimensional evaluation of wired and wireless network health.</a:t>
            </a:r>
          </a:p>
          <a:p>
            <a:pPr marL="171450" indent="-171450" defTabSz="1219272" fontAlgn="ctr">
              <a:spcBef>
                <a:spcPts val="0"/>
              </a:spcBef>
              <a:spcAft>
                <a:spcPts val="300"/>
              </a:spcAft>
              <a:buFont typeface="Arial" panose="020B0604020202020204" pitchFamily="34" charset="0"/>
              <a:buChar char="•"/>
              <a:defRPr/>
            </a:pPr>
            <a:r>
              <a:rPr lang="en-US" altLang="zh-CN" sz="105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Each client: </a:t>
            </a:r>
            <a:r>
              <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Display network experience (who, when, which AP to connect, experience, and issue) of all clients in real time throughout the journey.</a:t>
            </a:r>
          </a:p>
          <a:p>
            <a:pPr marL="171450" indent="-171450" defTabSz="1219272" fontAlgn="ctr">
              <a:spcBef>
                <a:spcPts val="0"/>
              </a:spcBef>
              <a:spcAft>
                <a:spcPts val="300"/>
              </a:spcAft>
              <a:buFont typeface="Arial" panose="020B0604020202020204" pitchFamily="34" charset="0"/>
              <a:buChar char="•"/>
              <a:defRPr/>
            </a:pPr>
            <a:r>
              <a:rPr lang="en-US" altLang="zh-CN" sz="105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Each application: </a:t>
            </a:r>
            <a:r>
              <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Perceive experience of audio and video applications in real time, demarcate faulty devices quickly and intelligently, and analyze the root cause of poor quality.</a:t>
            </a:r>
          </a:p>
        </p:txBody>
      </p:sp>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347639" y="1975911"/>
            <a:ext cx="2161500" cy="1579569"/>
          </a:xfrm>
          <a:prstGeom prst="rect">
            <a:avLst/>
          </a:prstGeom>
          <a:effectLst>
            <a:softEdge rad="88900"/>
          </a:effectLst>
        </p:spPr>
      </p:pic>
      <p:sp>
        <p:nvSpPr>
          <p:cNvPr id="34" name="Right Arrow 157"/>
          <p:cNvSpPr/>
          <p:nvPr/>
        </p:nvSpPr>
        <p:spPr bwMode="gray">
          <a:xfrm>
            <a:off x="4046426" y="3639117"/>
            <a:ext cx="459805" cy="347871"/>
          </a:xfrm>
          <a:prstGeom prst="rightArrow">
            <a:avLst>
              <a:gd name="adj1" fmla="val 64439"/>
              <a:gd name="adj2" fmla="val 50000"/>
            </a:avLst>
          </a:prstGeom>
          <a:gradFill flip="none" rotWithShape="1">
            <a:gsLst>
              <a:gs pos="15000">
                <a:schemeClr val="accent1">
                  <a:lumMod val="5000"/>
                  <a:lumOff val="95000"/>
                  <a:alpha val="0"/>
                </a:schemeClr>
              </a:gs>
              <a:gs pos="81000">
                <a:srgbClr val="94DAE2"/>
              </a:gs>
            </a:gsLst>
            <a:lin ang="0" scaled="1"/>
            <a:tileRect/>
          </a:gradFill>
          <a:ln w="9525">
            <a:gradFill flip="none" rotWithShape="1">
              <a:gsLst>
                <a:gs pos="0">
                  <a:schemeClr val="accent1">
                    <a:lumMod val="5000"/>
                    <a:lumOff val="95000"/>
                  </a:schemeClr>
                </a:gs>
                <a:gs pos="100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Right Arrow 157"/>
          <p:cNvSpPr/>
          <p:nvPr/>
        </p:nvSpPr>
        <p:spPr bwMode="gray">
          <a:xfrm>
            <a:off x="7743924" y="3639117"/>
            <a:ext cx="459805" cy="347871"/>
          </a:xfrm>
          <a:prstGeom prst="rightArrow">
            <a:avLst>
              <a:gd name="adj1" fmla="val 64439"/>
              <a:gd name="adj2" fmla="val 50000"/>
            </a:avLst>
          </a:prstGeom>
          <a:gradFill flip="none" rotWithShape="1">
            <a:gsLst>
              <a:gs pos="15000">
                <a:schemeClr val="accent1">
                  <a:lumMod val="5000"/>
                  <a:lumOff val="95000"/>
                  <a:alpha val="0"/>
                </a:schemeClr>
              </a:gs>
              <a:gs pos="81000">
                <a:srgbClr val="94DAE2"/>
              </a:gs>
            </a:gsLst>
            <a:lin ang="0" scaled="1"/>
            <a:tileRect/>
          </a:gradFill>
          <a:ln w="9525">
            <a:gradFill flip="none" rotWithShape="1">
              <a:gsLst>
                <a:gs pos="0">
                  <a:schemeClr val="accent1">
                    <a:lumMod val="5000"/>
                    <a:lumOff val="95000"/>
                  </a:schemeClr>
                </a:gs>
                <a:gs pos="100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107357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CampusInsight: Logical Architecture</a:t>
            </a:r>
          </a:p>
        </p:txBody>
      </p:sp>
      <p:sp>
        <p:nvSpPr>
          <p:cNvPr id="3" name="矩形 2"/>
          <p:cNvSpPr/>
          <p:nvPr/>
        </p:nvSpPr>
        <p:spPr bwMode="gray">
          <a:xfrm>
            <a:off x="353271" y="3263420"/>
            <a:ext cx="1022174" cy="523220"/>
          </a:xfrm>
          <a:prstGeom prst="rect">
            <a:avLst/>
          </a:prstGeom>
        </p:spPr>
        <p:txBody>
          <a:bodyPr wrap="square">
            <a:spAutoFit/>
          </a:bodyPr>
          <a:lstStyle/>
          <a:p>
            <a:pPr algn="ctr" defTabSz="914400" fontAlgn="base">
              <a:spcBef>
                <a:spcPct val="0"/>
              </a:spcBef>
              <a:spcAft>
                <a:spcPct val="0"/>
              </a:spcAft>
            </a:pPr>
            <a:r>
              <a:rPr lang="en-US" altLang="zh-CN" sz="14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Campus</a:t>
            </a:r>
          </a:p>
          <a:p>
            <a:pPr algn="ctr" defTabSz="914400" fontAlgn="base">
              <a:spcBef>
                <a:spcPct val="0"/>
              </a:spcBef>
              <a:spcAft>
                <a:spcPct val="0"/>
              </a:spcAft>
            </a:pPr>
            <a:r>
              <a:rPr lang="en-US" altLang="zh-CN" sz="14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Insight</a:t>
            </a:r>
            <a:endParaRPr lang="zh-CN" altLang="en-US"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矩形 3"/>
          <p:cNvSpPr/>
          <p:nvPr/>
        </p:nvSpPr>
        <p:spPr bwMode="gray">
          <a:xfrm>
            <a:off x="428982" y="5455683"/>
            <a:ext cx="870752" cy="307777"/>
          </a:xfrm>
          <a:prstGeom prst="rect">
            <a:avLst/>
          </a:prstGeom>
        </p:spPr>
        <p:txBody>
          <a:bodyPr wrap="none">
            <a:spAutoFit/>
          </a:bodyPr>
          <a:lstStyle/>
          <a:p>
            <a:pPr algn="ctr" defTabSz="914400" fontAlgn="base">
              <a:spcBef>
                <a:spcPct val="0"/>
              </a:spcBef>
              <a:spcAft>
                <a:spcPct val="0"/>
              </a:spcAft>
            </a:pPr>
            <a:r>
              <a:rPr lang="en-US" altLang="zh-CN" sz="14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Campus</a:t>
            </a:r>
            <a:endParaRPr lang="zh-CN" altLang="en-US"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矩形 4"/>
          <p:cNvSpPr/>
          <p:nvPr/>
        </p:nvSpPr>
        <p:spPr bwMode="gray">
          <a:xfrm>
            <a:off x="466653" y="1815326"/>
            <a:ext cx="795411" cy="307777"/>
          </a:xfrm>
          <a:prstGeom prst="rect">
            <a:avLst/>
          </a:prstGeom>
        </p:spPr>
        <p:txBody>
          <a:bodyPr wrap="none">
            <a:spAutoFit/>
          </a:bodyPr>
          <a:lstStyle/>
          <a:p>
            <a:pPr algn="ctr" defTabSz="914400" fontAlgn="base">
              <a:spcBef>
                <a:spcPct val="0"/>
              </a:spcBef>
              <a:spcAft>
                <a:spcPct val="0"/>
              </a:spcAft>
            </a:pPr>
            <a:r>
              <a:rPr lang="en-US" altLang="zh-CN" sz="14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a:t>
            </a:r>
            <a:endParaRPr lang="zh-CN" altLang="en-US"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矩形 5"/>
          <p:cNvSpPr/>
          <p:nvPr/>
        </p:nvSpPr>
        <p:spPr bwMode="gray">
          <a:xfrm>
            <a:off x="1393397" y="1656876"/>
            <a:ext cx="705512" cy="510094"/>
          </a:xfrm>
          <a:prstGeom prst="rect">
            <a:avLst/>
          </a:prstGeom>
          <a:solidFill>
            <a:srgbClr val="FCE6D8"/>
          </a:solidFill>
          <a:ln w="0">
            <a:noFill/>
            <a:prstDash val="sysDash"/>
          </a:ln>
          <a:effec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Issue analysis</a:t>
            </a:r>
          </a:p>
        </p:txBody>
      </p:sp>
      <p:sp>
        <p:nvSpPr>
          <p:cNvPr id="7" name="矩形 6"/>
          <p:cNvSpPr/>
          <p:nvPr/>
        </p:nvSpPr>
        <p:spPr bwMode="gray">
          <a:xfrm>
            <a:off x="2167351" y="1656323"/>
            <a:ext cx="1019696" cy="511200"/>
          </a:xfrm>
          <a:prstGeom prst="rect">
            <a:avLst/>
          </a:prstGeom>
          <a:solidFill>
            <a:srgbClr val="FCE6D8"/>
          </a:solidFill>
          <a:ln w="0">
            <a:noFill/>
            <a:prstDash val="sysDash"/>
          </a:ln>
          <a:effec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Connection analysis</a:t>
            </a:r>
          </a:p>
        </p:txBody>
      </p:sp>
      <p:sp>
        <p:nvSpPr>
          <p:cNvPr id="8" name="矩形 7"/>
          <p:cNvSpPr/>
          <p:nvPr/>
        </p:nvSpPr>
        <p:spPr bwMode="gray">
          <a:xfrm>
            <a:off x="3255489" y="1656323"/>
            <a:ext cx="1030453" cy="511200"/>
          </a:xfrm>
          <a:prstGeom prst="rect">
            <a:avLst/>
          </a:prstGeom>
          <a:solidFill>
            <a:srgbClr val="FCE6D8"/>
          </a:solidFill>
          <a:ln w="0">
            <a:noFill/>
            <a:prstDash val="sysDash"/>
          </a:ln>
          <a:effec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Performance experience</a:t>
            </a:r>
          </a:p>
        </p:txBody>
      </p:sp>
      <p:sp>
        <p:nvSpPr>
          <p:cNvPr id="9" name="TextBox 568"/>
          <p:cNvSpPr txBox="1"/>
          <p:nvPr/>
        </p:nvSpPr>
        <p:spPr bwMode="gray">
          <a:xfrm>
            <a:off x="3789868" y="2456773"/>
            <a:ext cx="482824" cy="276999"/>
          </a:xfrm>
          <a:prstGeom prst="rect">
            <a:avLst/>
          </a:prstGeom>
          <a:noFill/>
        </p:spPr>
        <p:txBody>
          <a:bodyPr wrap="none" rtlCol="0">
            <a:spAutoFit/>
          </a:bodyPr>
          <a:lstStyle/>
          <a:p>
            <a:pPr defTabSz="914400" fontAlgn="base">
              <a:spcBef>
                <a:spcPct val="0"/>
              </a:spcBef>
              <a:spcAft>
                <a:spcPct val="0"/>
              </a:spcAft>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APIs</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TextBox 568"/>
          <p:cNvSpPr txBox="1"/>
          <p:nvPr/>
        </p:nvSpPr>
        <p:spPr bwMode="gray">
          <a:xfrm>
            <a:off x="3789868" y="4513086"/>
            <a:ext cx="1745991" cy="276999"/>
          </a:xfrm>
          <a:prstGeom prst="rect">
            <a:avLst/>
          </a:prstGeom>
          <a:noFill/>
        </p:spPr>
        <p:txBody>
          <a:bodyPr wrap="none" rtlCol="0">
            <a:spAutoFit/>
          </a:bodyPr>
          <a:lstStyle/>
          <a:p>
            <a:pPr defTabSz="914400" fontAlgn="base">
              <a:spcBef>
                <a:spcPct val="0"/>
              </a:spcBef>
              <a:spcAft>
                <a:spcPct val="0"/>
              </a:spcAft>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Information Reporting</a:t>
            </a:r>
          </a:p>
        </p:txBody>
      </p:sp>
      <p:sp>
        <p:nvSpPr>
          <p:cNvPr id="11" name="下箭头 10"/>
          <p:cNvSpPr/>
          <p:nvPr/>
        </p:nvSpPr>
        <p:spPr bwMode="gray">
          <a:xfrm rot="10800000">
            <a:off x="3498667" y="4457061"/>
            <a:ext cx="334116" cy="357324"/>
          </a:xfrm>
          <a:prstGeom prst="downArrow">
            <a:avLst/>
          </a:prstGeom>
          <a:solidFill>
            <a:schemeClr val="bg1">
              <a:lumMod val="85000"/>
            </a:schemeClr>
          </a:solidFill>
          <a:ln w="25400"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801688"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2" name="直接箭头连接符 11"/>
          <p:cNvCxnSpPr/>
          <p:nvPr/>
        </p:nvCxnSpPr>
        <p:spPr bwMode="gray">
          <a:xfrm>
            <a:off x="4322878" y="3801695"/>
            <a:ext cx="237611" cy="0"/>
          </a:xfrm>
          <a:prstGeom prst="straightConnector1">
            <a:avLst/>
          </a:prstGeom>
          <a:noFill/>
          <a:ln w="19050" cap="flat" cmpd="sng" algn="ctr">
            <a:solidFill>
              <a:schemeClr val="bg1">
                <a:lumMod val="85000"/>
              </a:schemeClr>
            </a:solidFill>
            <a:prstDash val="solid"/>
            <a:headEnd type="triangle"/>
            <a:tailEnd type="triangle"/>
          </a:ln>
          <a:effectLst/>
        </p:spPr>
      </p:cxnSp>
      <p:sp>
        <p:nvSpPr>
          <p:cNvPr id="13" name="矩形 12"/>
          <p:cNvSpPr/>
          <p:nvPr/>
        </p:nvSpPr>
        <p:spPr bwMode="gray">
          <a:xfrm>
            <a:off x="4354384" y="1656323"/>
            <a:ext cx="551972" cy="511200"/>
          </a:xfrm>
          <a:prstGeom prst="rect">
            <a:avLst/>
          </a:prstGeom>
          <a:solidFill>
            <a:srgbClr val="FCE6D8"/>
          </a:solidFill>
          <a:ln w="0">
            <a:noFill/>
            <a:prstDash val="sysDash"/>
          </a:ln>
          <a:effec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Client</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圆角矩形 13"/>
          <p:cNvSpPr/>
          <p:nvPr/>
        </p:nvSpPr>
        <p:spPr bwMode="gray">
          <a:xfrm>
            <a:off x="1393397" y="3318513"/>
            <a:ext cx="2892545" cy="288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05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 </a:t>
            </a:r>
            <a:r>
              <a:rPr lang="en-US" altLang="zh-CN" sz="105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Big </a:t>
            </a:r>
            <a:r>
              <a:rPr lang="en-US" altLang="zh-CN" sz="105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data platform common </a:t>
            </a:r>
            <a:r>
              <a:rPr lang="en-US" altLang="zh-CN" sz="105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services</a:t>
            </a:r>
            <a:endParaRPr lang="en-US" altLang="zh-CN" sz="105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圆角矩形 14"/>
          <p:cNvSpPr/>
          <p:nvPr/>
        </p:nvSpPr>
        <p:spPr bwMode="gray">
          <a:xfrm>
            <a:off x="1393396" y="3996629"/>
            <a:ext cx="1360227" cy="288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1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Syslog</a:t>
            </a:r>
            <a:r>
              <a:rPr lang="zh-CN" altLang="en-US" sz="11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1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data</a:t>
            </a:r>
            <a:endParaRPr lang="zh-CN" altLang="en-US" sz="11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圆角矩形 15"/>
          <p:cNvSpPr/>
          <p:nvPr/>
        </p:nvSpPr>
        <p:spPr bwMode="gray">
          <a:xfrm>
            <a:off x="2844712" y="3996629"/>
            <a:ext cx="1441230" cy="288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1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Performance </a:t>
            </a:r>
          </a:p>
          <a:p>
            <a:pPr algn="ctr" defTabSz="914400" fontAlgn="base">
              <a:spcBef>
                <a:spcPct val="0"/>
              </a:spcBef>
              <a:spcAft>
                <a:spcPct val="0"/>
              </a:spcAft>
              <a:buClr>
                <a:srgbClr val="CC9900"/>
              </a:buClr>
            </a:pPr>
            <a:r>
              <a:rPr lang="en-US" altLang="zh-CN" sz="11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counter data</a:t>
            </a:r>
          </a:p>
        </p:txBody>
      </p:sp>
      <p:sp>
        <p:nvSpPr>
          <p:cNvPr id="17" name="圆角矩形 16"/>
          <p:cNvSpPr/>
          <p:nvPr/>
        </p:nvSpPr>
        <p:spPr bwMode="gray">
          <a:xfrm>
            <a:off x="1393397" y="3657695"/>
            <a:ext cx="647622" cy="288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1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Spark</a:t>
            </a:r>
            <a:endParaRPr lang="zh-CN" altLang="en-US" sz="11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圆角矩形 17"/>
          <p:cNvSpPr/>
          <p:nvPr/>
        </p:nvSpPr>
        <p:spPr bwMode="gray">
          <a:xfrm>
            <a:off x="2098909" y="3657695"/>
            <a:ext cx="647475" cy="288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1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Druid</a:t>
            </a:r>
            <a:endParaRPr lang="zh-CN" altLang="en-US" sz="11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圆角矩形 18"/>
          <p:cNvSpPr/>
          <p:nvPr/>
        </p:nvSpPr>
        <p:spPr bwMode="gray">
          <a:xfrm>
            <a:off x="2844712" y="3657695"/>
            <a:ext cx="647622" cy="288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1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Kafka</a:t>
            </a:r>
            <a:endParaRPr lang="zh-CN" altLang="en-US" sz="11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圆角矩形 19"/>
          <p:cNvSpPr/>
          <p:nvPr/>
        </p:nvSpPr>
        <p:spPr bwMode="gray">
          <a:xfrm>
            <a:off x="3577459" y="3657695"/>
            <a:ext cx="687913" cy="288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1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HDFS</a:t>
            </a:r>
            <a:endParaRPr lang="zh-CN" altLang="en-US" sz="11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内容占位符 2"/>
          <p:cNvSpPr txBox="1">
            <a:spLocks/>
          </p:cNvSpPr>
          <p:nvPr/>
        </p:nvSpPr>
        <p:spPr bwMode="gray">
          <a:xfrm>
            <a:off x="6128885" y="5468233"/>
            <a:ext cx="5620202" cy="609398"/>
          </a:xfrm>
          <a:prstGeom prst="rect">
            <a:avLst/>
          </a:prstGeom>
          <a:noFill/>
          <a:ln>
            <a:solidFill>
              <a:schemeClr val="bg1">
                <a:lumMod val="85000"/>
              </a:schemeClr>
            </a:solidFill>
          </a:ln>
          <a:extLst/>
        </p:spPr>
        <p:txBody>
          <a:bodyPr wrap="square" rtlCol="0">
            <a:spAutoFit/>
          </a:bodyPr>
          <a:lstStyle>
            <a:defPPr>
              <a:defRPr lang="zh-CN"/>
            </a:defPPr>
            <a:lvl1pPr marL="171450" indent="-171450" defTabSz="913943">
              <a:lnSpc>
                <a:spcPct val="140000"/>
              </a:lnSpc>
              <a:buFont typeface="Arial" panose="020B0604020202020204" pitchFamily="34" charset="0"/>
              <a:buChar char="•"/>
              <a:defRPr sz="1200" b="1" kern="0">
                <a:latin typeface="Arial" panose="020B0604020202020204" pitchFamily="34" charset="0"/>
                <a:ea typeface="微软雅黑" panose="020B0503020204020204" pitchFamily="34" charset="-122"/>
              </a:defRPr>
            </a:lvl1pPr>
          </a:lstStyle>
          <a:p>
            <a:pPr lvl="0" fontAlgn="base">
              <a:spcBef>
                <a:spcPct val="0"/>
              </a:spcBef>
              <a:spcAft>
                <a:spcPct val="0"/>
              </a:spcAft>
              <a:defRPr/>
            </a:pPr>
            <a:r>
              <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Data collection: </a:t>
            </a:r>
            <a:r>
              <a:rPr lang="en-US" altLang="zh-CN" b="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multi-dimensional data related to client, radios, APs, and client </a:t>
            </a:r>
            <a:r>
              <a:rPr lang="en-US" altLang="zh-CN" b="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logs.</a:t>
            </a:r>
            <a:endParaRPr lang="en-US" altLang="zh-CN" b="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圆角矩形 21"/>
          <p:cNvSpPr/>
          <p:nvPr/>
        </p:nvSpPr>
        <p:spPr bwMode="gray">
          <a:xfrm>
            <a:off x="1393397" y="2959145"/>
            <a:ext cx="4507560" cy="288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Intelligent analysis system</a:t>
            </a:r>
          </a:p>
        </p:txBody>
      </p:sp>
      <p:sp>
        <p:nvSpPr>
          <p:cNvPr id="23" name="文本框 22"/>
          <p:cNvSpPr txBox="1"/>
          <p:nvPr/>
        </p:nvSpPr>
        <p:spPr bwMode="gray">
          <a:xfrm>
            <a:off x="6128885" y="1286827"/>
            <a:ext cx="5620203" cy="1708160"/>
          </a:xfrm>
          <a:prstGeom prst="rect">
            <a:avLst/>
          </a:prstGeom>
          <a:noFill/>
          <a:ln>
            <a:solidFill>
              <a:schemeClr val="bg1">
                <a:lumMod val="85000"/>
              </a:schemeClr>
            </a:solidFill>
          </a:ln>
        </p:spPr>
        <p:txBody>
          <a:bodyPr wrap="square" rtlCol="0">
            <a:spAutoFit/>
          </a:bodyPr>
          <a:lstStyle/>
          <a:p>
            <a:pPr marL="171450" lvl="0" indent="-171450" defTabSz="913943" fontAlgn="base">
              <a:lnSpc>
                <a:spcPct val="125000"/>
              </a:lnSpc>
              <a:spcBef>
                <a:spcPct val="0"/>
              </a:spcBef>
              <a:spcAft>
                <a:spcPct val="0"/>
              </a:spcAft>
              <a:buFont typeface="Arial" panose="020B0604020202020204" pitchFamily="34" charset="0"/>
              <a:buChar char="•"/>
              <a:defRPr/>
            </a:pPr>
            <a:r>
              <a:rPr lang="en-US" altLang="zh-CN" sz="12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Issue identification: </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intelligent identification of connection, air interface performance, roaming, and device </a:t>
            </a: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issues.</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lvl="0" indent="-171450" defTabSz="913943" fontAlgn="base">
              <a:lnSpc>
                <a:spcPct val="125000"/>
              </a:lnSpc>
              <a:spcBef>
                <a:spcPct val="0"/>
              </a:spcBef>
              <a:spcAft>
                <a:spcPct val="0"/>
              </a:spcAft>
              <a:buFont typeface="Arial" panose="020B0604020202020204" pitchFamily="34" charset="0"/>
              <a:buChar char="•"/>
              <a:defRPr/>
            </a:pPr>
            <a:r>
              <a:rPr lang="en-US" altLang="zh-CN" sz="12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Access analysis &amp; performance experience: </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 of connection and performance experience issues.</a:t>
            </a:r>
          </a:p>
          <a:p>
            <a:pPr marL="171450" lvl="0" indent="-171450" defTabSz="913943" fontAlgn="base">
              <a:lnSpc>
                <a:spcPct val="125000"/>
              </a:lnSpc>
              <a:spcBef>
                <a:spcPct val="0"/>
              </a:spcBef>
              <a:spcAft>
                <a:spcPct val="0"/>
              </a:spcAft>
              <a:buFont typeface="Arial" panose="020B0604020202020204" pitchFamily="34" charset="0"/>
              <a:buChar char="•"/>
              <a:defRPr/>
            </a:pPr>
            <a:r>
              <a:rPr lang="en-US" altLang="zh-CN" sz="12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User and network profiles: </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client journey retrospection and AP details analysis</a:t>
            </a: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lvl="0" indent="-171450" defTabSz="913943" fontAlgn="base">
              <a:lnSpc>
                <a:spcPct val="125000"/>
              </a:lnSpc>
              <a:spcBef>
                <a:spcPct val="0"/>
              </a:spcBef>
              <a:spcAft>
                <a:spcPct val="0"/>
              </a:spcAft>
              <a:buFont typeface="Arial" panose="020B0604020202020204" pitchFamily="34" charset="0"/>
              <a:buChar char="•"/>
              <a:defRPr/>
            </a:pPr>
            <a:r>
              <a:rPr lang="en-US" altLang="zh-CN" sz="12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Application analysis: </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audio and video quality </a:t>
            </a: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detection.</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文本框 23"/>
          <p:cNvSpPr txBox="1"/>
          <p:nvPr/>
        </p:nvSpPr>
        <p:spPr bwMode="gray">
          <a:xfrm>
            <a:off x="6128884" y="3568620"/>
            <a:ext cx="5620203" cy="1126462"/>
          </a:xfrm>
          <a:prstGeom prst="rect">
            <a:avLst/>
          </a:prstGeom>
          <a:noFill/>
          <a:ln>
            <a:solidFill>
              <a:schemeClr val="bg1">
                <a:lumMod val="85000"/>
              </a:schemeClr>
            </a:solidFill>
          </a:ln>
        </p:spPr>
        <p:txBody>
          <a:bodyPr wrap="square" rtlCol="0">
            <a:spAutoFit/>
          </a:bodyPr>
          <a:lstStyle>
            <a:defPPr>
              <a:defRPr lang="zh-CN"/>
            </a:defPPr>
            <a:lvl1pPr marL="171450" indent="-171450" defTabSz="913943">
              <a:lnSpc>
                <a:spcPct val="140000"/>
              </a:lnSpc>
              <a:buFont typeface="Arial" panose="020B0604020202020204" pitchFamily="34" charset="0"/>
              <a:buChar char="•"/>
              <a:defRPr sz="1200" b="1" kern="0">
                <a:latin typeface="Arial" panose="020B0604020202020204" pitchFamily="34" charset="0"/>
                <a:ea typeface="微软雅黑" panose="020B0503020204020204" pitchFamily="34" charset="-122"/>
              </a:defRPr>
            </a:lvl1pPr>
          </a:lstStyle>
          <a:p>
            <a:pPr lvl="0" fontAlgn="base">
              <a:spcBef>
                <a:spcPct val="0"/>
              </a:spcBef>
              <a:spcAft>
                <a:spcPct val="0"/>
              </a:spcAft>
              <a:defRPr/>
            </a:pPr>
            <a:r>
              <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Data storage: </a:t>
            </a:r>
            <a:r>
              <a:rPr lang="en-US" altLang="zh-CN" b="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real-time preprocessing flow, offline distributed processing flow, and data storage </a:t>
            </a:r>
            <a:r>
              <a:rPr lang="en-US" altLang="zh-CN" b="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a:t>
            </a:r>
            <a:endParaRPr lang="en-US" altLang="zh-CN" b="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lvl="0" fontAlgn="base">
              <a:spcBef>
                <a:spcPct val="0"/>
              </a:spcBef>
              <a:spcAft>
                <a:spcPct val="0"/>
              </a:spcAft>
              <a:defRPr/>
            </a:pPr>
            <a:r>
              <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Data analysis: </a:t>
            </a:r>
            <a:r>
              <a:rPr lang="en-US" altLang="zh-CN" b="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mode identification, AI engine, and data aggregation and </a:t>
            </a:r>
            <a:r>
              <a:rPr lang="en-US" altLang="zh-CN" b="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query.</a:t>
            </a:r>
            <a:endParaRPr lang="en-US" altLang="zh-CN" b="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文本框 24"/>
          <p:cNvSpPr txBox="1"/>
          <p:nvPr/>
        </p:nvSpPr>
        <p:spPr bwMode="gray">
          <a:xfrm>
            <a:off x="6128885" y="984615"/>
            <a:ext cx="5620203" cy="307777"/>
          </a:xfrm>
          <a:prstGeom prst="rect">
            <a:avLst/>
          </a:prstGeom>
          <a:noFill/>
        </p:spPr>
        <p:txBody>
          <a:bodyPr wrap="square" rtlCol="0">
            <a:spAutoFit/>
          </a:bodyPr>
          <a:lstStyle/>
          <a:p>
            <a:pPr defTabSz="913943" fontAlgn="base">
              <a:spcBef>
                <a:spcPct val="0"/>
              </a:spcBef>
              <a:spcAft>
                <a:spcPct val="0"/>
              </a:spcAft>
            </a:pPr>
            <a:r>
              <a:rPr lang="en-US" altLang="zh-CN" sz="14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Business Services: Data </a:t>
            </a:r>
            <a:r>
              <a:rPr lang="en-US" altLang="zh-CN" sz="14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 service based on scenarios</a:t>
            </a:r>
          </a:p>
        </p:txBody>
      </p:sp>
      <p:sp>
        <p:nvSpPr>
          <p:cNvPr id="26" name="文本框 25"/>
          <p:cNvSpPr txBox="1"/>
          <p:nvPr/>
        </p:nvSpPr>
        <p:spPr bwMode="gray">
          <a:xfrm>
            <a:off x="6128885" y="3262395"/>
            <a:ext cx="5620203" cy="307777"/>
          </a:xfrm>
          <a:prstGeom prst="rect">
            <a:avLst/>
          </a:prstGeom>
          <a:noFill/>
        </p:spPr>
        <p:txBody>
          <a:bodyPr wrap="square" rtlCol="0">
            <a:spAutoFit/>
          </a:bodyPr>
          <a:lstStyle/>
          <a:p>
            <a:pPr defTabSz="913943" fontAlgn="base">
              <a:spcBef>
                <a:spcPct val="0"/>
              </a:spcBef>
              <a:spcAft>
                <a:spcPct val="0"/>
              </a:spcAft>
            </a:pPr>
            <a:r>
              <a:rPr lang="en-US" altLang="zh-CN" sz="14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Data Analysis: Big </a:t>
            </a:r>
            <a:r>
              <a:rPr lang="en-US" altLang="zh-CN" sz="14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data platform and data analysis service</a:t>
            </a:r>
          </a:p>
        </p:txBody>
      </p:sp>
      <p:sp>
        <p:nvSpPr>
          <p:cNvPr id="27" name="文本框 26"/>
          <p:cNvSpPr txBox="1"/>
          <p:nvPr/>
        </p:nvSpPr>
        <p:spPr bwMode="gray">
          <a:xfrm>
            <a:off x="6128885" y="4952721"/>
            <a:ext cx="5620203" cy="523220"/>
          </a:xfrm>
          <a:prstGeom prst="rect">
            <a:avLst/>
          </a:prstGeom>
          <a:noFill/>
        </p:spPr>
        <p:txBody>
          <a:bodyPr wrap="square" rtlCol="0">
            <a:spAutoFit/>
          </a:bodyPr>
          <a:lstStyle/>
          <a:p>
            <a:pPr defTabSz="913943" fontAlgn="base">
              <a:spcBef>
                <a:spcPct val="0"/>
              </a:spcBef>
              <a:spcAft>
                <a:spcPct val="0"/>
              </a:spcAft>
            </a:pPr>
            <a:r>
              <a:rPr lang="en-US" altLang="zh-CN" sz="14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Data Collection: Second-level performance counter and log </a:t>
            </a:r>
            <a:r>
              <a:rPr lang="en-US" altLang="zh-CN" sz="14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collection</a:t>
            </a:r>
            <a:endParaRPr lang="en-US" altLang="zh-CN" sz="14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矩形 27"/>
          <p:cNvSpPr/>
          <p:nvPr/>
        </p:nvSpPr>
        <p:spPr bwMode="gray">
          <a:xfrm>
            <a:off x="4974798" y="1659305"/>
            <a:ext cx="926158" cy="511200"/>
          </a:xfrm>
          <a:prstGeom prst="rect">
            <a:avLst/>
          </a:prstGeom>
          <a:solidFill>
            <a:srgbClr val="FCE6D8"/>
          </a:solidFill>
          <a:ln w="0">
            <a:noFill/>
            <a:prstDash val="sysDash"/>
          </a:ln>
          <a:effec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Application</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圆角矩形 28"/>
          <p:cNvSpPr/>
          <p:nvPr/>
        </p:nvSpPr>
        <p:spPr bwMode="gray">
          <a:xfrm>
            <a:off x="1393396" y="4902170"/>
            <a:ext cx="4507559" cy="1057231"/>
          </a:xfrm>
          <a:prstGeom prst="roundRect">
            <a:avLst>
              <a:gd name="adj" fmla="val 7054"/>
            </a:avLst>
          </a:prstGeom>
          <a:solidFill>
            <a:schemeClr val="bg1">
              <a:lumMod val="95000"/>
            </a:schemeClr>
          </a:solid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801688"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0" name="组合 29"/>
          <p:cNvGrpSpPr/>
          <p:nvPr/>
        </p:nvGrpSpPr>
        <p:grpSpPr bwMode="gray">
          <a:xfrm>
            <a:off x="2448809" y="5053735"/>
            <a:ext cx="2375855" cy="789319"/>
            <a:chOff x="2805874" y="5414349"/>
            <a:chExt cx="2375855" cy="789319"/>
          </a:xfrm>
        </p:grpSpPr>
        <p:grpSp>
          <p:nvGrpSpPr>
            <p:cNvPr id="31" name="Group 165"/>
            <p:cNvGrpSpPr/>
            <p:nvPr/>
          </p:nvGrpSpPr>
          <p:grpSpPr bwMode="gray">
            <a:xfrm rot="10800000">
              <a:off x="2943222" y="5529835"/>
              <a:ext cx="2072660" cy="514529"/>
              <a:chOff x="-1233037" y="914446"/>
              <a:chExt cx="1573823" cy="778776"/>
            </a:xfrm>
          </p:grpSpPr>
          <p:cxnSp>
            <p:nvCxnSpPr>
              <p:cNvPr id="44" name="Straight Connector 166"/>
              <p:cNvCxnSpPr/>
              <p:nvPr/>
            </p:nvCxnSpPr>
            <p:spPr bwMode="gray">
              <a:xfrm flipH="1" flipV="1">
                <a:off x="-1233037" y="914446"/>
                <a:ext cx="786912" cy="7787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167"/>
              <p:cNvCxnSpPr/>
              <p:nvPr/>
            </p:nvCxnSpPr>
            <p:spPr bwMode="gray">
              <a:xfrm flipV="1">
                <a:off x="-446125" y="914446"/>
                <a:ext cx="786911" cy="778776"/>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32" name="Group 165"/>
            <p:cNvGrpSpPr/>
            <p:nvPr/>
          </p:nvGrpSpPr>
          <p:grpSpPr bwMode="gray">
            <a:xfrm rot="10800000">
              <a:off x="3502514" y="5513086"/>
              <a:ext cx="954076" cy="514529"/>
              <a:chOff x="-1233037" y="914446"/>
              <a:chExt cx="1573823" cy="778776"/>
            </a:xfrm>
          </p:grpSpPr>
          <p:cxnSp>
            <p:nvCxnSpPr>
              <p:cNvPr id="42" name="Straight Connector 166"/>
              <p:cNvCxnSpPr/>
              <p:nvPr/>
            </p:nvCxnSpPr>
            <p:spPr bwMode="gray">
              <a:xfrm flipH="1" flipV="1">
                <a:off x="-1233037" y="914446"/>
                <a:ext cx="786912" cy="7787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167"/>
              <p:cNvCxnSpPr/>
              <p:nvPr/>
            </p:nvCxnSpPr>
            <p:spPr bwMode="gray">
              <a:xfrm flipV="1">
                <a:off x="-446125" y="914446"/>
                <a:ext cx="786911" cy="778776"/>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33" name="图片 76" descr="接入交换机.png"/>
            <p:cNvPicPr>
              <a:picLocks noChangeAspect="1"/>
            </p:cNvPicPr>
            <p:nvPr/>
          </p:nvPicPr>
          <p:blipFill>
            <a:blip r:embed="rId3" cstate="print"/>
            <a:stretch>
              <a:fillRect/>
            </a:stretch>
          </p:blipFill>
          <p:spPr bwMode="gray">
            <a:xfrm>
              <a:off x="3845296" y="5414349"/>
              <a:ext cx="304815" cy="249395"/>
            </a:xfrm>
            <a:prstGeom prst="rect">
              <a:avLst/>
            </a:prstGeom>
          </p:spPr>
        </p:pic>
        <p:pic>
          <p:nvPicPr>
            <p:cNvPr id="34" name="图片 105" descr="AP.png"/>
            <p:cNvPicPr>
              <a:picLocks noChangeAspect="1"/>
            </p:cNvPicPr>
            <p:nvPr/>
          </p:nvPicPr>
          <p:blipFill>
            <a:blip r:embed="rId4" cstate="print"/>
            <a:stretch>
              <a:fillRect/>
            </a:stretch>
          </p:blipFill>
          <p:spPr bwMode="gray">
            <a:xfrm>
              <a:off x="2805874" y="5954273"/>
              <a:ext cx="304815" cy="249395"/>
            </a:xfrm>
            <a:prstGeom prst="rect">
              <a:avLst/>
            </a:prstGeom>
          </p:spPr>
        </p:pic>
        <p:pic>
          <p:nvPicPr>
            <p:cNvPr id="35" name="图片 105" descr="AP.png"/>
            <p:cNvPicPr>
              <a:picLocks noChangeAspect="1"/>
            </p:cNvPicPr>
            <p:nvPr/>
          </p:nvPicPr>
          <p:blipFill>
            <a:blip r:embed="rId4" cstate="print"/>
            <a:stretch>
              <a:fillRect/>
            </a:stretch>
          </p:blipFill>
          <p:spPr bwMode="gray">
            <a:xfrm>
              <a:off x="3342361" y="5954273"/>
              <a:ext cx="304815" cy="249395"/>
            </a:xfrm>
            <a:prstGeom prst="rect">
              <a:avLst/>
            </a:prstGeom>
          </p:spPr>
        </p:pic>
        <p:pic>
          <p:nvPicPr>
            <p:cNvPr id="36" name="图片 105" descr="AP.png"/>
            <p:cNvPicPr>
              <a:picLocks noChangeAspect="1"/>
            </p:cNvPicPr>
            <p:nvPr/>
          </p:nvPicPr>
          <p:blipFill>
            <a:blip r:embed="rId4" cstate="print"/>
            <a:stretch>
              <a:fillRect/>
            </a:stretch>
          </p:blipFill>
          <p:spPr bwMode="gray">
            <a:xfrm>
              <a:off x="4317622" y="5954273"/>
              <a:ext cx="304815" cy="249395"/>
            </a:xfrm>
            <a:prstGeom prst="rect">
              <a:avLst/>
            </a:prstGeom>
          </p:spPr>
        </p:pic>
        <p:pic>
          <p:nvPicPr>
            <p:cNvPr id="37" name="图片 105" descr="AP.png"/>
            <p:cNvPicPr>
              <a:picLocks noChangeAspect="1"/>
            </p:cNvPicPr>
            <p:nvPr/>
          </p:nvPicPr>
          <p:blipFill>
            <a:blip r:embed="rId4" cstate="print"/>
            <a:stretch>
              <a:fillRect/>
            </a:stretch>
          </p:blipFill>
          <p:spPr bwMode="gray">
            <a:xfrm>
              <a:off x="4876914" y="5954273"/>
              <a:ext cx="304815" cy="249395"/>
            </a:xfrm>
            <a:prstGeom prst="rect">
              <a:avLst/>
            </a:prstGeom>
          </p:spPr>
        </p:pic>
        <p:grpSp>
          <p:nvGrpSpPr>
            <p:cNvPr id="38" name="Group 3"/>
            <p:cNvGrpSpPr/>
            <p:nvPr/>
          </p:nvGrpSpPr>
          <p:grpSpPr bwMode="gray">
            <a:xfrm>
              <a:off x="3842860" y="6044365"/>
              <a:ext cx="261965" cy="61979"/>
              <a:chOff x="559282" y="6488261"/>
              <a:chExt cx="261965" cy="61979"/>
            </a:xfrm>
            <a:solidFill>
              <a:schemeClr val="bg1">
                <a:lumMod val="50000"/>
              </a:schemeClr>
            </a:solidFill>
          </p:grpSpPr>
          <p:sp>
            <p:nvSpPr>
              <p:cNvPr id="39"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sp>
        <p:nvSpPr>
          <p:cNvPr id="46" name="圆角矩形 45"/>
          <p:cNvSpPr/>
          <p:nvPr/>
        </p:nvSpPr>
        <p:spPr bwMode="gray">
          <a:xfrm>
            <a:off x="4658817" y="3318513"/>
            <a:ext cx="1242139" cy="288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2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engine</a:t>
            </a:r>
            <a:endParaRPr lang="zh-CN" altLang="en-US"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圆角矩形 46"/>
          <p:cNvSpPr/>
          <p:nvPr/>
        </p:nvSpPr>
        <p:spPr bwMode="gray">
          <a:xfrm>
            <a:off x="4658817" y="3657695"/>
            <a:ext cx="1242139" cy="288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05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Machine learning algorithm library</a:t>
            </a:r>
          </a:p>
        </p:txBody>
      </p:sp>
      <p:sp>
        <p:nvSpPr>
          <p:cNvPr id="48" name="圆角矩形 47"/>
          <p:cNvSpPr/>
          <p:nvPr/>
        </p:nvSpPr>
        <p:spPr bwMode="gray">
          <a:xfrm>
            <a:off x="4658817" y="3996629"/>
            <a:ext cx="1242139" cy="288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05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Machine learning framework</a:t>
            </a:r>
          </a:p>
        </p:txBody>
      </p:sp>
      <p:sp>
        <p:nvSpPr>
          <p:cNvPr id="49" name="下箭头 48"/>
          <p:cNvSpPr/>
          <p:nvPr/>
        </p:nvSpPr>
        <p:spPr bwMode="gray">
          <a:xfrm rot="10800000">
            <a:off x="3498667" y="2399822"/>
            <a:ext cx="334116" cy="357324"/>
          </a:xfrm>
          <a:prstGeom prst="downArrow">
            <a:avLst/>
          </a:prstGeom>
          <a:solidFill>
            <a:schemeClr val="bg1">
              <a:lumMod val="85000"/>
            </a:schemeClr>
          </a:solidFill>
          <a:ln w="25400"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801688"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0" name="直接箭头连接符 49"/>
          <p:cNvCxnSpPr/>
          <p:nvPr/>
        </p:nvCxnSpPr>
        <p:spPr bwMode="gray">
          <a:xfrm>
            <a:off x="4322878" y="3578175"/>
            <a:ext cx="237611" cy="0"/>
          </a:xfrm>
          <a:prstGeom prst="straightConnector1">
            <a:avLst/>
          </a:prstGeom>
          <a:noFill/>
          <a:ln w="19050" cap="flat" cmpd="sng" algn="ctr">
            <a:solidFill>
              <a:schemeClr val="bg1">
                <a:lumMod val="85000"/>
              </a:schemeClr>
            </a:solidFill>
            <a:prstDash val="solid"/>
            <a:headEnd type="triangle"/>
            <a:tailEnd type="triangle"/>
          </a:ln>
          <a:effectLst/>
        </p:spPr>
      </p:cxnSp>
      <p:cxnSp>
        <p:nvCxnSpPr>
          <p:cNvPr id="51" name="直接箭头连接符 50"/>
          <p:cNvCxnSpPr/>
          <p:nvPr/>
        </p:nvCxnSpPr>
        <p:spPr bwMode="gray">
          <a:xfrm>
            <a:off x="4322878" y="4037915"/>
            <a:ext cx="237611" cy="0"/>
          </a:xfrm>
          <a:prstGeom prst="straightConnector1">
            <a:avLst/>
          </a:prstGeom>
          <a:noFill/>
          <a:ln w="19050" cap="flat" cmpd="sng" algn="ctr">
            <a:solidFill>
              <a:schemeClr val="bg1">
                <a:lumMod val="85000"/>
              </a:schemeClr>
            </a:solidFill>
            <a:prstDash val="solid"/>
            <a:headEnd type="triangle"/>
            <a:tailEnd type="triangle"/>
          </a:ln>
          <a:effectLst/>
        </p:spPr>
      </p:cxnSp>
    </p:spTree>
    <p:extLst>
      <p:ext uri="{BB962C8B-B14F-4D97-AF65-F5344CB8AC3E}">
        <p14:creationId xmlns:p14="http://schemas.microsoft.com/office/powerpoint/2010/main" val="101159889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2.xml><?xml version="1.0" encoding="utf-8"?>
<ds:datastoreItem xmlns:ds="http://schemas.openxmlformats.org/officeDocument/2006/customXml" ds:itemID="{12296AD3-5121-4DF6-8150-62C25C031437}">
  <ds:schemaRefs>
    <ds:schemaRef ds:uri="http://purl.org/dc/dcmitype/"/>
    <ds:schemaRef ds:uri="http://www.w3.org/XML/1998/namespace"/>
    <ds:schemaRef ds:uri="475f1e55-3009-46d8-9566-5d569a2b3a98"/>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4EA144D6-2658-4A12-B5CD-A538AA8083B2}"/>
</file>

<file path=docProps/app.xml><?xml version="1.0" encoding="utf-8"?>
<Properties xmlns="http://schemas.openxmlformats.org/officeDocument/2006/extended-properties" xmlns:vt="http://schemas.openxmlformats.org/officeDocument/2006/docPropsVTypes">
  <Template/>
  <TotalTime>1255</TotalTime>
  <Words>10634</Words>
  <Application>Microsoft Office PowerPoint</Application>
  <PresentationFormat>宽屏</PresentationFormat>
  <Paragraphs>1036</Paragraphs>
  <Slides>72</Slides>
  <Notes>72</Notes>
  <HiddenSlides>1</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72</vt:i4>
      </vt:variant>
    </vt:vector>
  </HeadingPairs>
  <TitlesOfParts>
    <vt:vector size="83" baseType="lpstr">
      <vt:lpstr>FZLanTingHeiS-DB1-GBK</vt:lpstr>
      <vt:lpstr>方正兰亭黑简体</vt:lpstr>
      <vt:lpstr>Microsoft YaHei</vt:lpstr>
      <vt:lpstr>Microsoft YaHei</vt:lpstr>
      <vt:lpstr>Arial</vt:lpstr>
      <vt:lpstr>Huawei Sans</vt:lpstr>
      <vt:lpstr>Wingdings</vt:lpstr>
      <vt:lpstr>1_标题页模板</vt:lpstr>
      <vt:lpstr>2_自功能页模板</vt:lpstr>
      <vt:lpstr>3_内容页模板</vt:lpstr>
      <vt:lpstr>4_感谢页模板</vt:lpstr>
      <vt:lpstr>PowerPoint 演示文稿</vt:lpstr>
      <vt:lpstr>CampusInsight Intelligent O&amp;M</vt:lpstr>
      <vt:lpstr>PowerPoint 演示文稿</vt:lpstr>
      <vt:lpstr>PowerPoint 演示文稿</vt:lpstr>
      <vt:lpstr>PowerPoint 演示文稿</vt:lpstr>
      <vt:lpstr>Challenges Facing Campus Network O&amp;M</vt:lpstr>
      <vt:lpstr>Campus Network O&amp;M Requirements: AI-Powered Intelligent O&amp;M</vt:lpstr>
      <vt:lpstr>CampusInsight: Improving User and Service Experience Based on Prediction and AI</vt:lpstr>
      <vt:lpstr>CampusInsight: Logical Architecture</vt:lpstr>
      <vt:lpstr>CampusInsight: External Interfaces</vt:lpstr>
      <vt:lpstr>CampusInsight: Data Processing Flowchart</vt:lpstr>
      <vt:lpstr>CampusInsight Deployment Scenario: Independent Deployment (Local Deployment)</vt:lpstr>
      <vt:lpstr>CampusInsight Deployment Scenario: CloudCampus Deployment (Local Deployment)</vt:lpstr>
      <vt:lpstr>CampusInsight Deployment Scenario: CloudCampus Deployment (Huawei Public Cloud Scenario)</vt:lpstr>
      <vt:lpstr>CampusInsight Deployment Scenario: CloudCampus Deployment (MSP Self-built Cloud Scenario)</vt:lpstr>
      <vt:lpstr>PowerPoint 演示文稿</vt:lpstr>
      <vt:lpstr>Meeting Real-Time Analysis Requirements Based on the Telemetry Technology</vt:lpstr>
      <vt:lpstr>Monitoring Telemetry Metrics on Wireless Networks</vt:lpstr>
      <vt:lpstr>Monitoring Telemetry Metrics on Wired Networks</vt:lpstr>
      <vt:lpstr>PowerPoint 演示文稿</vt:lpstr>
      <vt:lpstr>Campus Health: Intuitive Insights into the Network Quality</vt:lpstr>
      <vt:lpstr>Building Topology: Displaying Key KPI and Network Issues Based on Buildings</vt:lpstr>
      <vt:lpstr>Multi-Dimensional Network Health Evaluation Model, Comprehensively Evaluating Network Experience</vt:lpstr>
      <vt:lpstr>Case 1: Wireless Network Health</vt:lpstr>
      <vt:lpstr>Case 2: Wired Network Health</vt:lpstr>
      <vt:lpstr>Real-Time or Periodic Quality Evaluation Reports, Facilitating Optimization</vt:lpstr>
      <vt:lpstr>Case 3: Quality Evaluation Reports</vt:lpstr>
      <vt:lpstr>Radio Heat Map: Visualizing Network Coverage Simulation</vt:lpstr>
      <vt:lpstr>Case 4: Radio Heat Map (1)</vt:lpstr>
      <vt:lpstr>Case 4: Radio Heat Map (2)</vt:lpstr>
      <vt:lpstr>PowerPoint 演示文稿</vt:lpstr>
      <vt:lpstr>CampusInsight: Individual and Group Issue Analysis</vt:lpstr>
      <vt:lpstr>CampusInsight: Fault Reasoning</vt:lpstr>
      <vt:lpstr>CampusInsight: Intelligently Analyze Individual Issues from Four Aspects</vt:lpstr>
      <vt:lpstr>Client Journey: Real-Time Experience Visibility for Each Client at Each Moment</vt:lpstr>
      <vt:lpstr>Case 5: Wi-Fi User Experience Visibility (1)</vt:lpstr>
      <vt:lpstr>Case 5: Wi-Fi User Experience Visibility (2)</vt:lpstr>
      <vt:lpstr>Protocol Tracing: Locating the Root Cause of Access Faults Within Minutes</vt:lpstr>
      <vt:lpstr>Case 6: Locating Wireless Access Issues (1)</vt:lpstr>
      <vt:lpstr>Case 6: Locating Wireless Access Issues (2)</vt:lpstr>
      <vt:lpstr>Correlation Analysis for Wi-Fi Experience Deterioration</vt:lpstr>
      <vt:lpstr>Audio and Video Quality Detection</vt:lpstr>
      <vt:lpstr>CampusInsight: Intelligent Identification of Four Types of Group Issues</vt:lpstr>
      <vt:lpstr>CampusInsight: Intelligent Identification of Four Typical Issues (1)</vt:lpstr>
      <vt:lpstr>CampusInsight: Intelligent Identification of Four Typical Issues (2)</vt:lpstr>
      <vt:lpstr>Connection Issue Analysis</vt:lpstr>
      <vt:lpstr>Case 7: Connection Issue Analysis (1)</vt:lpstr>
      <vt:lpstr>Case 7: Connection Issue Analysis (2)</vt:lpstr>
      <vt:lpstr>Weak-Signal Coverage Issue Analysis</vt:lpstr>
      <vt:lpstr>Case 8: Weak-Signal Coverage Issue Analysis (1)</vt:lpstr>
      <vt:lpstr>Case 8: Weak-Signal Coverage Issue Analysis (2)</vt:lpstr>
      <vt:lpstr>High Interference Issue Analysis</vt:lpstr>
      <vt:lpstr>Case 9: High Interference Issue Analysis (1)</vt:lpstr>
      <vt:lpstr>Case 9: High Interference Issue Analysis (2)</vt:lpstr>
      <vt:lpstr>Layer 2 Loop Issue</vt:lpstr>
      <vt:lpstr>Case 10: Layer 2 Loop Issue Analysis</vt:lpstr>
      <vt:lpstr>Port Packet Error Issue</vt:lpstr>
      <vt:lpstr>Cass 11: Port Packet Error Issue Analysis (1)</vt:lpstr>
      <vt:lpstr>Cass 11: Port Packet Error Issue Analysis (2)</vt:lpstr>
      <vt:lpstr>Frequent Port Up/Down Issue</vt:lpstr>
      <vt:lpstr>Case 12: Frequent Port Up/Down Issue (1)</vt:lpstr>
      <vt:lpstr>Case 12: Frequent Port Up/Down Issue (2)</vt:lpstr>
      <vt:lpstr>PowerPoint 演示文稿</vt:lpstr>
      <vt:lpstr>AI-powered Intelligent Radio Calibration Improves Network-wide Performance</vt:lpstr>
      <vt:lpstr>Scenario 1: Providing Optimal Channel Planning Suggestions Based on Neural Network Simulation Feedback (1)</vt:lpstr>
      <vt:lpstr>Scenario 1: Providing Optimal Channel Planning Suggestions Based on Neural Network Simulation Feedback (2)</vt:lpstr>
      <vt:lpstr>Scenario 2: AI-Powered Predictive Calibration</vt:lpstr>
      <vt:lpstr>Case 13: AI-Powered Predictive Calibration (1)</vt:lpstr>
      <vt:lpstr>Case 13: AI-Powered Predictive Calibration (2)</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533</cp:revision>
  <dcterms:created xsi:type="dcterms:W3CDTF">2018-11-29T10:16:29Z</dcterms:created>
  <dcterms:modified xsi:type="dcterms:W3CDTF">2021-01-22T09:05:18Z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(3)z2YQyDOaoFJN7pqjEsf+BfzYEXsX11EwK23Uus0RLpsO6yJeHCCrV/kQrR7uVkJ2GeWbHQ2Y
zg/dsszY5EBGzAawcYhoIh4B4IehoM58VZmOyCavoYIqbBQ6TpcaMqTEiF6bY6bI3AJGMzTC
D3OxNXq+m7cno/DGhMfmhQmz5quQI6kUFESinrbljf+43RtZ/L7X2+fQfE7URXoLqmY259e3
EaRhcDtNQP5QC0T7qz</vt:lpwstr>
  </property>
  <property fmtid="{D5CDD505-2E9C-101B-9397-08002B2CF9AE}" pid="3" name="_2015_ms_pID_7253431">
    <vt:lpwstr>s/DcFepHgHWyKRjyQXSnYiNEEdz6sAPo9IiwM5LeERMXsEKly3RBSO
7LSDvWdRs9lUb8lhxZ011sDGnfqZOx3gB1EFbylyiSiHlMhff+EiT00safMJz1Mz9W/V2KVs
V1ClLMwoMLRCYIdfyqi0xX2yhS66/M12UQNikTQEy25XQluLouqU7iEBihHHzT5BUybkz14w
Hk2Zv0f+OoVCpGrZCBZUo3krPbrclQx2Uxzc</vt:lpwstr>
  </property>
  <property fmtid="{D5CDD505-2E9C-101B-9397-08002B2CF9AE}" pid="4" name="_2015_ms_pID_7253432">
    <vt:lpwstr>3wEd0UoG0mFaXZgGMMwOweY=</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1611302055</vt:lpwstr>
  </property>
</Properties>
</file>